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800080"/>
    <a:srgbClr val="99FF99"/>
    <a:srgbClr val="99CCFF"/>
    <a:srgbClr val="FFCCCC"/>
    <a:srgbClr val="FFFFCC"/>
    <a:srgbClr val="FFCC66"/>
    <a:srgbClr val="00CC99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Simple and compound sentences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" b="1" u="sng" dirty="0" smtClean="0">
                <a:latin typeface="Comic Sans MS" panose="030F0702030302020204" pitchFamily="66" charset="0"/>
              </a:rPr>
              <a:t>Grammar Starter: Simple and compound sentences</a:t>
            </a:r>
            <a:endParaRPr lang="en-GB" sz="2600" b="1" u="sng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u="sng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000" b="1" u="sng" dirty="0" smtClean="0">
                <a:latin typeface="Comic Sans MS" panose="030F0702030302020204" pitchFamily="66" charset="0"/>
              </a:rPr>
              <a:t>Definitions</a:t>
            </a:r>
            <a:r>
              <a:rPr lang="en-GB" sz="2000" b="1" dirty="0" smtClean="0">
                <a:latin typeface="Comic Sans MS" panose="030F0702030302020204" pitchFamily="66" charset="0"/>
              </a:rPr>
              <a:t>: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Simple </a:t>
            </a:r>
            <a:r>
              <a:rPr lang="en-GB" sz="2000" dirty="0" smtClean="0">
                <a:latin typeface="Comic Sans MS" panose="030F0702030302020204" pitchFamily="66" charset="0"/>
              </a:rPr>
              <a:t>-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A </a:t>
            </a:r>
            <a:r>
              <a:rPr lang="en-GB" sz="2000" dirty="0">
                <a:latin typeface="Comic Sans MS" panose="030F0702030302020204" pitchFamily="66" charset="0"/>
              </a:rPr>
              <a:t>sentence </a:t>
            </a:r>
            <a:r>
              <a:rPr lang="en-GB" sz="2000" dirty="0" smtClean="0">
                <a:latin typeface="Comic Sans MS" panose="030F0702030302020204" pitchFamily="66" charset="0"/>
              </a:rPr>
              <a:t>which only has only </a:t>
            </a:r>
            <a:r>
              <a:rPr lang="en-GB" sz="2000" dirty="0">
                <a:latin typeface="Comic Sans MS" panose="030F0702030302020204" pitchFamily="66" charset="0"/>
              </a:rPr>
              <a:t>one </a:t>
            </a:r>
            <a:r>
              <a:rPr lang="en-GB" sz="2000" dirty="0" smtClean="0">
                <a:latin typeface="Comic Sans MS" panose="030F0702030302020204" pitchFamily="66" charset="0"/>
              </a:rPr>
              <a:t>idea in it.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0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Compound </a:t>
            </a:r>
            <a:r>
              <a:rPr lang="en-GB" sz="2000" dirty="0" smtClean="0">
                <a:latin typeface="Comic Sans MS" panose="030F0702030302020204" pitchFamily="66" charset="0"/>
              </a:rPr>
              <a:t>–</a:t>
            </a:r>
            <a:r>
              <a:rPr lang="en-GB" sz="20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Two simple sentences joined together with a connective. 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000" b="1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latin typeface="Comic Sans MS" panose="030F0702030302020204" pitchFamily="66" charset="0"/>
              </a:rPr>
              <a:t>Examples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Simple</a:t>
            </a:r>
            <a:r>
              <a:rPr lang="en-GB" sz="2000" dirty="0" smtClean="0">
                <a:latin typeface="Comic Sans MS" panose="030F0702030302020204" pitchFamily="66" charset="0"/>
              </a:rPr>
              <a:t> - He put on his coat. He walked to the door.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Compound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- He put on his coat </a:t>
            </a:r>
            <a:r>
              <a:rPr lang="en-GB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and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walked to the door. 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Simple sentences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78497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Comic Sans MS" panose="030F0702030302020204" pitchFamily="66" charset="0"/>
              </a:rPr>
              <a:t>A simple sentence needs </a:t>
            </a:r>
            <a:r>
              <a:rPr lang="en-US" sz="2000" dirty="0" smtClean="0">
                <a:latin typeface="Comic Sans MS" panose="030F0702030302020204" pitchFamily="66" charset="0"/>
              </a:rPr>
              <a:t>two </a:t>
            </a:r>
            <a:r>
              <a:rPr lang="en-US" sz="2000" dirty="0">
                <a:latin typeface="Comic Sans MS" panose="030F0702030302020204" pitchFamily="66" charset="0"/>
              </a:rPr>
              <a:t>things: a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subject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and a </a:t>
            </a:r>
            <a:r>
              <a:rPr lang="en-US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verb</a:t>
            </a:r>
            <a:r>
              <a:rPr lang="en-US" sz="2000" dirty="0" smtClean="0">
                <a:latin typeface="Comic Sans MS" panose="030F0702030302020204" pitchFamily="66" charset="0"/>
              </a:rPr>
              <a:t>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subject</a:t>
            </a:r>
            <a:r>
              <a:rPr lang="en-US" sz="2000" dirty="0">
                <a:latin typeface="Comic Sans MS" panose="030F0702030302020204" pitchFamily="66" charset="0"/>
              </a:rPr>
              <a:t> does something in the sentence.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actions are </a:t>
            </a:r>
            <a:r>
              <a:rPr lang="en-US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verbs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000" i="1" dirty="0" smtClean="0">
                <a:latin typeface="Comic Sans MS" panose="030F0702030302020204" pitchFamily="66" charset="0"/>
              </a:rPr>
              <a:t>My </a:t>
            </a:r>
            <a:r>
              <a:rPr lang="en-US" sz="20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friend</a:t>
            </a:r>
            <a:r>
              <a:rPr lang="en-US" sz="2000" i="1" dirty="0">
                <a:latin typeface="Comic Sans MS" panose="030F0702030302020204" pitchFamily="66" charset="0"/>
              </a:rPr>
              <a:t> </a:t>
            </a:r>
            <a:r>
              <a:rPr lang="en-US" sz="2000" b="1" i="1" dirty="0">
                <a:solidFill>
                  <a:srgbClr val="00B0F0"/>
                </a:solidFill>
                <a:latin typeface="Comic Sans MS" panose="030F0702030302020204" pitchFamily="66" charset="0"/>
              </a:rPr>
              <a:t>gave</a:t>
            </a:r>
            <a:r>
              <a:rPr lang="en-US" sz="2000" i="1" dirty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me</a:t>
            </a:r>
            <a:r>
              <a:rPr lang="en-US" sz="2000" i="1" dirty="0">
                <a:latin typeface="Comic Sans MS" panose="030F0702030302020204" pitchFamily="66" charset="0"/>
              </a:rPr>
              <a:t> </a:t>
            </a:r>
            <a:r>
              <a:rPr lang="en-US" sz="2000" b="1" i="1" dirty="0">
                <a:solidFill>
                  <a:srgbClr val="00B0F0"/>
                </a:solidFill>
                <a:latin typeface="Comic Sans MS" panose="030F0702030302020204" pitchFamily="66" charset="0"/>
              </a:rPr>
              <a:t>a lift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Find the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subject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and </a:t>
            </a:r>
            <a:r>
              <a:rPr lang="en-US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verb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in these sentences: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1) The cat ate my tuna sandwich!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2) Kelly is writing in her diary.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3) </a:t>
            </a:r>
            <a:r>
              <a:rPr lang="en-GB" sz="2000" dirty="0">
                <a:latin typeface="Comic Sans MS" panose="030F0702030302020204" pitchFamily="66" charset="0"/>
              </a:rPr>
              <a:t>Some students like to study in the </a:t>
            </a:r>
            <a:r>
              <a:rPr lang="en-GB" sz="2000" dirty="0" smtClean="0">
                <a:latin typeface="Comic Sans MS" panose="030F0702030302020204" pitchFamily="66" charset="0"/>
              </a:rPr>
              <a:t>mornings.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4) Alex played football.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5) The hamster ran in its wheel. 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1520" y="1412776"/>
            <a:ext cx="860495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Join these two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simple sentences</a:t>
            </a:r>
            <a:r>
              <a:rPr lang="en-GB" sz="2400" dirty="0" smtClean="0">
                <a:latin typeface="Comic Sans MS" panose="030F0702030302020204" pitchFamily="66" charset="0"/>
              </a:rPr>
              <a:t> together to create one </a:t>
            </a:r>
            <a:r>
              <a:rPr lang="en-GB" sz="2400" b="1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compound sentence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Mrs Thomas wanted a bath.  She’s had a hard day at work.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It is cold outside. We still went to town.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I love ice cream. My favourite flavour is raspberry ripple. 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He bought two tickets. They were very expensive. 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He sat down. He was tired. 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Let’s eat dinner. I am very hungry.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GB" sz="23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GB" sz="23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Task time: Examples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1520" y="1412776"/>
            <a:ext cx="860495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These are some ideas that you could of put.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Mrs Thomas wanted a bath, because she’s had a hard day at work.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It is cold outside, but we still went to town.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I love ice cream, and my favourite flavour is raspberry ripple. 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He bought two tickets, however they were very expensive. 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He sat down, because he was tired. 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GB" sz="2300" dirty="0" smtClean="0">
                <a:latin typeface="Comic Sans MS" panose="030F0702030302020204" pitchFamily="66" charset="0"/>
              </a:rPr>
              <a:t>Let’s eat dinner, as I am very hungry.</a:t>
            </a: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GB" sz="2300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GB" sz="23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GB" sz="23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anose="030F0702030302020204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2934</Words>
  <Application>WPS Presentation</Application>
  <PresentationFormat>On-screen Show (4:3)</PresentationFormat>
  <Paragraphs>122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Comic Sans MS</vt:lpstr>
      <vt:lpstr>Calibri</vt:lpstr>
      <vt:lpstr>Microsoft YaHei</vt:lpstr>
      <vt:lpstr/>
      <vt:lpstr>Arial Unicode MS</vt:lpstr>
      <vt:lpstr>Euphorigenic</vt:lpstr>
      <vt:lpstr>Office Theme</vt:lpstr>
      <vt:lpstr>Grammar Starter</vt:lpstr>
      <vt:lpstr>In the back of your exercise book...</vt:lpstr>
      <vt:lpstr>Simple sentences</vt:lpstr>
      <vt:lpstr>Task time: create your own</vt:lpstr>
      <vt:lpstr>Task time: create your own</vt:lpstr>
    </vt:vector>
  </TitlesOfParts>
  <Company>The Brunts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I.Kettlewell</cp:lastModifiedBy>
  <cp:revision>73</cp:revision>
  <dcterms:created xsi:type="dcterms:W3CDTF">2013-01-04T17:26:00Z</dcterms:created>
  <dcterms:modified xsi:type="dcterms:W3CDTF">2017-08-22T18:47:55Z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1033-10.2.0.5908</vt:lpwstr>
  </property>
</Properties>
</file>