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64" r:id="rId5"/>
    <p:sldId id="258" r:id="rId6"/>
    <p:sldId id="259" r:id="rId7"/>
    <p:sldId id="262" r:id="rId8"/>
    <p:sldId id="265" r:id="rId9"/>
    <p:sldId id="260" r:id="rId10"/>
    <p:sldId id="266" r:id="rId11"/>
    <p:sldId id="263"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81" d="100"/>
          <a:sy n="81" d="100"/>
        </p:scale>
        <p:origin x="108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572601-1B42-4329-B1C9-13068AA3C6E2}" type="datetimeFigureOut">
              <a:rPr lang="en-GB" smtClean="0"/>
              <a:t>23/02/2015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401874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572601-1B42-4329-B1C9-13068AA3C6E2}" type="datetimeFigureOut">
              <a:rPr lang="en-GB" smtClean="0"/>
              <a:t>23/02/2015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75581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572601-1B42-4329-B1C9-13068AA3C6E2}" type="datetimeFigureOut">
              <a:rPr lang="en-GB" smtClean="0"/>
              <a:t>23/02/2015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187018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572601-1B42-4329-B1C9-13068AA3C6E2}" type="datetimeFigureOut">
              <a:rPr lang="en-GB" smtClean="0"/>
              <a:t>23/02/2015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373399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72601-1B42-4329-B1C9-13068AA3C6E2}" type="datetimeFigureOut">
              <a:rPr lang="en-GB" smtClean="0"/>
              <a:t>23/02/2015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75730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572601-1B42-4329-B1C9-13068AA3C6E2}" type="datetimeFigureOut">
              <a:rPr lang="en-GB" smtClean="0"/>
              <a:t>23/02/2015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169351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572601-1B42-4329-B1C9-13068AA3C6E2}" type="datetimeFigureOut">
              <a:rPr lang="en-GB" smtClean="0"/>
              <a:t>23/02/2015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34125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572601-1B42-4329-B1C9-13068AA3C6E2}" type="datetimeFigureOut">
              <a:rPr lang="en-GB" smtClean="0"/>
              <a:t>23/02/2015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383623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72601-1B42-4329-B1C9-13068AA3C6E2}" type="datetimeFigureOut">
              <a:rPr lang="en-GB" smtClean="0"/>
              <a:t>23/02/2015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330560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72601-1B42-4329-B1C9-13068AA3C6E2}" type="datetimeFigureOut">
              <a:rPr lang="en-GB" smtClean="0"/>
              <a:t>23/02/2015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172383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72601-1B42-4329-B1C9-13068AA3C6E2}" type="datetimeFigureOut">
              <a:rPr lang="en-GB" smtClean="0"/>
              <a:t>23/02/2015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5E01D1-6486-4EA8-9D2E-33E2B33A3E77}" type="slidenum">
              <a:rPr lang="en-GB" smtClean="0"/>
              <a:t>‹#›</a:t>
            </a:fld>
            <a:endParaRPr lang="en-GB"/>
          </a:p>
        </p:txBody>
      </p:sp>
    </p:spTree>
    <p:extLst>
      <p:ext uri="{BB962C8B-B14F-4D97-AF65-F5344CB8AC3E}">
        <p14:creationId xmlns:p14="http://schemas.microsoft.com/office/powerpoint/2010/main" val="374109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72601-1B42-4329-B1C9-13068AA3C6E2}" type="datetimeFigureOut">
              <a:rPr lang="en-GB" smtClean="0"/>
              <a:t>23/02/2015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E01D1-6486-4EA8-9D2E-33E2B33A3E77}" type="slidenum">
              <a:rPr lang="en-GB" smtClean="0"/>
              <a:t>‹#›</a:t>
            </a:fld>
            <a:endParaRPr lang="en-GB"/>
          </a:p>
        </p:txBody>
      </p:sp>
    </p:spTree>
    <p:extLst>
      <p:ext uri="{BB962C8B-B14F-4D97-AF65-F5344CB8AC3E}">
        <p14:creationId xmlns:p14="http://schemas.microsoft.com/office/powerpoint/2010/main" val="516523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hegreatcaper.co.uk/" TargetMode="External"/><Relationship Id="rId3" Type="http://schemas.openxmlformats.org/officeDocument/2006/relationships/hyperlink" Target="http://www.open-morris.org/" TargetMode="External"/><Relationship Id="rId7" Type="http://schemas.openxmlformats.org/officeDocument/2006/relationships/hyperlink" Target="http://www.hallamtrads.co.uk/Education.html" TargetMode="External"/><Relationship Id="rId2" Type="http://schemas.openxmlformats.org/officeDocument/2006/relationships/hyperlink" Target="http://morrisfed.org.uk/" TargetMode="External"/><Relationship Id="rId1" Type="http://schemas.openxmlformats.org/officeDocument/2006/relationships/slideLayout" Target="../slideLayouts/slideLayout7.xml"/><Relationship Id="rId6" Type="http://schemas.openxmlformats.org/officeDocument/2006/relationships/hyperlink" Target="http://www.backtothequarry.net/" TargetMode="External"/><Relationship Id="rId5" Type="http://schemas.openxmlformats.org/officeDocument/2006/relationships/hyperlink" Target="http://www.morrisminors.wordpress.com/" TargetMode="External"/><Relationship Id="rId10" Type="http://schemas.openxmlformats.org/officeDocument/2006/relationships/hyperlink" Target="http://www.freaksinthepeaks.com/" TargetMode="External"/><Relationship Id="rId4" Type="http://schemas.openxmlformats.org/officeDocument/2006/relationships/hyperlink" Target="http://www.themorrisring.org/" TargetMode="External"/><Relationship Id="rId9" Type="http://schemas.openxmlformats.org/officeDocument/2006/relationships/hyperlink" Target="http://www.efds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80920" cy="6555641"/>
          </a:xfrm>
          <a:prstGeom prst="rect">
            <a:avLst/>
          </a:prstGeom>
          <a:noFill/>
        </p:spPr>
        <p:txBody>
          <a:bodyPr wrap="square" rtlCol="0">
            <a:spAutoFit/>
          </a:bodyPr>
          <a:lstStyle/>
          <a:p>
            <a:r>
              <a:rPr lang="en-GB" sz="1200" b="1" dirty="0" smtClean="0"/>
              <a:t>Teacher’s Notes</a:t>
            </a:r>
          </a:p>
          <a:p>
            <a:r>
              <a:rPr lang="en-GB" sz="1200" dirty="0" smtClean="0"/>
              <a:t>The objective here is to provide a little introduction into Morris Dancing with a number of slides which can be presented alone or incorporated into other </a:t>
            </a:r>
            <a:r>
              <a:rPr lang="en-GB" sz="1200" dirty="0" err="1" smtClean="0"/>
              <a:t>powerpoints</a:t>
            </a:r>
            <a:r>
              <a:rPr lang="en-GB" sz="1200" dirty="0" smtClean="0"/>
              <a:t> by the individual teacher. There are words such as “fusion” , “evolution”, “amplification”  “parody” and “tradition” which may need explanation but are well worth adding to a child’s vocabulary</a:t>
            </a:r>
            <a:r>
              <a:rPr lang="en-GB" sz="1200" dirty="0"/>
              <a:t>. It should keep introduction down below 10 minutes.</a:t>
            </a:r>
          </a:p>
          <a:p>
            <a:endParaRPr lang="en-GB" sz="800" dirty="0" smtClean="0"/>
          </a:p>
          <a:p>
            <a:r>
              <a:rPr lang="en-GB" sz="1200" dirty="0" smtClean="0"/>
              <a:t>There is minimal writing on slides from 5 onward. The intention is to be a visual addition to the teacher’s introduction rather than subject the children to “death by </a:t>
            </a:r>
            <a:r>
              <a:rPr lang="en-GB" sz="1200" dirty="0" err="1" smtClean="0"/>
              <a:t>powerpoint</a:t>
            </a:r>
            <a:r>
              <a:rPr lang="en-GB" sz="1200" dirty="0" smtClean="0"/>
              <a:t>” and slides 3 &amp; 4 can be skimmed over or omitted entirely. Most teachers will no doubt edit the </a:t>
            </a:r>
            <a:r>
              <a:rPr lang="en-GB" sz="1200" dirty="0" err="1"/>
              <a:t>p</a:t>
            </a:r>
            <a:r>
              <a:rPr lang="en-GB" sz="1200" dirty="0" err="1" smtClean="0"/>
              <a:t>owerpoint</a:t>
            </a:r>
            <a:r>
              <a:rPr lang="en-GB" sz="1200" dirty="0" smtClean="0"/>
              <a:t> to their own tastes.</a:t>
            </a:r>
          </a:p>
          <a:p>
            <a:r>
              <a:rPr lang="en-GB" sz="1200" dirty="0" smtClean="0"/>
              <a:t>The examples shown are by no means definitive or exhaustive and leave children with scope for much research. </a:t>
            </a:r>
          </a:p>
          <a:p>
            <a:endParaRPr lang="en-GB" sz="800" dirty="0" smtClean="0"/>
          </a:p>
          <a:p>
            <a:r>
              <a:rPr lang="en-GB" sz="1200" dirty="0" smtClean="0"/>
              <a:t>I </a:t>
            </a:r>
            <a:r>
              <a:rPr lang="en-GB" sz="1200" dirty="0"/>
              <a:t>have deliberately not put maps in as </a:t>
            </a:r>
            <a:r>
              <a:rPr lang="en-GB" sz="1200" dirty="0" smtClean="0"/>
              <a:t>many  </a:t>
            </a:r>
            <a:r>
              <a:rPr lang="en-GB" sz="1200" dirty="0"/>
              <a:t>KS1 &amp; 2 children will have little knowledge to relate it to and I do not think spoon feeding them will be  helpful. This could, however  open up  an area for a geographical  investigation by the children </a:t>
            </a:r>
            <a:r>
              <a:rPr lang="en-GB" sz="1200" dirty="0" smtClean="0"/>
              <a:t>themselves offering a discovery </a:t>
            </a:r>
            <a:r>
              <a:rPr lang="en-GB" sz="1200" dirty="0"/>
              <a:t>learning </a:t>
            </a:r>
            <a:r>
              <a:rPr lang="en-GB" sz="1200" dirty="0" smtClean="0"/>
              <a:t>experience. </a:t>
            </a:r>
            <a:r>
              <a:rPr lang="en-GB" sz="1200" dirty="0"/>
              <a:t>The other thing is that, in an age when we have Irish dancers in Hong Kong and Chinese restaurants in Dublin, the majority of Morris dancing in all </a:t>
            </a:r>
            <a:r>
              <a:rPr lang="en-GB" sz="1200" dirty="0" smtClean="0"/>
              <a:t>styles now </a:t>
            </a:r>
            <a:r>
              <a:rPr lang="en-GB" sz="1200" dirty="0"/>
              <a:t>takes place far away from the area which gives it its name.</a:t>
            </a:r>
          </a:p>
          <a:p>
            <a:endParaRPr lang="en-GB" sz="800" dirty="0" smtClean="0"/>
          </a:p>
          <a:p>
            <a:r>
              <a:rPr lang="en-GB" sz="1200" dirty="0" smtClean="0"/>
              <a:t>Staff thinking about introducing Morris dancing will usually find their own local Morris teams helpful with information, speakers and, perhaps, equipment loans.</a:t>
            </a:r>
          </a:p>
          <a:p>
            <a:r>
              <a:rPr lang="en-GB" sz="1200" dirty="0" smtClean="0"/>
              <a:t>There are three umbrella Morris organisations, The </a:t>
            </a:r>
            <a:r>
              <a:rPr lang="en-GB" sz="1200" dirty="0"/>
              <a:t>Morris </a:t>
            </a:r>
            <a:r>
              <a:rPr lang="en-GB" sz="1200" dirty="0" smtClean="0"/>
              <a:t>Federation </a:t>
            </a:r>
            <a:r>
              <a:rPr lang="en-GB" sz="1200" dirty="0" smtClean="0">
                <a:hlinkClick r:id="rId2"/>
              </a:rPr>
              <a:t>http</a:t>
            </a:r>
            <a:r>
              <a:rPr lang="en-GB" sz="1200" dirty="0">
                <a:hlinkClick r:id="rId2"/>
              </a:rPr>
              <a:t>://</a:t>
            </a:r>
            <a:r>
              <a:rPr lang="en-GB" sz="1200" dirty="0" smtClean="0">
                <a:hlinkClick r:id="rId2"/>
              </a:rPr>
              <a:t>morrisfed.org.uk</a:t>
            </a:r>
            <a:r>
              <a:rPr lang="en-GB" sz="1200" dirty="0" smtClean="0"/>
              <a:t>   Open </a:t>
            </a:r>
            <a:r>
              <a:rPr lang="en-GB" sz="1200" dirty="0"/>
              <a:t>Morris  </a:t>
            </a:r>
            <a:r>
              <a:rPr lang="en-GB" sz="1200" dirty="0">
                <a:hlinkClick r:id="rId3"/>
              </a:rPr>
              <a:t>http://</a:t>
            </a:r>
            <a:r>
              <a:rPr lang="en-GB" sz="1200" dirty="0" smtClean="0">
                <a:hlinkClick r:id="rId3"/>
              </a:rPr>
              <a:t>www.open-morris.org</a:t>
            </a:r>
            <a:r>
              <a:rPr lang="en-GB" sz="1200" dirty="0" smtClean="0"/>
              <a:t> and the (</a:t>
            </a:r>
            <a:r>
              <a:rPr lang="en-GB" sz="1200" dirty="0"/>
              <a:t>all male) Morris Ring  </a:t>
            </a:r>
            <a:r>
              <a:rPr lang="en-GB" sz="1200" dirty="0">
                <a:hlinkClick r:id="rId4"/>
              </a:rPr>
              <a:t>http://</a:t>
            </a:r>
            <a:r>
              <a:rPr lang="en-GB" sz="1200" dirty="0" smtClean="0">
                <a:hlinkClick r:id="rId4"/>
              </a:rPr>
              <a:t>www.themorrisring.org</a:t>
            </a:r>
            <a:r>
              <a:rPr lang="en-GB" sz="1200" dirty="0" smtClean="0"/>
              <a:t> which usually work closely.</a:t>
            </a:r>
          </a:p>
          <a:p>
            <a:r>
              <a:rPr lang="en-GB" sz="1200" dirty="0" smtClean="0"/>
              <a:t>You can find further teacher friendly information, including practical ideas, resources, history and use within the curriculum,  on sites such as   </a:t>
            </a:r>
            <a:r>
              <a:rPr lang="en-GB" sz="1200" dirty="0" smtClean="0">
                <a:hlinkClick r:id="rId5"/>
              </a:rPr>
              <a:t>www.morrisminors.wordpress.com</a:t>
            </a:r>
            <a:r>
              <a:rPr lang="en-GB" sz="1200" dirty="0" smtClean="0"/>
              <a:t> or </a:t>
            </a:r>
            <a:r>
              <a:rPr lang="en-GB" sz="1200" dirty="0">
                <a:hlinkClick r:id="rId6"/>
              </a:rPr>
              <a:t>http://</a:t>
            </a:r>
            <a:r>
              <a:rPr lang="en-GB" sz="1200" dirty="0" smtClean="0">
                <a:hlinkClick r:id="rId6"/>
              </a:rPr>
              <a:t>www.backtothequarry.net</a:t>
            </a:r>
            <a:r>
              <a:rPr lang="en-GB" sz="1200" dirty="0" smtClean="0"/>
              <a:t> . The former organisation can supply a free video of good amateur quality showing adult teams performing many different types of Morris. </a:t>
            </a:r>
          </a:p>
          <a:p>
            <a:r>
              <a:rPr lang="en-GB" sz="1200" dirty="0" smtClean="0"/>
              <a:t>One organisation notable for work with children in the East Midlands is </a:t>
            </a:r>
            <a:r>
              <a:rPr lang="en-GB" sz="1200" dirty="0">
                <a:hlinkClick r:id="rId7"/>
              </a:rPr>
              <a:t> http://</a:t>
            </a:r>
            <a:r>
              <a:rPr lang="en-GB" sz="1200" dirty="0" smtClean="0">
                <a:hlinkClick r:id="rId7"/>
              </a:rPr>
              <a:t>www.hallamtrads.co.uk/Education.html</a:t>
            </a:r>
            <a:r>
              <a:rPr lang="en-GB" sz="1200" dirty="0" smtClean="0"/>
              <a:t> .  </a:t>
            </a:r>
            <a:r>
              <a:rPr lang="en-GB" sz="1200" b="1" dirty="0" smtClean="0"/>
              <a:t>The </a:t>
            </a:r>
            <a:r>
              <a:rPr lang="en-GB" sz="1200" b="1" dirty="0"/>
              <a:t>Great Caper</a:t>
            </a:r>
            <a:r>
              <a:rPr lang="en-GB" sz="1200" dirty="0"/>
              <a:t>  </a:t>
            </a:r>
            <a:r>
              <a:rPr lang="en-GB" sz="1200" dirty="0">
                <a:hlinkClick r:id="rId8"/>
              </a:rPr>
              <a:t>http://www.thegreatcaper.co.uk</a:t>
            </a:r>
            <a:r>
              <a:rPr lang="en-GB" sz="1200" dirty="0"/>
              <a:t> is a Bristol based collective promoting Morris among young people in the South and South West of England.</a:t>
            </a:r>
          </a:p>
          <a:p>
            <a:r>
              <a:rPr lang="en-GB" sz="1200" dirty="0" smtClean="0"/>
              <a:t>The main port of call for anyone investigating English folk activity is</a:t>
            </a:r>
            <a:r>
              <a:rPr lang="en-GB" sz="1200" b="1" dirty="0" smtClean="0"/>
              <a:t> </a:t>
            </a:r>
            <a:r>
              <a:rPr lang="en-GB" sz="1200" b="1" dirty="0"/>
              <a:t>The English Folk Dance and Song Society</a:t>
            </a:r>
            <a:r>
              <a:rPr lang="en-GB" sz="1200" dirty="0"/>
              <a:t> </a:t>
            </a:r>
            <a:r>
              <a:rPr lang="en-GB" sz="1200" dirty="0">
                <a:hlinkClick r:id="rId9"/>
              </a:rPr>
              <a:t>http://www.efdss.org</a:t>
            </a:r>
            <a:r>
              <a:rPr lang="en-GB" sz="1200" dirty="0" smtClean="0">
                <a:hlinkClick r:id="rId9"/>
              </a:rPr>
              <a:t>/</a:t>
            </a:r>
            <a:r>
              <a:rPr lang="en-GB" sz="1200" dirty="0" smtClean="0"/>
              <a:t> .</a:t>
            </a:r>
          </a:p>
          <a:p>
            <a:r>
              <a:rPr lang="en-GB" sz="1200" dirty="0"/>
              <a:t>There are thousands of video clips </a:t>
            </a:r>
            <a:r>
              <a:rPr lang="en-GB" sz="1200" dirty="0" smtClean="0"/>
              <a:t>on You Tube of </a:t>
            </a:r>
            <a:r>
              <a:rPr lang="en-GB" sz="1200" dirty="0"/>
              <a:t>groups performing the various </a:t>
            </a:r>
            <a:r>
              <a:rPr lang="en-GB" sz="1200" dirty="0" smtClean="0"/>
              <a:t>styles, although </a:t>
            </a:r>
            <a:r>
              <a:rPr lang="en-GB" sz="1200" dirty="0"/>
              <a:t>I can understand the reluctance of schools to use this resource</a:t>
            </a:r>
            <a:r>
              <a:rPr lang="en-GB" sz="1200" dirty="0" smtClean="0"/>
              <a:t>.</a:t>
            </a:r>
          </a:p>
          <a:p>
            <a:r>
              <a:rPr lang="en-GB" sz="1200" dirty="0" smtClean="0"/>
              <a:t>Any teachers wishing to “try before they teach” will usually find their local Morris team welcoming and there are many weekend events such as “Freaks in the Peaks</a:t>
            </a:r>
            <a:r>
              <a:rPr lang="en-GB" sz="1200" dirty="0"/>
              <a:t>” </a:t>
            </a:r>
            <a:r>
              <a:rPr lang="en-GB" sz="1200" dirty="0" smtClean="0">
                <a:hlinkClick r:id="rId10"/>
              </a:rPr>
              <a:t>http</a:t>
            </a:r>
            <a:r>
              <a:rPr lang="en-GB" sz="1200" dirty="0">
                <a:hlinkClick r:id="rId10"/>
              </a:rPr>
              <a:t>://</a:t>
            </a:r>
            <a:r>
              <a:rPr lang="en-GB" sz="1200" dirty="0" smtClean="0">
                <a:hlinkClick r:id="rId10"/>
              </a:rPr>
              <a:t>www.freaksinthepeaks.com</a:t>
            </a:r>
            <a:r>
              <a:rPr lang="en-GB" sz="1200" dirty="0" smtClean="0"/>
              <a:t> which have a nominal cost and welcome beginners.   </a:t>
            </a:r>
            <a:endParaRPr lang="en-GB" sz="1200" dirty="0"/>
          </a:p>
          <a:p>
            <a:endParaRPr lang="en-GB" sz="1200" dirty="0"/>
          </a:p>
          <a:p>
            <a:endParaRPr lang="en-GB" dirty="0"/>
          </a:p>
          <a:p>
            <a:endParaRPr lang="en-GB" dirty="0"/>
          </a:p>
        </p:txBody>
      </p:sp>
    </p:spTree>
    <p:extLst>
      <p:ext uri="{BB962C8B-B14F-4D97-AF65-F5344CB8AC3E}">
        <p14:creationId xmlns:p14="http://schemas.microsoft.com/office/powerpoint/2010/main" val="2632269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nder Stairs\Desktop\P101004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9916" y="1375542"/>
            <a:ext cx="5501769" cy="42857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404664"/>
            <a:ext cx="8136904" cy="646331"/>
          </a:xfrm>
          <a:prstGeom prst="rect">
            <a:avLst/>
          </a:prstGeom>
          <a:noFill/>
        </p:spPr>
        <p:txBody>
          <a:bodyPr wrap="square" rtlCol="0">
            <a:spAutoFit/>
          </a:bodyPr>
          <a:lstStyle/>
          <a:p>
            <a:pPr algn="ctr"/>
            <a:r>
              <a:rPr lang="en-GB" sz="3600" dirty="0" smtClean="0"/>
              <a:t>Short Sword or Rapper</a:t>
            </a:r>
            <a:endParaRPr lang="en-GB" sz="3600" dirty="0"/>
          </a:p>
        </p:txBody>
      </p:sp>
      <p:sp>
        <p:nvSpPr>
          <p:cNvPr id="3" name="TextBox 2"/>
          <p:cNvSpPr txBox="1"/>
          <p:nvPr/>
        </p:nvSpPr>
        <p:spPr>
          <a:xfrm>
            <a:off x="539552" y="1340768"/>
            <a:ext cx="2376264" cy="5078313"/>
          </a:xfrm>
          <a:prstGeom prst="rect">
            <a:avLst/>
          </a:prstGeom>
          <a:noFill/>
        </p:spPr>
        <p:txBody>
          <a:bodyPr wrap="square" rtlCol="0">
            <a:spAutoFit/>
          </a:bodyPr>
          <a:lstStyle/>
          <a:p>
            <a:r>
              <a:rPr lang="en-GB" dirty="0" smtClean="0"/>
              <a:t>Rapper dancing is associated with the pits of County Durham and South Tyneside. </a:t>
            </a:r>
          </a:p>
          <a:p>
            <a:r>
              <a:rPr lang="en-GB" dirty="0" smtClean="0"/>
              <a:t>The dancers may wear clogs and use “swords” with a handle at each end.</a:t>
            </a:r>
          </a:p>
          <a:p>
            <a:r>
              <a:rPr lang="en-GB" dirty="0" smtClean="0"/>
              <a:t>Movement is much faster than in Longsword dancing, especially the footwork.</a:t>
            </a:r>
          </a:p>
          <a:p>
            <a:r>
              <a:rPr lang="en-GB" dirty="0" smtClean="0"/>
              <a:t>Note the music here, unusually electronically amplified, is from a single harmonica player.</a:t>
            </a:r>
            <a:endParaRPr lang="en-GB" dirty="0"/>
          </a:p>
        </p:txBody>
      </p:sp>
    </p:spTree>
    <p:extLst>
      <p:ext uri="{BB962C8B-B14F-4D97-AF65-F5344CB8AC3E}">
        <p14:creationId xmlns:p14="http://schemas.microsoft.com/office/powerpoint/2010/main" val="551049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North West Morris</a:t>
            </a:r>
            <a:endParaRPr lang="en-GB" dirty="0"/>
          </a:p>
        </p:txBody>
      </p:sp>
      <p:sp>
        <p:nvSpPr>
          <p:cNvPr id="3" name="TextBox 2"/>
          <p:cNvSpPr txBox="1"/>
          <p:nvPr/>
        </p:nvSpPr>
        <p:spPr>
          <a:xfrm>
            <a:off x="395536" y="1556792"/>
            <a:ext cx="2376264" cy="4524315"/>
          </a:xfrm>
          <a:prstGeom prst="rect">
            <a:avLst/>
          </a:prstGeom>
          <a:noFill/>
        </p:spPr>
        <p:txBody>
          <a:bodyPr wrap="square" rtlCol="0">
            <a:spAutoFit/>
          </a:bodyPr>
          <a:lstStyle/>
          <a:p>
            <a:r>
              <a:rPr lang="en-GB" dirty="0" smtClean="0"/>
              <a:t>The North West tradition comes from North Cheshire, Lancashire and West Yorkshire and tends to be associated with industry rather than agriculture. Many teams dance in clogs. </a:t>
            </a:r>
          </a:p>
          <a:p>
            <a:r>
              <a:rPr lang="en-GB" dirty="0" smtClean="0"/>
              <a:t>All male or female teams are usual although there are some mixed teams.</a:t>
            </a:r>
          </a:p>
          <a:p>
            <a:r>
              <a:rPr lang="en-GB" dirty="0" smtClean="0"/>
              <a:t>Here the Ripon Morris Men dance out in Bridlington’s old town.</a:t>
            </a:r>
            <a:endParaRPr lang="en-GB" dirty="0"/>
          </a:p>
        </p:txBody>
      </p:sp>
      <p:pic>
        <p:nvPicPr>
          <p:cNvPr id="1026" name="Picture 2" descr="C:\Users\Under Stairs\Pictures\Brid old town Dance Day\IMG_142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5315" y="1556792"/>
            <a:ext cx="566463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89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Garland Dancing</a:t>
            </a:r>
            <a:endParaRPr lang="en-GB" dirty="0"/>
          </a:p>
        </p:txBody>
      </p:sp>
      <p:pic>
        <p:nvPicPr>
          <p:cNvPr id="2051" name="Picture 3" descr="J:\Backup Deb 4Aug2012\Pictures\Rackaback Malton &amp; Spain\P10203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67811" y="1412776"/>
            <a:ext cx="5760640"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1412776"/>
            <a:ext cx="2160240" cy="4801314"/>
          </a:xfrm>
          <a:prstGeom prst="rect">
            <a:avLst/>
          </a:prstGeom>
          <a:noFill/>
        </p:spPr>
        <p:txBody>
          <a:bodyPr wrap="square" rtlCol="0">
            <a:spAutoFit/>
          </a:bodyPr>
          <a:lstStyle/>
          <a:p>
            <a:r>
              <a:rPr lang="en-GB" dirty="0" smtClean="0"/>
              <a:t>Garland Dancing in Britain tends to go with the North West Tradition (from North Cheshire, Lancashire and West Yorkshire) but there are other examples.</a:t>
            </a:r>
          </a:p>
          <a:p>
            <a:r>
              <a:rPr lang="en-GB" dirty="0" smtClean="0"/>
              <a:t>Here Beverley Garland are dancing out at the </a:t>
            </a:r>
            <a:r>
              <a:rPr lang="en-GB" dirty="0" err="1" smtClean="0"/>
              <a:t>Malton</a:t>
            </a:r>
            <a:r>
              <a:rPr lang="en-GB" dirty="0" smtClean="0"/>
              <a:t> and Norton Folk Festival.</a:t>
            </a:r>
          </a:p>
          <a:p>
            <a:r>
              <a:rPr lang="en-GB" dirty="0" smtClean="0"/>
              <a:t>Note the wearing of clogs with bells on them.</a:t>
            </a:r>
          </a:p>
          <a:p>
            <a:endParaRPr lang="en-GB" dirty="0"/>
          </a:p>
        </p:txBody>
      </p:sp>
    </p:spTree>
    <p:extLst>
      <p:ext uri="{BB962C8B-B14F-4D97-AF65-F5344CB8AC3E}">
        <p14:creationId xmlns:p14="http://schemas.microsoft.com/office/powerpoint/2010/main" val="1519784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Morris Dancing</a:t>
            </a:r>
            <a:endParaRPr lang="en-GB" dirty="0"/>
          </a:p>
        </p:txBody>
      </p:sp>
      <p:sp>
        <p:nvSpPr>
          <p:cNvPr id="3" name="Subtitle 2"/>
          <p:cNvSpPr>
            <a:spLocks noGrp="1"/>
          </p:cNvSpPr>
          <p:nvPr>
            <p:ph type="subTitle" idx="1"/>
          </p:nvPr>
        </p:nvSpPr>
        <p:spPr/>
        <p:txBody>
          <a:bodyPr>
            <a:normAutofit fontScale="92500" lnSpcReduction="10000"/>
          </a:bodyPr>
          <a:lstStyle/>
          <a:p>
            <a:r>
              <a:rPr lang="en-GB" dirty="0" smtClean="0"/>
              <a:t>Morris Dance: One of a family of group formation folk dances from a defined location  within England normally, but not exclusively, danced by men.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7784" y="476672"/>
            <a:ext cx="3738877"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50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5472608" cy="5816977"/>
          </a:xfrm>
          <a:prstGeom prst="rect">
            <a:avLst/>
          </a:prstGeom>
          <a:noFill/>
        </p:spPr>
        <p:txBody>
          <a:bodyPr wrap="square" rtlCol="0">
            <a:spAutoFit/>
          </a:bodyPr>
          <a:lstStyle/>
          <a:p>
            <a:r>
              <a:rPr lang="en-GB" sz="2400" dirty="0" smtClean="0"/>
              <a:t>The definition on the first slide is immediately contentious!</a:t>
            </a:r>
          </a:p>
          <a:p>
            <a:r>
              <a:rPr lang="en-GB" dirty="0" smtClean="0"/>
              <a:t>A major problem is that there is no clear definition of ”Morris Dancing”. Some say it should be restricted to the Cotswold variety or certainly no further than Border Morris, others include all group display dances, which throw it as wide as Longsword and Rapper dancing or even Appalachian Tap. The origins and purpose of all Morris styles may vary considerably.  The term Morris Dancing  has also, more recently, been applied to a modern cheerleading discipline.</a:t>
            </a:r>
          </a:p>
          <a:p>
            <a:r>
              <a:rPr lang="en-GB" dirty="0" smtClean="0"/>
              <a:t>While there are still many men only (and women only) teams, there is probably a 50/50 male/female split generally.</a:t>
            </a:r>
          </a:p>
          <a:p>
            <a:r>
              <a:rPr lang="en-GB" dirty="0" smtClean="0"/>
              <a:t>While most dances are still danced in their place of origin, many of the dances have been exported far from their roots.</a:t>
            </a:r>
          </a:p>
          <a:p>
            <a:r>
              <a:rPr lang="en-GB" dirty="0" smtClean="0"/>
              <a:t>There are examples of Welsh dances.</a:t>
            </a:r>
          </a:p>
          <a:p>
            <a:r>
              <a:rPr lang="en-GB" dirty="0" smtClean="0"/>
              <a:t>There are some solo and duet dances, particularly in the Cotswold tradition.</a:t>
            </a:r>
            <a:endParaRPr lang="en-GB" dirty="0"/>
          </a:p>
        </p:txBody>
      </p:sp>
      <p:pic>
        <p:nvPicPr>
          <p:cNvPr id="2050" name="Picture 2" descr="C:\Users\Under Stairs\Desktop\Photo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56176" y="620688"/>
            <a:ext cx="2570836" cy="560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11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4752528" cy="5970865"/>
          </a:xfrm>
          <a:prstGeom prst="rect">
            <a:avLst/>
          </a:prstGeom>
          <a:noFill/>
        </p:spPr>
        <p:txBody>
          <a:bodyPr wrap="square" rtlCol="0">
            <a:spAutoFit/>
          </a:bodyPr>
          <a:lstStyle/>
          <a:p>
            <a:r>
              <a:rPr lang="en-GB" dirty="0" smtClean="0"/>
              <a:t>How Old Is Morris Dancing?</a:t>
            </a:r>
          </a:p>
          <a:p>
            <a:r>
              <a:rPr lang="en-GB" sz="1400" dirty="0" smtClean="0"/>
              <a:t>The truth is that this is lost in time. I would caution </a:t>
            </a:r>
            <a:r>
              <a:rPr lang="en-GB" sz="1400" dirty="0"/>
              <a:t>you to treat any history of the Morris dance, especially  this one, with a large pinch of salt</a:t>
            </a:r>
            <a:r>
              <a:rPr lang="en-GB" sz="1400" dirty="0" smtClean="0"/>
              <a:t>. One problem is that the doings of common folk were of little  interest to diarists and chroniclers, another is the variety of dances described as “Morris” which probably came into being independently </a:t>
            </a:r>
            <a:r>
              <a:rPr lang="en-GB" sz="1400" dirty="0"/>
              <a:t> </a:t>
            </a:r>
            <a:r>
              <a:rPr lang="en-GB" sz="1400" dirty="0" smtClean="0"/>
              <a:t>at  different times.</a:t>
            </a:r>
            <a:endParaRPr lang="en-GB" sz="1400" dirty="0"/>
          </a:p>
          <a:p>
            <a:r>
              <a:rPr lang="en-GB" sz="1400" dirty="0"/>
              <a:t>Mentions of Morris </a:t>
            </a:r>
            <a:r>
              <a:rPr lang="en-GB" sz="1400" dirty="0" smtClean="0"/>
              <a:t>in contemporary documents go </a:t>
            </a:r>
            <a:r>
              <a:rPr lang="en-GB" sz="1400" dirty="0"/>
              <a:t>back to the middle ages and it was already an old and established dance form  in 1600 when William </a:t>
            </a:r>
            <a:r>
              <a:rPr lang="en-GB" sz="1400" dirty="0" err="1"/>
              <a:t>Kempe</a:t>
            </a:r>
            <a:r>
              <a:rPr lang="en-GB" sz="1400" dirty="0"/>
              <a:t>  (</a:t>
            </a:r>
            <a:r>
              <a:rPr lang="en-GB" sz="1400" dirty="0" smtClean="0"/>
              <a:t>shown here) performed </a:t>
            </a:r>
            <a:r>
              <a:rPr lang="en-GB" sz="1400" dirty="0"/>
              <a:t>his </a:t>
            </a:r>
            <a:r>
              <a:rPr lang="en-GB" sz="1400" dirty="0" smtClean="0"/>
              <a:t>“nine </a:t>
            </a:r>
            <a:r>
              <a:rPr lang="en-GB" sz="1400" dirty="0"/>
              <a:t>day </a:t>
            </a:r>
            <a:r>
              <a:rPr lang="en-GB" sz="1400" dirty="0" smtClean="0"/>
              <a:t>wonder”, </a:t>
            </a:r>
            <a:r>
              <a:rPr lang="en-GB" sz="1400" dirty="0"/>
              <a:t>dancing  from London to Norwich.</a:t>
            </a:r>
          </a:p>
          <a:p>
            <a:r>
              <a:rPr lang="en-GB" sz="1400" dirty="0"/>
              <a:t>Some say the dances came up through the </a:t>
            </a:r>
            <a:r>
              <a:rPr lang="en-GB" sz="1400" dirty="0" err="1"/>
              <a:t>Morriscos</a:t>
            </a:r>
            <a:r>
              <a:rPr lang="en-GB" sz="1400" dirty="0"/>
              <a:t> of Spain, others that it comes from a group of dances performed in the Balkans under the term “little mill”. It is possible that the origin of some dances, such as the Abbotts Bromley Horned </a:t>
            </a:r>
            <a:r>
              <a:rPr lang="en-GB" sz="1400" dirty="0" smtClean="0"/>
              <a:t>Dance, are more local and may  pre </a:t>
            </a:r>
            <a:r>
              <a:rPr lang="en-GB" sz="1400" dirty="0"/>
              <a:t>date the use of the term “Morris”. The truth is that the Morris known to </a:t>
            </a:r>
            <a:r>
              <a:rPr lang="en-GB" sz="1400" dirty="0" err="1"/>
              <a:t>Kempe</a:t>
            </a:r>
            <a:r>
              <a:rPr lang="en-GB" sz="1400" dirty="0"/>
              <a:t> and the Morris we know today is the result of fusion and evolution which has gone on throughout history and that there is no real answer as to where it came from.</a:t>
            </a:r>
          </a:p>
          <a:p>
            <a:r>
              <a:rPr lang="en-GB" sz="1400" dirty="0"/>
              <a:t>My humble and personal opinion is that those looking for a “big bang” point at which Morris burst forth, fully formed and uniquely distinguishable, are doomed to labour in vain.</a:t>
            </a:r>
          </a:p>
          <a:p>
            <a:r>
              <a:rPr lang="en-GB" sz="1400" dirty="0"/>
              <a:t>The fusion and evolution aspect can be noted in the adoption by many traditional troupes of Irish and Scottish tunes or 19</a:t>
            </a:r>
            <a:r>
              <a:rPr lang="en-GB" sz="1400" baseline="30000" dirty="0"/>
              <a:t>th</a:t>
            </a:r>
            <a:r>
              <a:rPr lang="en-GB" sz="1400" dirty="0"/>
              <a:t> century  polkas. Recently French and Iberian  tunes have also crept in. </a:t>
            </a:r>
            <a:endParaRPr lang="en-GB" dirty="0"/>
          </a:p>
        </p:txBody>
      </p:sp>
      <p:pic>
        <p:nvPicPr>
          <p:cNvPr id="1026" name="Picture 2" descr="http://www.literarynorfolk.co.uk/images/Will%20Kemp.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6095" y="764704"/>
            <a:ext cx="330919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18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rmAutofit/>
          </a:bodyPr>
          <a:lstStyle/>
          <a:p>
            <a:r>
              <a:rPr lang="en-GB" dirty="0" smtClean="0"/>
              <a:t>The costumes and tunes used in Morris Dancing vary considerably.</a:t>
            </a:r>
            <a:br>
              <a:rPr lang="en-GB" dirty="0" smtClean="0"/>
            </a:br>
            <a:r>
              <a:rPr lang="en-GB" dirty="0" smtClean="0"/>
              <a:t>We will look at examples of Morris costumes from around England.</a:t>
            </a:r>
            <a:br>
              <a:rPr lang="en-GB" dirty="0" smtClean="0"/>
            </a:br>
            <a:r>
              <a:rPr lang="en-GB" dirty="0" smtClean="0"/>
              <a:t>These are not all. There are many, many more.</a:t>
            </a:r>
            <a:br>
              <a:rPr lang="en-GB" dirty="0" smtClean="0"/>
            </a:br>
            <a:endParaRPr lang="en-GB" dirty="0"/>
          </a:p>
        </p:txBody>
      </p:sp>
    </p:spTree>
    <p:extLst>
      <p:ext uri="{BB962C8B-B14F-4D97-AF65-F5344CB8AC3E}">
        <p14:creationId xmlns:p14="http://schemas.microsoft.com/office/powerpoint/2010/main" val="38685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Cotswold Morris</a:t>
            </a:r>
            <a:endParaRPr lang="en-GB" dirty="0"/>
          </a:p>
        </p:txBody>
      </p:sp>
      <p:sp>
        <p:nvSpPr>
          <p:cNvPr id="3" name="TextBox 2"/>
          <p:cNvSpPr txBox="1"/>
          <p:nvPr/>
        </p:nvSpPr>
        <p:spPr>
          <a:xfrm>
            <a:off x="395536" y="1196752"/>
            <a:ext cx="2592288" cy="4801314"/>
          </a:xfrm>
          <a:prstGeom prst="rect">
            <a:avLst/>
          </a:prstGeom>
          <a:noFill/>
        </p:spPr>
        <p:txBody>
          <a:bodyPr wrap="square" rtlCol="0">
            <a:spAutoFit/>
          </a:bodyPr>
          <a:lstStyle/>
          <a:p>
            <a:r>
              <a:rPr lang="en-GB" dirty="0" smtClean="0"/>
              <a:t>Mention Morris Dancing and the Cotswold style immediately springs to mind, probably because it is the most parodied for popular entertainment in the mass media.</a:t>
            </a:r>
          </a:p>
          <a:p>
            <a:r>
              <a:rPr lang="en-GB" dirty="0" smtClean="0"/>
              <a:t>The clue is in the name as it originates mostly, but not exclusively, from the Cotswold and Thames Valley areas.</a:t>
            </a:r>
          </a:p>
          <a:p>
            <a:r>
              <a:rPr lang="en-GB" dirty="0" smtClean="0"/>
              <a:t>The dancers wear bells and baldrics or sashes. Costume may vary but white usually predominates.</a:t>
            </a:r>
            <a:endParaRPr lang="en-GB" dirty="0"/>
          </a:p>
        </p:txBody>
      </p:sp>
      <p:sp>
        <p:nvSpPr>
          <p:cNvPr id="4" name="TextBox 3"/>
          <p:cNvSpPr txBox="1"/>
          <p:nvPr/>
        </p:nvSpPr>
        <p:spPr>
          <a:xfrm>
            <a:off x="3203848" y="4869160"/>
            <a:ext cx="5454377" cy="1200329"/>
          </a:xfrm>
          <a:prstGeom prst="rect">
            <a:avLst/>
          </a:prstGeom>
          <a:noFill/>
        </p:spPr>
        <p:txBody>
          <a:bodyPr wrap="square" rtlCol="0">
            <a:spAutoFit/>
          </a:bodyPr>
          <a:lstStyle/>
          <a:p>
            <a:r>
              <a:rPr lang="en-GB" dirty="0" smtClean="0"/>
              <a:t>Dancers may carry sticks or waivers (hankies) and the style is usually noted for complex footwork.</a:t>
            </a:r>
          </a:p>
          <a:p>
            <a:r>
              <a:rPr lang="en-GB" dirty="0" smtClean="0"/>
              <a:t>Here they have borrowed a melodeon player from a “Border</a:t>
            </a:r>
            <a:r>
              <a:rPr lang="en-GB" smtClean="0"/>
              <a:t>” Morris team.</a:t>
            </a:r>
            <a:endParaRPr lang="en-GB" dirty="0"/>
          </a:p>
        </p:txBody>
      </p:sp>
      <p:pic>
        <p:nvPicPr>
          <p:cNvPr id="5" name="Picture 2" descr="C:\Users\Under Stairs\Desktop\P10101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19872" y="1196752"/>
            <a:ext cx="460851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3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Border Morris</a:t>
            </a:r>
            <a:endParaRPr lang="en-GB" dirty="0"/>
          </a:p>
        </p:txBody>
      </p:sp>
      <p:pic>
        <p:nvPicPr>
          <p:cNvPr id="3074" name="Picture 2" descr="J:\Backup Deb 4Aug2012\Pictures\Rackaback Malton &amp; Spain\P102037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1840" y="1668926"/>
            <a:ext cx="5487158" cy="42083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980728"/>
            <a:ext cx="2520280" cy="5355312"/>
          </a:xfrm>
          <a:prstGeom prst="rect">
            <a:avLst/>
          </a:prstGeom>
          <a:noFill/>
        </p:spPr>
        <p:txBody>
          <a:bodyPr wrap="square" rtlCol="0">
            <a:spAutoFit/>
          </a:bodyPr>
          <a:lstStyle/>
          <a:p>
            <a:r>
              <a:rPr lang="en-GB" dirty="0" smtClean="0"/>
              <a:t>Characterised by the flowing  tassels on the “Tatter Jackets”, Border Morris, from the borders of England and Wales, has an aggressive edge and tends to have more aggressive music.</a:t>
            </a:r>
          </a:p>
          <a:p>
            <a:r>
              <a:rPr lang="en-GB" dirty="0" smtClean="0"/>
              <a:t>It usually relies on formation body movement rather than complex stepping routines.</a:t>
            </a:r>
          </a:p>
          <a:p>
            <a:r>
              <a:rPr lang="en-GB" dirty="0" smtClean="0"/>
              <a:t>Blacking up of the face, “The poor man’s mask”, has been traditional but is now often abandoned to reflect modern sensitivities. </a:t>
            </a:r>
            <a:endParaRPr lang="en-GB" dirty="0"/>
          </a:p>
        </p:txBody>
      </p:sp>
    </p:spTree>
    <p:extLst>
      <p:ext uri="{BB962C8B-B14F-4D97-AF65-F5344CB8AC3E}">
        <p14:creationId xmlns:p14="http://schemas.microsoft.com/office/powerpoint/2010/main" val="3303509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40110" cy="1415772"/>
          </a:xfrm>
          <a:prstGeom prst="rect">
            <a:avLst/>
          </a:prstGeom>
          <a:noFill/>
        </p:spPr>
        <p:txBody>
          <a:bodyPr wrap="square" rtlCol="0">
            <a:spAutoFit/>
          </a:bodyPr>
          <a:lstStyle/>
          <a:p>
            <a:pPr algn="ctr"/>
            <a:r>
              <a:rPr lang="en-GB" sz="3200" dirty="0" smtClean="0"/>
              <a:t>Mollie Dancing</a:t>
            </a:r>
          </a:p>
          <a:p>
            <a:r>
              <a:rPr lang="en-GB" dirty="0" smtClean="0"/>
              <a:t>Mollie Dancing originates from the fens and East Anglia. No sticks or waivers are normally used and there is a tradition of cross dressing in a comical or grotesque form. The music tends to be light and bouncy.</a:t>
            </a:r>
            <a:endParaRPr lang="en-GB" dirty="0"/>
          </a:p>
        </p:txBody>
      </p:sp>
      <p:pic>
        <p:nvPicPr>
          <p:cNvPr id="3" name="Picture 2" descr="C:\Users\Under Stairs\Desktop\112___02\IMG_369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560" y="1748428"/>
            <a:ext cx="633670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529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Yorkshire Longsword</a:t>
            </a:r>
            <a:endParaRPr lang="en-GB" dirty="0"/>
          </a:p>
        </p:txBody>
      </p:sp>
      <p:pic>
        <p:nvPicPr>
          <p:cNvPr id="1026" name="Picture 2" descr="J:\Backup Deb 4Aug2012\Pictures\Rackaback Malton &amp; Spain\P102025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43808" y="1628800"/>
            <a:ext cx="6078239" cy="4558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1628800"/>
            <a:ext cx="2304256" cy="4247317"/>
          </a:xfrm>
          <a:prstGeom prst="rect">
            <a:avLst/>
          </a:prstGeom>
          <a:noFill/>
        </p:spPr>
        <p:txBody>
          <a:bodyPr wrap="square" rtlCol="0">
            <a:spAutoFit/>
          </a:bodyPr>
          <a:lstStyle/>
          <a:p>
            <a:r>
              <a:rPr lang="en-GB" dirty="0" smtClean="0"/>
              <a:t>Totally different to styles such as Cotswold and Border. </a:t>
            </a:r>
          </a:p>
          <a:p>
            <a:r>
              <a:rPr lang="en-GB" dirty="0" smtClean="0"/>
              <a:t>The team shown here are the </a:t>
            </a:r>
            <a:r>
              <a:rPr lang="en-GB" dirty="0" err="1" smtClean="0"/>
              <a:t>Goathland</a:t>
            </a:r>
            <a:r>
              <a:rPr lang="en-GB" dirty="0" smtClean="0"/>
              <a:t> Plough </a:t>
            </a:r>
            <a:r>
              <a:rPr lang="en-GB" dirty="0" err="1" smtClean="0"/>
              <a:t>Stotts</a:t>
            </a:r>
            <a:r>
              <a:rPr lang="en-GB" dirty="0" smtClean="0"/>
              <a:t> from North Yorkshire although the tradition exists in all three Ridings.</a:t>
            </a:r>
          </a:p>
          <a:p>
            <a:r>
              <a:rPr lang="en-GB" dirty="0" smtClean="0"/>
              <a:t>Some suggest it has military origins and could go back as far as Viking times, although this is not provable.</a:t>
            </a:r>
            <a:endParaRPr lang="en-GB" dirty="0"/>
          </a:p>
        </p:txBody>
      </p:sp>
    </p:spTree>
    <p:extLst>
      <p:ext uri="{BB962C8B-B14F-4D97-AF65-F5344CB8AC3E}">
        <p14:creationId xmlns:p14="http://schemas.microsoft.com/office/powerpoint/2010/main" val="136023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989</Words>
  <Application>Microsoft Office PowerPoint</Application>
  <PresentationFormat>On-screen Show (4:3)</PresentationFormat>
  <Paragraphs>60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Morris Dancing</vt:lpstr>
      <vt:lpstr>PowerPoint Presentation</vt:lpstr>
      <vt:lpstr>PowerPoint Presentation</vt:lpstr>
      <vt:lpstr>The costumes and tunes used in Morris Dancing vary considerably. We will look at examples of Morris costumes from around England. These are not all. There are many, many more. </vt:lpstr>
      <vt:lpstr>Cotswold Morris</vt:lpstr>
      <vt:lpstr>Border Morris</vt:lpstr>
      <vt:lpstr>PowerPoint Presentation</vt:lpstr>
      <vt:lpstr>Yorkshire Longsword</vt:lpstr>
      <vt:lpstr>PowerPoint Presentation</vt:lpstr>
      <vt:lpstr>North West Morris</vt:lpstr>
      <vt:lpstr>Garland Dancing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Morris Dancing</dc:title>
  <dc:creator>Under Stairs</dc:creator>
  <cp:lastModifiedBy>GARETH</cp:lastModifiedBy>
  <cp:revision>66</cp:revision>
  <dcterms:created xsi:type="dcterms:W3CDTF">2014-12-15T15:50:36Z</dcterms:created>
  <dcterms:modified xsi:type="dcterms:W3CDTF">2015-02-23T13:56:15Z</dcterms:modified>
</cp:coreProperties>
</file>