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5" r:id="rId5"/>
    <p:sldId id="267" r:id="rId6"/>
    <p:sldId id="268" r:id="rId7"/>
    <p:sldId id="269" r:id="rId8"/>
    <p:sldId id="270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CC00"/>
    <a:srgbClr val="800080"/>
    <a:srgbClr val="99FF99"/>
    <a:srgbClr val="99CCFF"/>
    <a:srgbClr val="FFCCCC"/>
    <a:srgbClr val="FFFFCC"/>
    <a:srgbClr val="FFCC66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075" autoAdjust="0"/>
  </p:normalViewPr>
  <p:slideViewPr>
    <p:cSldViewPr>
      <p:cViewPr varScale="1">
        <p:scale>
          <a:sx n="109" d="100"/>
          <a:sy n="109" d="100"/>
        </p:scale>
        <p:origin x="16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44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8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Apostrophes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Apostrophes</a:t>
            </a: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itchFamily="66" charset="0"/>
              </a:rPr>
              <a:t>Definition:</a:t>
            </a:r>
            <a:r>
              <a:rPr lang="en-GB" sz="2800" dirty="0"/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A </a:t>
            </a:r>
            <a:r>
              <a:rPr lang="en-GB" sz="2800" dirty="0">
                <a:latin typeface="Comic Sans MS" panose="030F0702030302020204" pitchFamily="66" charset="0"/>
              </a:rPr>
              <a:t>punctuation mark </a:t>
            </a:r>
            <a:r>
              <a:rPr lang="en-GB" sz="2800" dirty="0" smtClean="0">
                <a:latin typeface="Comic Sans MS" panose="030F0702030302020204" pitchFamily="66" charset="0"/>
              </a:rPr>
              <a:t>which is used </a:t>
            </a:r>
            <a:r>
              <a:rPr lang="en-GB" sz="2800" dirty="0">
                <a:latin typeface="Comic Sans MS" panose="030F0702030302020204" pitchFamily="66" charset="0"/>
              </a:rPr>
              <a:t>to </a:t>
            </a:r>
            <a:r>
              <a:rPr lang="en-GB" sz="2800" dirty="0" smtClean="0">
                <a:latin typeface="Comic Sans MS" panose="030F0702030302020204" pitchFamily="66" charset="0"/>
              </a:rPr>
              <a:t>show </a:t>
            </a:r>
            <a:r>
              <a:rPr lang="en-GB" sz="2800" dirty="0">
                <a:latin typeface="Comic Sans MS" panose="030F0702030302020204" pitchFamily="66" charset="0"/>
              </a:rPr>
              <a:t>either possession </a:t>
            </a:r>
            <a:r>
              <a:rPr lang="en-GB" sz="2800" dirty="0" smtClean="0">
                <a:latin typeface="Comic Sans MS" panose="030F0702030302020204" pitchFamily="66" charset="0"/>
              </a:rPr>
              <a:t>or </a:t>
            </a:r>
            <a:r>
              <a:rPr lang="en-GB" sz="2800" dirty="0">
                <a:latin typeface="Comic Sans MS" panose="030F0702030302020204" pitchFamily="66" charset="0"/>
              </a:rPr>
              <a:t>the omission </a:t>
            </a:r>
            <a:r>
              <a:rPr lang="en-GB" sz="2800" dirty="0" smtClean="0">
                <a:latin typeface="Comic Sans MS" panose="030F0702030302020204" pitchFamily="66" charset="0"/>
              </a:rPr>
              <a:t>of letters.</a:t>
            </a:r>
            <a:endParaRPr lang="en-GB" sz="28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8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This morning my mum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’</a:t>
            </a:r>
            <a:r>
              <a:rPr lang="en-GB" sz="2800" dirty="0" smtClean="0">
                <a:latin typeface="Comic Sans MS" pitchFamily="66" charset="0"/>
              </a:rPr>
              <a:t>s car </a:t>
            </a:r>
            <a:r>
              <a:rPr lang="en-GB" sz="2800" dirty="0" smtClean="0">
                <a:latin typeface="Comic Sans MS" pitchFamily="66" charset="0"/>
              </a:rPr>
              <a:t>wouldn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’</a:t>
            </a:r>
            <a:r>
              <a:rPr lang="en-GB" sz="2800" dirty="0" smtClean="0">
                <a:latin typeface="Comic Sans MS" pitchFamily="66" charset="0"/>
              </a:rPr>
              <a:t>t </a:t>
            </a:r>
            <a:r>
              <a:rPr lang="en-GB" sz="2800" dirty="0" smtClean="0">
                <a:latin typeface="Comic Sans MS" pitchFamily="66" charset="0"/>
              </a:rPr>
              <a:t>start.</a:t>
            </a:r>
          </a:p>
          <a:p>
            <a:pPr marL="0" indent="0" algn="just">
              <a:buNone/>
            </a:pPr>
            <a:r>
              <a:rPr lang="en-GB" altLang="en-US" sz="2400" dirty="0" smtClean="0">
                <a:latin typeface="Comic Sans MS" pitchFamily="66" charset="0"/>
              </a:rPr>
              <a:t>				       </a:t>
            </a:r>
            <a:r>
              <a:rPr lang="en-GB" altLang="en-US" sz="2000" dirty="0" smtClean="0">
                <a:latin typeface="Comic Sans MS" pitchFamily="66" charset="0"/>
              </a:rPr>
              <a:t>(possession)       (omission)</a:t>
            </a:r>
            <a:endParaRPr lang="en-GB" altLang="en-US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u="sng" dirty="0" smtClean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two different uses of apostrophes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1) </a:t>
            </a:r>
            <a:r>
              <a:rPr lang="en-GB" altLang="en-US" sz="2800" dirty="0">
                <a:solidFill>
                  <a:srgbClr val="00B0F0"/>
                </a:solidFill>
                <a:latin typeface="Comic Sans MS" pitchFamily="66" charset="0"/>
              </a:rPr>
              <a:t>F</a:t>
            </a:r>
            <a:r>
              <a:rPr lang="en-GB" sz="2800" dirty="0" smtClean="0">
                <a:solidFill>
                  <a:srgbClr val="00B0F0"/>
                </a:solidFill>
                <a:latin typeface="Comic Sans MS" pitchFamily="66" charset="0"/>
              </a:rPr>
              <a:t>or </a:t>
            </a:r>
            <a:r>
              <a:rPr lang="en-GB" sz="2800" dirty="0">
                <a:solidFill>
                  <a:srgbClr val="00B0F0"/>
                </a:solidFill>
                <a:latin typeface="Comic Sans MS" pitchFamily="66" charset="0"/>
              </a:rPr>
              <a:t>omission - when a letter or letters are left out of a word or </a:t>
            </a:r>
            <a:r>
              <a:rPr lang="en-GB" sz="2800" dirty="0" smtClean="0">
                <a:solidFill>
                  <a:srgbClr val="00B0F0"/>
                </a:solidFill>
                <a:latin typeface="Comic Sans MS" pitchFamily="66" charset="0"/>
              </a:rPr>
              <a:t>words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:</a:t>
            </a:r>
            <a:endParaRPr lang="en-GB" altLang="en-US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457200" lvl="1" indent="0" algn="ctr">
              <a:lnSpc>
                <a:spcPct val="80000"/>
              </a:lnSpc>
              <a:buNone/>
            </a:pPr>
            <a:r>
              <a:rPr lang="en-GB" b="1" dirty="0">
                <a:latin typeface="Comic Sans MS" pitchFamily="66" charset="0"/>
              </a:rPr>
              <a:t>We cannot </a:t>
            </a:r>
            <a:r>
              <a:rPr lang="en-GB" b="1" dirty="0" smtClean="0">
                <a:latin typeface="Comic Sans MS" pitchFamily="66" charset="0"/>
              </a:rPr>
              <a:t>go. </a:t>
            </a:r>
            <a:r>
              <a:rPr lang="en-GB" b="1" dirty="0">
                <a:latin typeface="Comic Sans MS" pitchFamily="66" charset="0"/>
              </a:rPr>
              <a:t>= </a:t>
            </a:r>
            <a:r>
              <a:rPr lang="en-GB" b="1" dirty="0" smtClean="0">
                <a:latin typeface="Comic Sans MS" pitchFamily="66" charset="0"/>
              </a:rPr>
              <a:t>We </a:t>
            </a:r>
            <a:r>
              <a:rPr lang="en-GB" b="1" dirty="0">
                <a:latin typeface="Comic Sans MS" pitchFamily="66" charset="0"/>
              </a:rPr>
              <a:t>can</a:t>
            </a:r>
            <a:r>
              <a:rPr lang="en-GB" b="1" dirty="0">
                <a:solidFill>
                  <a:srgbClr val="00B0F0"/>
                </a:solidFill>
                <a:latin typeface="Comic Sans MS" pitchFamily="66" charset="0"/>
              </a:rPr>
              <a:t>’</a:t>
            </a:r>
            <a:r>
              <a:rPr lang="en-GB" b="1" dirty="0">
                <a:latin typeface="Comic Sans MS" pitchFamily="66" charset="0"/>
              </a:rPr>
              <a:t>t go.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GB" sz="1800" b="1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400" dirty="0">
                <a:latin typeface="Comic Sans MS" pitchFamily="66" charset="0"/>
              </a:rPr>
              <a:t>There is =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Comic Sans MS" pitchFamily="66" charset="0"/>
              </a:rPr>
              <a:t>It will = 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Comic Sans MS" pitchFamily="66" charset="0"/>
              </a:rPr>
              <a:t>Let us =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Comic Sans MS" pitchFamily="66" charset="0"/>
              </a:rPr>
              <a:t>We have = 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Comic Sans MS" pitchFamily="66" charset="0"/>
              </a:rPr>
              <a:t>We do not =</a:t>
            </a:r>
          </a:p>
          <a:p>
            <a:pPr marL="0" indent="0" algn="just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two different uses of apostrophes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6937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) T</a:t>
            </a:r>
            <a:r>
              <a:rPr lang="en-GB" sz="2800" dirty="0" smtClean="0">
                <a:solidFill>
                  <a:srgbClr val="00B0F0"/>
                </a:solidFill>
                <a:latin typeface="Comic Sans MS" pitchFamily="66" charset="0"/>
              </a:rPr>
              <a:t>o </a:t>
            </a:r>
            <a:r>
              <a:rPr lang="en-GB" sz="2800" dirty="0">
                <a:solidFill>
                  <a:srgbClr val="00B0F0"/>
                </a:solidFill>
                <a:latin typeface="Comic Sans MS" pitchFamily="66" charset="0"/>
              </a:rPr>
              <a:t>show </a:t>
            </a:r>
            <a:r>
              <a:rPr lang="en-GB" sz="2800" dirty="0" smtClean="0">
                <a:solidFill>
                  <a:srgbClr val="00B0F0"/>
                </a:solidFill>
                <a:latin typeface="Comic Sans MS" pitchFamily="66" charset="0"/>
              </a:rPr>
              <a:t>possession - </a:t>
            </a:r>
            <a:r>
              <a:rPr lang="en-GB" sz="2800" dirty="0">
                <a:solidFill>
                  <a:srgbClr val="00B0F0"/>
                </a:solidFill>
                <a:latin typeface="Comic Sans MS" pitchFamily="66" charset="0"/>
              </a:rPr>
              <a:t>when something belongs to something </a:t>
            </a:r>
            <a:r>
              <a:rPr lang="en-GB" sz="2800" dirty="0" smtClean="0">
                <a:solidFill>
                  <a:srgbClr val="00B0F0"/>
                </a:solidFill>
                <a:latin typeface="Comic Sans MS" pitchFamily="66" charset="0"/>
              </a:rPr>
              <a:t>else:</a:t>
            </a:r>
            <a:endParaRPr lang="en-GB" sz="2800" dirty="0">
              <a:solidFill>
                <a:srgbClr val="00B0F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GB" sz="2400" dirty="0">
              <a:latin typeface="Comic Sans MS" pitchFamily="66" charset="0"/>
            </a:endParaRPr>
          </a:p>
          <a:p>
            <a:pPr marL="457200" lvl="1" indent="0" algn="ctr">
              <a:lnSpc>
                <a:spcPct val="80000"/>
              </a:lnSpc>
              <a:buNone/>
            </a:pPr>
            <a:r>
              <a:rPr lang="en-GB" b="1" dirty="0">
                <a:latin typeface="Comic Sans MS" pitchFamily="66" charset="0"/>
              </a:rPr>
              <a:t>The jacket belonging to the </a:t>
            </a:r>
            <a:r>
              <a:rPr lang="en-GB" b="1" dirty="0" smtClean="0">
                <a:latin typeface="Comic Sans MS" pitchFamily="66" charset="0"/>
              </a:rPr>
              <a:t>man</a:t>
            </a:r>
          </a:p>
          <a:p>
            <a:pPr marL="457200" lvl="1" indent="0" algn="ctr">
              <a:lnSpc>
                <a:spcPct val="80000"/>
              </a:lnSpc>
              <a:buNone/>
            </a:pPr>
            <a:endParaRPr lang="en-GB" b="1" dirty="0">
              <a:latin typeface="Comic Sans MS" pitchFamily="66" charset="0"/>
            </a:endParaRPr>
          </a:p>
          <a:p>
            <a:pPr marL="457200" lvl="1" indent="0" algn="ctr">
              <a:lnSpc>
                <a:spcPct val="80000"/>
              </a:lnSpc>
              <a:buNone/>
            </a:pPr>
            <a:endParaRPr lang="en-GB" b="1" dirty="0">
              <a:latin typeface="Comic Sans MS" pitchFamily="66" charset="0"/>
            </a:endParaRPr>
          </a:p>
          <a:p>
            <a:pPr marL="457200" lvl="1" indent="0" algn="ctr">
              <a:lnSpc>
                <a:spcPct val="80000"/>
              </a:lnSpc>
              <a:buNone/>
            </a:pPr>
            <a:r>
              <a:rPr lang="en-GB" b="1" dirty="0" smtClean="0">
                <a:latin typeface="Comic Sans MS" pitchFamily="66" charset="0"/>
              </a:rPr>
              <a:t>The </a:t>
            </a:r>
            <a:r>
              <a:rPr lang="en-GB" b="1" dirty="0">
                <a:latin typeface="Comic Sans MS" pitchFamily="66" charset="0"/>
              </a:rPr>
              <a:t>man</a:t>
            </a:r>
            <a:r>
              <a:rPr lang="en-GB" b="1" dirty="0">
                <a:solidFill>
                  <a:srgbClr val="00B0F0"/>
                </a:solidFill>
                <a:latin typeface="Comic Sans MS" pitchFamily="66" charset="0"/>
              </a:rPr>
              <a:t>’</a:t>
            </a:r>
            <a:r>
              <a:rPr lang="en-GB" b="1" dirty="0">
                <a:latin typeface="Comic Sans MS" pitchFamily="66" charset="0"/>
              </a:rPr>
              <a:t>s </a:t>
            </a:r>
            <a:r>
              <a:rPr lang="en-GB" b="1" dirty="0" smtClean="0">
                <a:latin typeface="Comic Sans MS" pitchFamily="66" charset="0"/>
              </a:rPr>
              <a:t>jacket.</a:t>
            </a:r>
            <a:endParaRPr lang="en-GB" b="1" dirty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4788024" y="3645024"/>
            <a:ext cx="0" cy="57606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4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405"/>
            <a:ext cx="9144000" cy="876315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Underline the owner</a:t>
            </a:r>
            <a:endParaRPr lang="en-GB" sz="48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014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dirty="0">
                <a:latin typeface="Comic Sans MS" pitchFamily="66" charset="0"/>
              </a:rPr>
              <a:t>The car belonging to the </a:t>
            </a:r>
            <a:r>
              <a:rPr lang="en-GB" sz="2800" dirty="0" smtClean="0">
                <a:latin typeface="Comic Sans MS" pitchFamily="66" charset="0"/>
              </a:rPr>
              <a:t>family.</a:t>
            </a:r>
          </a:p>
          <a:p>
            <a:pPr>
              <a:lnSpc>
                <a:spcPct val="80000"/>
              </a:lnSpc>
            </a:pPr>
            <a:endParaRPr lang="en-GB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latin typeface="Comic Sans MS" pitchFamily="66" charset="0"/>
              </a:rPr>
              <a:t>The uniforms belonging to the </a:t>
            </a:r>
            <a:r>
              <a:rPr lang="en-GB" sz="2800" dirty="0" smtClean="0">
                <a:latin typeface="Comic Sans MS" pitchFamily="66" charset="0"/>
              </a:rPr>
              <a:t>women.</a:t>
            </a: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toys belonging to the </a:t>
            </a:r>
            <a:r>
              <a:rPr lang="en-GB" sz="2800" dirty="0" smtClean="0">
                <a:latin typeface="Comic Sans MS" pitchFamily="66" charset="0"/>
              </a:rPr>
              <a:t>children. </a:t>
            </a:r>
            <a:endParaRPr lang="en-GB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clothes belonging to the </a:t>
            </a:r>
            <a:r>
              <a:rPr lang="en-GB" sz="2800" dirty="0" smtClean="0">
                <a:latin typeface="Comic Sans MS" pitchFamily="66" charset="0"/>
              </a:rPr>
              <a:t>girls.</a:t>
            </a:r>
            <a:endParaRPr lang="en-GB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windows belonging to the </a:t>
            </a:r>
            <a:r>
              <a:rPr lang="en-GB" sz="2800" dirty="0" smtClean="0">
                <a:latin typeface="Comic Sans MS" pitchFamily="66" charset="0"/>
              </a:rPr>
              <a:t>houses.</a:t>
            </a:r>
            <a:endParaRPr lang="en-GB" sz="2800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23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405"/>
            <a:ext cx="9144000" cy="876315"/>
          </a:xfrm>
        </p:spPr>
        <p:txBody>
          <a:bodyPr>
            <a:noAutofit/>
          </a:bodyPr>
          <a:lstStyle/>
          <a:p>
            <a:r>
              <a:rPr lang="en-GB" sz="42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Now rewrite, using an apostrophe</a:t>
            </a:r>
            <a:endParaRPr lang="en-GB" sz="42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014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dirty="0">
                <a:latin typeface="Comic Sans MS" pitchFamily="66" charset="0"/>
              </a:rPr>
              <a:t>The car belonging to the </a:t>
            </a:r>
            <a:r>
              <a:rPr lang="en-GB" sz="2800" u="sng" dirty="0">
                <a:latin typeface="Comic Sans MS" pitchFamily="66" charset="0"/>
              </a:rPr>
              <a:t>family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=</a:t>
            </a:r>
          </a:p>
          <a:p>
            <a:pPr>
              <a:lnSpc>
                <a:spcPct val="80000"/>
              </a:lnSpc>
            </a:pPr>
            <a:endParaRPr lang="en-GB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latin typeface="Comic Sans MS" pitchFamily="66" charset="0"/>
              </a:rPr>
              <a:t>The uniforms belonging to the </a:t>
            </a:r>
            <a:r>
              <a:rPr lang="en-GB" sz="2800" u="sng" dirty="0" smtClean="0">
                <a:latin typeface="Comic Sans MS" pitchFamily="66" charset="0"/>
              </a:rPr>
              <a:t>women</a:t>
            </a:r>
            <a:r>
              <a:rPr lang="en-GB" sz="2800" dirty="0" smtClean="0">
                <a:latin typeface="Comic Sans MS" pitchFamily="66" charset="0"/>
              </a:rPr>
              <a:t> =</a:t>
            </a: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toys belonging to the </a:t>
            </a:r>
            <a:r>
              <a:rPr lang="en-GB" sz="2800" u="sng" dirty="0">
                <a:latin typeface="Comic Sans MS" pitchFamily="66" charset="0"/>
              </a:rPr>
              <a:t>children</a:t>
            </a:r>
            <a:r>
              <a:rPr lang="en-GB" sz="2800" dirty="0">
                <a:latin typeface="Comic Sans MS" pitchFamily="66" charset="0"/>
              </a:rPr>
              <a:t> = </a:t>
            </a: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clothes belonging to the </a:t>
            </a:r>
            <a:r>
              <a:rPr lang="en-GB" sz="2800" u="sng" dirty="0">
                <a:latin typeface="Comic Sans MS" pitchFamily="66" charset="0"/>
              </a:rPr>
              <a:t>girls</a:t>
            </a:r>
            <a:r>
              <a:rPr lang="en-GB" sz="2800" dirty="0">
                <a:latin typeface="Comic Sans MS" pitchFamily="66" charset="0"/>
              </a:rPr>
              <a:t> = </a:t>
            </a:r>
          </a:p>
          <a:p>
            <a:pPr>
              <a:lnSpc>
                <a:spcPct val="80000"/>
              </a:lnSpc>
            </a:pPr>
            <a:endParaRPr lang="en-GB" sz="28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The </a:t>
            </a:r>
            <a:r>
              <a:rPr lang="en-GB" sz="2800" dirty="0">
                <a:latin typeface="Comic Sans MS" pitchFamily="66" charset="0"/>
              </a:rPr>
              <a:t>windows belonging to the </a:t>
            </a:r>
            <a:r>
              <a:rPr lang="en-GB" sz="2800" u="sng" dirty="0">
                <a:latin typeface="Comic Sans MS" pitchFamily="66" charset="0"/>
              </a:rPr>
              <a:t>houses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=</a:t>
            </a:r>
            <a:endParaRPr lang="en-GB" sz="2800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3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change to the rule</a:t>
            </a:r>
            <a:endParaRPr lang="en-GB" sz="48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When a word is </a:t>
            </a:r>
            <a:r>
              <a:rPr lang="en-GB" sz="2000" b="1" u="sng" dirty="0" smtClean="0">
                <a:solidFill>
                  <a:srgbClr val="00B0F0"/>
                </a:solidFill>
                <a:latin typeface="Comic Sans MS" pitchFamily="66" charset="0"/>
              </a:rPr>
              <a:t>a </a:t>
            </a:r>
            <a:r>
              <a:rPr lang="en-GB" sz="2000" b="1" u="sng" dirty="0">
                <a:solidFill>
                  <a:srgbClr val="00B0F0"/>
                </a:solidFill>
                <a:latin typeface="Comic Sans MS" pitchFamily="66" charset="0"/>
              </a:rPr>
              <a:t>plural</a:t>
            </a:r>
            <a:r>
              <a:rPr lang="en-GB" sz="2000" b="1" dirty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(and ends </a:t>
            </a:r>
            <a:r>
              <a:rPr lang="en-GB" sz="2000" dirty="0">
                <a:latin typeface="Comic Sans MS" pitchFamily="66" charset="0"/>
              </a:rPr>
              <a:t>in </a:t>
            </a:r>
            <a:r>
              <a:rPr lang="en-GB" sz="2000" b="1" dirty="0">
                <a:latin typeface="Comic Sans MS" pitchFamily="66" charset="0"/>
              </a:rPr>
              <a:t>-s</a:t>
            </a:r>
            <a:r>
              <a:rPr lang="en-GB" sz="2000" dirty="0">
                <a:latin typeface="Comic Sans MS" pitchFamily="66" charset="0"/>
              </a:rPr>
              <a:t> or </a:t>
            </a:r>
            <a:r>
              <a:rPr lang="en-GB" sz="2000" dirty="0" smtClean="0">
                <a:latin typeface="Comic Sans MS" pitchFamily="66" charset="0"/>
              </a:rPr>
              <a:t>–</a:t>
            </a:r>
            <a:r>
              <a:rPr lang="en-GB" sz="2000" b="1" dirty="0" err="1" smtClean="0">
                <a:latin typeface="Comic Sans MS" pitchFamily="66" charset="0"/>
              </a:rPr>
              <a:t>es</a:t>
            </a:r>
            <a:r>
              <a:rPr lang="en-GB" sz="2000" b="1" dirty="0" smtClean="0">
                <a:latin typeface="Comic Sans MS" pitchFamily="66" charset="0"/>
              </a:rPr>
              <a:t>)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then you put an apostrophe </a:t>
            </a:r>
            <a:r>
              <a:rPr lang="en-GB" sz="2000" dirty="0" smtClean="0">
                <a:latin typeface="Comic Sans MS" pitchFamily="66" charset="0"/>
              </a:rPr>
              <a:t>after </a:t>
            </a:r>
            <a:r>
              <a:rPr lang="en-GB" sz="2000" dirty="0">
                <a:latin typeface="Comic Sans MS" pitchFamily="66" charset="0"/>
              </a:rPr>
              <a:t>the </a:t>
            </a:r>
            <a:r>
              <a:rPr lang="en-GB" sz="2000" dirty="0" smtClean="0">
                <a:latin typeface="Comic Sans MS" pitchFamily="66" charset="0"/>
              </a:rPr>
              <a:t>noun:</a:t>
            </a:r>
            <a:endParaRPr lang="en-GB" sz="2000" dirty="0">
              <a:latin typeface="Comic Sans MS" pitchFamily="66" charset="0"/>
            </a:endParaRPr>
          </a:p>
          <a:p>
            <a:pPr algn="just"/>
            <a:r>
              <a:rPr lang="en-GB" sz="2000" dirty="0" smtClean="0">
                <a:latin typeface="Comic Sans MS" pitchFamily="66" charset="0"/>
              </a:rPr>
              <a:t>boys</a:t>
            </a:r>
            <a:r>
              <a:rPr lang="en-GB" sz="2000" b="1" dirty="0">
                <a:solidFill>
                  <a:srgbClr val="00B0F0"/>
                </a:solidFill>
                <a:latin typeface="Comic Sans MS" pitchFamily="66" charset="0"/>
              </a:rPr>
              <a:t>'</a:t>
            </a:r>
            <a:r>
              <a:rPr lang="en-GB" sz="2000" dirty="0">
                <a:latin typeface="Comic Sans MS" pitchFamily="66" charset="0"/>
              </a:rPr>
              <a:t> coats </a:t>
            </a:r>
          </a:p>
          <a:p>
            <a:pPr algn="just"/>
            <a:r>
              <a:rPr lang="en-GB" sz="2000" dirty="0">
                <a:latin typeface="Comic Sans MS" pitchFamily="66" charset="0"/>
              </a:rPr>
              <a:t>ladies</a:t>
            </a:r>
            <a:r>
              <a:rPr lang="en-GB" sz="2000" b="1" dirty="0">
                <a:solidFill>
                  <a:srgbClr val="00B0F0"/>
                </a:solidFill>
                <a:latin typeface="Comic Sans MS" pitchFamily="66" charset="0"/>
              </a:rPr>
              <a:t>'</a:t>
            </a:r>
            <a:r>
              <a:rPr lang="en-GB" sz="2000" dirty="0">
                <a:latin typeface="Comic Sans MS" pitchFamily="66" charset="0"/>
              </a:rPr>
              <a:t> books </a:t>
            </a:r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u="sng" dirty="0" smtClean="0">
                <a:latin typeface="Comic Sans MS" pitchFamily="66" charset="0"/>
              </a:rPr>
              <a:t>Insert </a:t>
            </a:r>
            <a:r>
              <a:rPr lang="en-GB" sz="2000" u="sng" dirty="0">
                <a:latin typeface="Comic Sans MS" pitchFamily="66" charset="0"/>
              </a:rPr>
              <a:t>the apostrophes in the following </a:t>
            </a:r>
            <a:r>
              <a:rPr lang="en-GB" sz="2000" u="sng" dirty="0" smtClean="0">
                <a:latin typeface="Comic Sans MS" pitchFamily="66" charset="0"/>
              </a:rPr>
              <a:t>sentences to show plurals</a:t>
            </a:r>
            <a:r>
              <a:rPr lang="en-GB" sz="2000" dirty="0" smtClean="0">
                <a:latin typeface="Comic Sans MS" pitchFamily="66" charset="0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boys pencil lay on the desk next to the girls hat. </a:t>
            </a:r>
            <a:endParaRPr lang="en-GB" sz="2000" dirty="0" smtClean="0">
              <a:latin typeface="Comic Sans MS" pitchFamily="66" charset="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My </a:t>
            </a:r>
            <a:r>
              <a:rPr lang="en-GB" sz="2000" dirty="0">
                <a:latin typeface="Comic Sans MS" pitchFamily="66" charset="0"/>
              </a:rPr>
              <a:t>cousins hand was badly hurt when Pauls dog bit him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teachers register lay on the headmasters desk</a:t>
            </a:r>
            <a:r>
              <a:rPr lang="en-GB" sz="2000" dirty="0" smtClean="0">
                <a:latin typeface="Comic Sans MS" pitchFamily="66" charset="0"/>
              </a:rPr>
              <a:t>.</a:t>
            </a: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My </a:t>
            </a:r>
            <a:r>
              <a:rPr lang="en-GB" sz="2000" dirty="0">
                <a:latin typeface="Comic Sans MS" pitchFamily="66" charset="0"/>
              </a:rPr>
              <a:t>fathers car was discovered in the thieves yard</a:t>
            </a:r>
            <a:r>
              <a:rPr lang="en-GB" sz="2000" dirty="0" smtClean="0">
                <a:latin typeface="Comic Sans MS" pitchFamily="66" charset="0"/>
              </a:rPr>
              <a:t>.</a:t>
            </a: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Ducks </a:t>
            </a:r>
            <a:r>
              <a:rPr lang="en-GB" sz="2000" dirty="0">
                <a:latin typeface="Comic Sans MS" pitchFamily="66" charset="0"/>
              </a:rPr>
              <a:t>eggs are generally cheaper than chickens eggs.</a:t>
            </a:r>
          </a:p>
          <a:p>
            <a:pPr marL="514350" indent="-514350">
              <a:buFont typeface="+mj-lt"/>
              <a:buAutoNum type="arabicParenR"/>
            </a:pPr>
            <a:endParaRPr lang="en-GB" sz="2000" dirty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5303681"/>
          <a:ext cx="9144000" cy="15543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39607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11095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remember when and where to use apostrophes and sometimes put them in the correct place in my writing?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mostly use apostrophes in the correct place in my writing?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always use apostrophes in the correct place in my writing and start to think about including different pieces of punctuation for effect?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05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8152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Change each of the following so that an apostrophe is used to show possession.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979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books of the girls		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husbands of the </a:t>
            </a:r>
            <a:r>
              <a:rPr lang="en-GB" sz="2000" dirty="0" smtClean="0">
                <a:latin typeface="Comic Sans MS" pitchFamily="66" charset="0"/>
              </a:rPr>
              <a:t>ladies</a:t>
            </a:r>
            <a:endParaRPr lang="en-GB" sz="2000" dirty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tails of the goats		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kennel of the dog		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car of the mayor			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steering wheel of the </a:t>
            </a:r>
            <a:r>
              <a:rPr lang="en-GB" sz="2000" dirty="0" smtClean="0">
                <a:latin typeface="Comic Sans MS" pitchFamily="66" charset="0"/>
              </a:rPr>
              <a:t>car</a:t>
            </a:r>
            <a:endParaRPr lang="en-GB" sz="2000" dirty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noise of the mob		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trailer for the </a:t>
            </a:r>
            <a:r>
              <a:rPr lang="en-GB" sz="2000" dirty="0">
                <a:latin typeface="Comic Sans MS" pitchFamily="66" charset="0"/>
              </a:rPr>
              <a:t>movie		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trainers </a:t>
            </a:r>
            <a:r>
              <a:rPr lang="en-GB" sz="2000" dirty="0">
                <a:latin typeface="Comic Sans MS" pitchFamily="66" charset="0"/>
              </a:rPr>
              <a:t>of the athletes	</a:t>
            </a:r>
            <a:endParaRPr lang="en-GB" sz="2000" dirty="0" smtClean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</a:t>
            </a:r>
            <a:r>
              <a:rPr lang="en-GB" sz="2000" dirty="0">
                <a:latin typeface="Comic Sans MS" pitchFamily="66" charset="0"/>
              </a:rPr>
              <a:t>pipe of the old man	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5303681"/>
          <a:ext cx="9144000" cy="15543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39607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11095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remember when and where to use apostrophes and sometimes put them in the correct place in my writing?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mostly use apostrophes in the correct place in my writing?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I always use apostrophes in the correct place in my writing and start to think about including different pieces of punctuation for effect?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2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076"/>
            <a:ext cx="9144000" cy="1143000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Write </a:t>
            </a:r>
            <a:r>
              <a:rPr lang="en-GB" sz="2800" u="sng" dirty="0" smtClean="0">
                <a:latin typeface="Comic Sans MS" panose="030F0702030302020204" pitchFamily="66" charset="0"/>
              </a:rPr>
              <a:t>three sentences</a:t>
            </a:r>
            <a:r>
              <a:rPr lang="en-GB" sz="2800" dirty="0" smtClean="0">
                <a:latin typeface="Comic Sans MS" panose="030F0702030302020204" pitchFamily="66" charset="0"/>
              </a:rPr>
              <a:t> for each way you can use apostrophes in a sentence.</a:t>
            </a:r>
          </a:p>
          <a:p>
            <a:pPr marL="0" indent="0" algn="just">
              <a:buNone/>
            </a:pPr>
            <a:endParaRPr lang="en-GB" sz="28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altLang="en-US" sz="2800" dirty="0" smtClean="0">
                <a:latin typeface="Comic Sans MS" pitchFamily="66" charset="0"/>
              </a:rPr>
              <a:t>1) F</a:t>
            </a:r>
            <a:r>
              <a:rPr lang="en-GB" sz="2800" dirty="0" smtClean="0">
                <a:latin typeface="Comic Sans MS" pitchFamily="66" charset="0"/>
              </a:rPr>
              <a:t>or </a:t>
            </a:r>
            <a:r>
              <a:rPr lang="en-GB" sz="2800" dirty="0">
                <a:latin typeface="Comic Sans MS" pitchFamily="66" charset="0"/>
              </a:rPr>
              <a:t>omission - when a letter or letters are left out of a word or </a:t>
            </a:r>
            <a:r>
              <a:rPr lang="en-GB" sz="2800" dirty="0" smtClean="0">
                <a:latin typeface="Comic Sans MS" pitchFamily="66" charset="0"/>
              </a:rPr>
              <a:t>words.</a:t>
            </a:r>
            <a:endParaRPr lang="en-GB" altLang="en-US" sz="28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2) T</a:t>
            </a:r>
            <a:r>
              <a:rPr lang="en-GB" sz="2800" dirty="0" smtClean="0">
                <a:latin typeface="Comic Sans MS" pitchFamily="66" charset="0"/>
              </a:rPr>
              <a:t>o </a:t>
            </a:r>
            <a:r>
              <a:rPr lang="en-GB" sz="2800" dirty="0">
                <a:latin typeface="Comic Sans MS" pitchFamily="66" charset="0"/>
              </a:rPr>
              <a:t>show possession - when something belongs to something else.</a:t>
            </a:r>
          </a:p>
          <a:p>
            <a:pPr marL="0" indent="0" algn="just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7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911</Words>
  <Application>Microsoft Office PowerPoint</Application>
  <PresentationFormat>On-screen Show (4:3)</PresentationFormat>
  <Paragraphs>131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There are two different uses of apostrophes</vt:lpstr>
      <vt:lpstr>There are two different uses of apostrophes</vt:lpstr>
      <vt:lpstr>Underline the owner</vt:lpstr>
      <vt:lpstr>Now rewrite, using an apostrophe</vt:lpstr>
      <vt:lpstr>A change to the rule</vt:lpstr>
      <vt:lpstr>Change each of the following so that an apostrophe is used to show possession. 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67</cp:revision>
  <dcterms:created xsi:type="dcterms:W3CDTF">2013-01-04T17:26:50Z</dcterms:created>
  <dcterms:modified xsi:type="dcterms:W3CDTF">2015-01-09T17:22:46Z</dcterms:modified>
</cp:coreProperties>
</file>