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62"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CC66"/>
    <a:srgbClr val="FF3399"/>
    <a:srgbClr val="800080"/>
    <a:srgbClr val="00CC00"/>
    <a:srgbClr val="0000FF"/>
    <a:srgbClr val="99FF99"/>
    <a:srgbClr val="99CCFF"/>
    <a:srgbClr val="FFCC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5E962-99EF-4AA2-9051-B462843959C5}" type="datetimeFigureOut">
              <a:rPr lang="en-GB" smtClean="0"/>
              <a:t>09/03/2015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9D9D6-531A-406B-BC5C-F322D476CF96}" type="slidenum">
              <a:rPr lang="en-GB" smtClean="0"/>
              <a:t>‹#›</a:t>
            </a:fld>
            <a:endParaRPr lang="en-GB"/>
          </a:p>
        </p:txBody>
      </p:sp>
    </p:spTree>
    <p:extLst>
      <p:ext uri="{BB962C8B-B14F-4D97-AF65-F5344CB8AC3E}">
        <p14:creationId xmlns:p14="http://schemas.microsoft.com/office/powerpoint/2010/main" val="631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pupils’ definition before showing</a:t>
            </a:r>
            <a:r>
              <a:rPr lang="en-GB" baseline="0" dirty="0" smtClean="0"/>
              <a:t> the correct one. </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2</a:t>
            </a:fld>
            <a:endParaRPr lang="en-GB"/>
          </a:p>
        </p:txBody>
      </p:sp>
    </p:spTree>
    <p:extLst>
      <p:ext uri="{BB962C8B-B14F-4D97-AF65-F5344CB8AC3E}">
        <p14:creationId xmlns:p14="http://schemas.microsoft.com/office/powerpoint/2010/main" val="309585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 and </a:t>
            </a:r>
            <a:r>
              <a:rPr lang="en-GB" smtClean="0"/>
              <a:t>peer assess.</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3</a:t>
            </a:fld>
            <a:endParaRPr lang="en-GB"/>
          </a:p>
        </p:txBody>
      </p:sp>
    </p:spTree>
    <p:extLst>
      <p:ext uri="{BB962C8B-B14F-4D97-AF65-F5344CB8AC3E}">
        <p14:creationId xmlns:p14="http://schemas.microsoft.com/office/powerpoint/2010/main" val="742904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5</a:t>
            </a:fld>
            <a:endParaRPr lang="en-GB"/>
          </a:p>
        </p:txBody>
      </p:sp>
    </p:spTree>
    <p:extLst>
      <p:ext uri="{BB962C8B-B14F-4D97-AF65-F5344CB8AC3E}">
        <p14:creationId xmlns:p14="http://schemas.microsoft.com/office/powerpoint/2010/main" val="2309693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29777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0426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184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09/03/2015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90099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DBB61-F817-4253-B0D8-AC32194FF2F4}" type="datetimeFigureOut">
              <a:rPr lang="en-GB" smtClean="0"/>
              <a:t>09/03/2015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794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4DBB61-F817-4253-B0D8-AC32194FF2F4}" type="datetimeFigureOut">
              <a:rPr lang="en-GB" smtClean="0"/>
              <a:t>09/03/2015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98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4DBB61-F817-4253-B0D8-AC32194FF2F4}" type="datetimeFigureOut">
              <a:rPr lang="en-GB" smtClean="0"/>
              <a:t>09/03/2015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3783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4DBB61-F817-4253-B0D8-AC32194FF2F4}" type="datetimeFigureOut">
              <a:rPr lang="en-GB" smtClean="0"/>
              <a:t>09/03/2015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409795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BB61-F817-4253-B0D8-AC32194FF2F4}" type="datetimeFigureOut">
              <a:rPr lang="en-GB" smtClean="0"/>
              <a:t>09/03/2015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1531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09/03/2015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7736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09/03/2015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9893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DBB61-F817-4253-B0D8-AC32194FF2F4}" type="datetimeFigureOut">
              <a:rPr lang="en-GB" smtClean="0"/>
              <a:t>09/03/2015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5AD1-101C-4D18-8F51-741E11B8E5E0}" type="slidenum">
              <a:rPr lang="en-GB" smtClean="0"/>
              <a:t>‹#›</a:t>
            </a:fld>
            <a:endParaRPr lang="en-GB"/>
          </a:p>
        </p:txBody>
      </p:sp>
    </p:spTree>
    <p:extLst>
      <p:ext uri="{BB962C8B-B14F-4D97-AF65-F5344CB8AC3E}">
        <p14:creationId xmlns:p14="http://schemas.microsoft.com/office/powerpoint/2010/main" val="423081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Grammar Starter</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type="subTitle" idx="1"/>
          </p:nvPr>
        </p:nvSpPr>
        <p:spPr>
          <a:xfrm>
            <a:off x="0" y="2796270"/>
            <a:ext cx="9144000" cy="1752600"/>
          </a:xfrm>
        </p:spPr>
        <p:txBody>
          <a:bodyPr/>
          <a:lstStyle/>
          <a:p>
            <a:r>
              <a:rPr lang="en-GB" b="1" dirty="0" smtClean="0">
                <a:solidFill>
                  <a:schemeClr val="tx1"/>
                </a:solidFill>
                <a:latin typeface="Comic Sans MS" pitchFamily="66" charset="0"/>
              </a:rPr>
              <a:t>Word classes revisited!</a:t>
            </a:r>
            <a:endParaRPr lang="en-GB" b="1" dirty="0">
              <a:solidFill>
                <a:schemeClr val="tx1"/>
              </a:solidFill>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171428"/>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623781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469796"/>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In the back of your exercise book...</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0" y="1700808"/>
            <a:ext cx="9144000" cy="4425355"/>
          </a:xfrm>
        </p:spPr>
        <p:txBody>
          <a:bodyPr>
            <a:normAutofit/>
          </a:bodyPr>
          <a:lstStyle/>
          <a:p>
            <a:pPr marL="0" indent="0" algn="ctr">
              <a:buNone/>
            </a:pPr>
            <a:r>
              <a:rPr lang="en-GB" sz="2800" b="1" u="sng" dirty="0" smtClean="0">
                <a:latin typeface="Comic Sans MS" pitchFamily="66" charset="0"/>
              </a:rPr>
              <a:t>Grammar Starter: Word classes revisited!</a:t>
            </a:r>
            <a:endParaRPr lang="en-GB" sz="1050" b="1" u="sng" dirty="0" smtClean="0">
              <a:latin typeface="Comic Sans MS" panose="030F0702030302020204" pitchFamily="66" charset="0"/>
            </a:endParaRPr>
          </a:p>
          <a:p>
            <a:pPr marL="0" indent="0" algn="just">
              <a:buNone/>
            </a:pPr>
            <a:endParaRPr lang="en-GB" sz="2400" b="1" u="sng" dirty="0" smtClean="0">
              <a:latin typeface="Comic Sans MS" panose="030F0702030302020204" pitchFamily="66" charset="0"/>
            </a:endParaRPr>
          </a:p>
          <a:p>
            <a:pPr marL="0" indent="0" algn="just">
              <a:buNone/>
            </a:pPr>
            <a:r>
              <a:rPr lang="en-GB" sz="1600" b="1" u="sng" dirty="0" smtClean="0">
                <a:latin typeface="Comic Sans MS" panose="030F0702030302020204" pitchFamily="66" charset="0"/>
              </a:rPr>
              <a:t>Definition</a:t>
            </a:r>
            <a:r>
              <a:rPr lang="en-GB" sz="1600" b="1" dirty="0" smtClean="0">
                <a:latin typeface="Comic Sans MS" pitchFamily="66" charset="0"/>
              </a:rPr>
              <a:t>: </a:t>
            </a:r>
            <a:r>
              <a:rPr lang="en-GB" sz="1600" dirty="0" smtClean="0">
                <a:latin typeface="Comic Sans MS" pitchFamily="66" charset="0"/>
              </a:rPr>
              <a:t>Sentences are made up of different word classes. Here are the main ones:</a:t>
            </a:r>
          </a:p>
          <a:p>
            <a:pPr algn="just"/>
            <a:r>
              <a:rPr lang="en-GB" sz="1600" b="1" dirty="0" smtClean="0">
                <a:solidFill>
                  <a:srgbClr val="FF0000"/>
                </a:solidFill>
                <a:latin typeface="Comic Sans MS" pitchFamily="66" charset="0"/>
              </a:rPr>
              <a:t>Adjective</a:t>
            </a:r>
            <a:r>
              <a:rPr lang="en-GB" sz="1600" b="1" dirty="0" smtClean="0">
                <a:latin typeface="Comic Sans MS" pitchFamily="66" charset="0"/>
              </a:rPr>
              <a:t> </a:t>
            </a:r>
            <a:r>
              <a:rPr lang="en-GB" sz="1600" dirty="0" smtClean="0">
                <a:latin typeface="Comic Sans MS" pitchFamily="66" charset="0"/>
              </a:rPr>
              <a:t>=</a:t>
            </a:r>
            <a:r>
              <a:rPr lang="en-GB" sz="1600" b="1" dirty="0" smtClean="0">
                <a:latin typeface="Comic Sans MS" pitchFamily="66" charset="0"/>
              </a:rPr>
              <a:t> </a:t>
            </a:r>
            <a:r>
              <a:rPr lang="en-GB" sz="1600" dirty="0">
                <a:latin typeface="Comic Sans MS" pitchFamily="66" charset="0"/>
              </a:rPr>
              <a:t>A word that modifies (describes) a noun</a:t>
            </a:r>
            <a:r>
              <a:rPr lang="en-GB" sz="1600" dirty="0" smtClean="0">
                <a:latin typeface="Comic Sans MS" pitchFamily="66" charset="0"/>
              </a:rPr>
              <a:t>.</a:t>
            </a:r>
            <a:endParaRPr lang="en-GB" sz="1600" b="1" dirty="0" smtClean="0">
              <a:latin typeface="Comic Sans MS" pitchFamily="66" charset="0"/>
            </a:endParaRPr>
          </a:p>
          <a:p>
            <a:pPr algn="just"/>
            <a:r>
              <a:rPr lang="en-GB" sz="1600" b="1" dirty="0" smtClean="0">
                <a:solidFill>
                  <a:srgbClr val="00B0F0"/>
                </a:solidFill>
                <a:latin typeface="Comic Sans MS" pitchFamily="66" charset="0"/>
              </a:rPr>
              <a:t>Adverb</a:t>
            </a:r>
            <a:r>
              <a:rPr lang="en-GB" sz="1600" b="1" dirty="0" smtClean="0">
                <a:latin typeface="Comic Sans MS" pitchFamily="66" charset="0"/>
              </a:rPr>
              <a:t> </a:t>
            </a:r>
            <a:r>
              <a:rPr lang="en-GB" sz="1600" dirty="0" smtClean="0">
                <a:latin typeface="Comic Sans MS" pitchFamily="66" charset="0"/>
              </a:rPr>
              <a:t>= </a:t>
            </a:r>
            <a:r>
              <a:rPr lang="en-GB" sz="1600" dirty="0">
                <a:latin typeface="Comic Sans MS" pitchFamily="66" charset="0"/>
              </a:rPr>
              <a:t>A word used to describe a verb</a:t>
            </a:r>
            <a:r>
              <a:rPr lang="en-GB" sz="1600" dirty="0" smtClean="0">
                <a:latin typeface="Comic Sans MS" pitchFamily="66" charset="0"/>
              </a:rPr>
              <a:t>.</a:t>
            </a:r>
            <a:endParaRPr lang="en-GB" sz="1600" b="1" dirty="0" smtClean="0">
              <a:latin typeface="Comic Sans MS" pitchFamily="66" charset="0"/>
            </a:endParaRPr>
          </a:p>
          <a:p>
            <a:pPr algn="just"/>
            <a:r>
              <a:rPr lang="en-GB" sz="1600" b="1" dirty="0" smtClean="0">
                <a:solidFill>
                  <a:srgbClr val="FF3399"/>
                </a:solidFill>
                <a:latin typeface="Comic Sans MS" pitchFamily="66" charset="0"/>
              </a:rPr>
              <a:t>Verb</a:t>
            </a:r>
            <a:r>
              <a:rPr lang="en-GB" sz="1600" b="1" dirty="0" smtClean="0">
                <a:latin typeface="Comic Sans MS" pitchFamily="66" charset="0"/>
              </a:rPr>
              <a:t> </a:t>
            </a:r>
            <a:r>
              <a:rPr lang="en-GB" sz="1600" dirty="0" smtClean="0">
                <a:latin typeface="Comic Sans MS" pitchFamily="66" charset="0"/>
              </a:rPr>
              <a:t>=</a:t>
            </a:r>
            <a:r>
              <a:rPr lang="en-GB" sz="1600" b="1" dirty="0" smtClean="0">
                <a:latin typeface="Comic Sans MS" pitchFamily="66" charset="0"/>
              </a:rPr>
              <a:t> </a:t>
            </a:r>
            <a:r>
              <a:rPr lang="en-GB" sz="1600" dirty="0">
                <a:latin typeface="Comic Sans MS" pitchFamily="66" charset="0"/>
              </a:rPr>
              <a:t>An action or state of being (a ‘doing’ word). </a:t>
            </a:r>
            <a:endParaRPr lang="en-GB" sz="1600" b="1" dirty="0" smtClean="0">
              <a:latin typeface="Comic Sans MS" pitchFamily="66" charset="0"/>
            </a:endParaRPr>
          </a:p>
          <a:p>
            <a:pPr algn="just"/>
            <a:r>
              <a:rPr lang="en-GB" sz="1600" b="1" dirty="0" smtClean="0">
                <a:solidFill>
                  <a:srgbClr val="FFC000"/>
                </a:solidFill>
                <a:latin typeface="Comic Sans MS" pitchFamily="66" charset="0"/>
              </a:rPr>
              <a:t>Noun</a:t>
            </a:r>
            <a:r>
              <a:rPr lang="en-GB" sz="1600" b="1" dirty="0" smtClean="0">
                <a:latin typeface="Comic Sans MS" pitchFamily="66" charset="0"/>
              </a:rPr>
              <a:t> </a:t>
            </a:r>
            <a:r>
              <a:rPr lang="en-GB" sz="1600" dirty="0" smtClean="0">
                <a:latin typeface="Comic Sans MS" pitchFamily="66" charset="0"/>
              </a:rPr>
              <a:t>= </a:t>
            </a:r>
            <a:r>
              <a:rPr lang="en-GB" sz="1600" dirty="0">
                <a:latin typeface="Comic Sans MS" pitchFamily="66" charset="0"/>
              </a:rPr>
              <a:t>A word used to name something or someone (objects, </a:t>
            </a:r>
            <a:r>
              <a:rPr lang="en-GB" sz="1600" dirty="0" smtClean="0">
                <a:latin typeface="Comic Sans MS" pitchFamily="66" charset="0"/>
              </a:rPr>
              <a:t>names</a:t>
            </a:r>
            <a:r>
              <a:rPr lang="en-GB" sz="1600" dirty="0">
                <a:latin typeface="Comic Sans MS" pitchFamily="66" charset="0"/>
              </a:rPr>
              <a:t>, people</a:t>
            </a:r>
            <a:r>
              <a:rPr lang="en-GB" sz="1600" dirty="0" smtClean="0">
                <a:latin typeface="Comic Sans MS" pitchFamily="66" charset="0"/>
              </a:rPr>
              <a:t>).</a:t>
            </a:r>
            <a:endParaRPr lang="en-GB" sz="1600" b="1" dirty="0" smtClean="0">
              <a:latin typeface="Comic Sans MS" pitchFamily="66" charset="0"/>
            </a:endParaRPr>
          </a:p>
          <a:p>
            <a:pPr algn="just"/>
            <a:r>
              <a:rPr lang="en-GB" sz="1600" b="1" dirty="0" smtClean="0">
                <a:solidFill>
                  <a:srgbClr val="800080"/>
                </a:solidFill>
                <a:latin typeface="Comic Sans MS" pitchFamily="66" charset="0"/>
              </a:rPr>
              <a:t>Pronoun</a:t>
            </a:r>
            <a:r>
              <a:rPr lang="en-GB" sz="1600" b="1" dirty="0" smtClean="0">
                <a:latin typeface="Comic Sans MS" pitchFamily="66" charset="0"/>
              </a:rPr>
              <a:t> </a:t>
            </a:r>
            <a:r>
              <a:rPr lang="en-GB" sz="1600" dirty="0" smtClean="0">
                <a:latin typeface="Comic Sans MS" pitchFamily="66" charset="0"/>
              </a:rPr>
              <a:t>=</a:t>
            </a:r>
            <a:r>
              <a:rPr lang="en-GB" sz="1600" b="1" dirty="0" smtClean="0">
                <a:latin typeface="Comic Sans MS" pitchFamily="66" charset="0"/>
              </a:rPr>
              <a:t> </a:t>
            </a:r>
            <a:r>
              <a:rPr lang="en-GB" sz="1600" dirty="0">
                <a:latin typeface="Comic Sans MS" panose="030F0702030302020204" pitchFamily="66" charset="0"/>
              </a:rPr>
              <a:t>A pronoun is used instead of using a noun or a name. </a:t>
            </a:r>
            <a:endParaRPr lang="en-GB" sz="1600" b="1" dirty="0" smtClean="0">
              <a:latin typeface="Comic Sans MS" pitchFamily="66" charset="0"/>
            </a:endParaRPr>
          </a:p>
          <a:p>
            <a:pPr algn="just"/>
            <a:r>
              <a:rPr lang="en-GB" sz="1600" b="1" dirty="0" smtClean="0">
                <a:solidFill>
                  <a:srgbClr val="00CC00"/>
                </a:solidFill>
                <a:latin typeface="Comic Sans MS" pitchFamily="66" charset="0"/>
              </a:rPr>
              <a:t>Connective</a:t>
            </a:r>
            <a:r>
              <a:rPr lang="en-GB" sz="1600" b="1" dirty="0" smtClean="0">
                <a:latin typeface="Comic Sans MS" pitchFamily="66" charset="0"/>
              </a:rPr>
              <a:t> </a:t>
            </a:r>
            <a:r>
              <a:rPr lang="en-GB" sz="1600" dirty="0" smtClean="0">
                <a:latin typeface="Comic Sans MS" pitchFamily="66" charset="0"/>
              </a:rPr>
              <a:t>= </a:t>
            </a:r>
            <a:r>
              <a:rPr lang="en-GB" sz="1600" dirty="0">
                <a:latin typeface="Comic Sans MS" pitchFamily="66" charset="0"/>
              </a:rPr>
              <a:t>A word which joins phrases, clauses and sentences together</a:t>
            </a:r>
            <a:r>
              <a:rPr lang="en-GB" sz="1600" dirty="0" smtClean="0">
                <a:latin typeface="Comic Sans MS" pitchFamily="66" charset="0"/>
              </a:rPr>
              <a:t>.</a:t>
            </a:r>
            <a:endParaRPr lang="en-GB" sz="1600" b="1" dirty="0" smtClean="0">
              <a:latin typeface="Comic Sans MS" pitchFamily="66" charset="0"/>
            </a:endParaRPr>
          </a:p>
          <a:p>
            <a:pPr marL="0" indent="0" algn="just">
              <a:buNone/>
            </a:pPr>
            <a:endParaRPr lang="en-GB" sz="1600" b="1" u="sng" dirty="0">
              <a:latin typeface="Comic Sans MS" pitchFamily="66" charset="0"/>
            </a:endParaRPr>
          </a:p>
          <a:p>
            <a:pPr marL="0" indent="0" algn="just">
              <a:buNone/>
            </a:pPr>
            <a:r>
              <a:rPr lang="en-GB" sz="1600" b="1" u="sng" dirty="0" smtClean="0">
                <a:latin typeface="Comic Sans MS" pitchFamily="66" charset="0"/>
              </a:rPr>
              <a:t>Example</a:t>
            </a:r>
            <a:r>
              <a:rPr lang="en-GB" sz="1600" b="1" dirty="0" smtClean="0">
                <a:latin typeface="Comic Sans MS" pitchFamily="66" charset="0"/>
              </a:rPr>
              <a:t>: </a:t>
            </a:r>
            <a:r>
              <a:rPr lang="en-GB" sz="1600" b="1" dirty="0" smtClean="0">
                <a:solidFill>
                  <a:srgbClr val="800080"/>
                </a:solidFill>
                <a:latin typeface="Comic Sans MS" pitchFamily="66" charset="0"/>
              </a:rPr>
              <a:t>She </a:t>
            </a:r>
            <a:r>
              <a:rPr lang="en-GB" sz="1600" b="1" dirty="0" smtClean="0">
                <a:solidFill>
                  <a:srgbClr val="FF3399"/>
                </a:solidFill>
                <a:latin typeface="Comic Sans MS" pitchFamily="66" charset="0"/>
              </a:rPr>
              <a:t>thought</a:t>
            </a:r>
            <a:r>
              <a:rPr lang="en-GB" sz="1600" dirty="0" smtClean="0">
                <a:latin typeface="Comic Sans MS" pitchFamily="66" charset="0"/>
              </a:rPr>
              <a:t> the </a:t>
            </a:r>
            <a:r>
              <a:rPr lang="en-GB" sz="1600" b="1" dirty="0" smtClean="0">
                <a:solidFill>
                  <a:srgbClr val="FFC000"/>
                </a:solidFill>
                <a:latin typeface="Comic Sans MS" pitchFamily="66" charset="0"/>
              </a:rPr>
              <a:t>stars</a:t>
            </a:r>
            <a:r>
              <a:rPr lang="en-GB" sz="1600" dirty="0" smtClean="0">
                <a:latin typeface="Comic Sans MS" pitchFamily="66" charset="0"/>
              </a:rPr>
              <a:t> </a:t>
            </a:r>
            <a:r>
              <a:rPr lang="en-GB" sz="1600" b="1" dirty="0" smtClean="0">
                <a:solidFill>
                  <a:srgbClr val="FF3399"/>
                </a:solidFill>
                <a:latin typeface="Comic Sans MS" pitchFamily="66" charset="0"/>
              </a:rPr>
              <a:t>sparkled</a:t>
            </a:r>
            <a:r>
              <a:rPr lang="en-GB" sz="1600" dirty="0" smtClean="0">
                <a:latin typeface="Comic Sans MS" pitchFamily="66" charset="0"/>
              </a:rPr>
              <a:t> </a:t>
            </a:r>
            <a:r>
              <a:rPr lang="en-GB" sz="1600" b="1" dirty="0" smtClean="0">
                <a:solidFill>
                  <a:srgbClr val="00B0F0"/>
                </a:solidFill>
                <a:latin typeface="Comic Sans MS" pitchFamily="66" charset="0"/>
              </a:rPr>
              <a:t>brightly</a:t>
            </a:r>
            <a:r>
              <a:rPr lang="en-GB" sz="1600" dirty="0" smtClean="0">
                <a:latin typeface="Comic Sans MS" pitchFamily="66" charset="0"/>
              </a:rPr>
              <a:t> </a:t>
            </a:r>
            <a:r>
              <a:rPr lang="en-GB" sz="1600" b="1" dirty="0" smtClean="0">
                <a:solidFill>
                  <a:srgbClr val="00CC00"/>
                </a:solidFill>
                <a:latin typeface="Comic Sans MS" pitchFamily="66" charset="0"/>
              </a:rPr>
              <a:t>because</a:t>
            </a:r>
            <a:r>
              <a:rPr lang="en-GB" sz="1600" dirty="0" smtClean="0">
                <a:latin typeface="Comic Sans MS" pitchFamily="66" charset="0"/>
              </a:rPr>
              <a:t> the </a:t>
            </a:r>
            <a:r>
              <a:rPr lang="en-GB" sz="1600" b="1" dirty="0" smtClean="0">
                <a:solidFill>
                  <a:srgbClr val="FF0000"/>
                </a:solidFill>
                <a:latin typeface="Comic Sans MS" pitchFamily="66" charset="0"/>
              </a:rPr>
              <a:t>night </a:t>
            </a:r>
            <a:r>
              <a:rPr lang="en-GB" sz="1600" b="1" dirty="0" smtClean="0">
                <a:solidFill>
                  <a:srgbClr val="FFC000"/>
                </a:solidFill>
                <a:latin typeface="Comic Sans MS" pitchFamily="66" charset="0"/>
              </a:rPr>
              <a:t>sky</a:t>
            </a:r>
            <a:r>
              <a:rPr lang="en-GB" sz="1600" dirty="0" smtClean="0">
                <a:latin typeface="Comic Sans MS" pitchFamily="66" charset="0"/>
              </a:rPr>
              <a:t> </a:t>
            </a:r>
            <a:r>
              <a:rPr lang="en-GB" sz="1600" b="1" dirty="0" smtClean="0">
                <a:solidFill>
                  <a:srgbClr val="FF3399"/>
                </a:solidFill>
                <a:latin typeface="Comic Sans MS" pitchFamily="66" charset="0"/>
              </a:rPr>
              <a:t>was </a:t>
            </a:r>
            <a:r>
              <a:rPr lang="en-GB" sz="1600" b="1" dirty="0" smtClean="0">
                <a:solidFill>
                  <a:srgbClr val="FF0000"/>
                </a:solidFill>
                <a:latin typeface="Comic Sans MS" pitchFamily="66" charset="0"/>
              </a:rPr>
              <a:t>black</a:t>
            </a:r>
            <a:r>
              <a:rPr lang="en-GB" sz="1600" dirty="0" smtClean="0">
                <a:latin typeface="Comic Sans MS" pitchFamily="66" charset="0"/>
              </a:rPr>
              <a:t>.  </a:t>
            </a:r>
          </a:p>
          <a:p>
            <a:pPr marL="0" indent="0" algn="just">
              <a:buNone/>
            </a:pPr>
            <a:endParaRPr lang="en-GB" sz="2000" dirty="0">
              <a:latin typeface="Comic Sans MS" pitchFamily="66" charset="0"/>
            </a:endParaRPr>
          </a:p>
          <a:p>
            <a:pPr marL="0" indent="0" algn="just">
              <a:buNone/>
            </a:pPr>
            <a:endParaRPr lang="en-GB" sz="2000" dirty="0" smtClean="0">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4010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143000"/>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a:t>
            </a:r>
            <a:r>
              <a:rPr lang="en-GB" sz="5400" b="1" dirty="0">
                <a:solidFill>
                  <a:srgbClr val="D60093"/>
                </a:solidFill>
                <a:effectLst>
                  <a:outerShdw blurRad="38100" dist="38100" dir="2700000" algn="tl">
                    <a:srgbClr val="000000">
                      <a:alpha val="43137"/>
                    </a:srgbClr>
                  </a:outerShdw>
                </a:effectLst>
                <a:latin typeface="Comic Sans MS" pitchFamily="66" charset="0"/>
              </a:rPr>
              <a:t>create your own</a:t>
            </a:r>
          </a:p>
        </p:txBody>
      </p:sp>
      <p:sp>
        <p:nvSpPr>
          <p:cNvPr id="3" name="Subtitle 2"/>
          <p:cNvSpPr>
            <a:spLocks noGrp="1"/>
          </p:cNvSpPr>
          <p:nvPr>
            <p:ph idx="1"/>
          </p:nvPr>
        </p:nvSpPr>
        <p:spPr>
          <a:xfrm>
            <a:off x="143508" y="1340768"/>
            <a:ext cx="8856984" cy="4597971"/>
          </a:xfrm>
        </p:spPr>
        <p:txBody>
          <a:bodyPr>
            <a:normAutofit/>
          </a:bodyPr>
          <a:lstStyle/>
          <a:p>
            <a:pPr marL="0" indent="0" algn="just">
              <a:buNone/>
            </a:pPr>
            <a:r>
              <a:rPr lang="en-GB" sz="2200" dirty="0" smtClean="0">
                <a:solidFill>
                  <a:schemeClr val="tx1"/>
                </a:solidFill>
                <a:latin typeface="Comic Sans MS" pitchFamily="66" charset="0"/>
              </a:rPr>
              <a:t>Write five of your own sentences, trying to include at least </a:t>
            </a:r>
            <a:r>
              <a:rPr lang="en-GB" sz="2200" u="sng" dirty="0" smtClean="0">
                <a:solidFill>
                  <a:schemeClr val="tx1"/>
                </a:solidFill>
                <a:latin typeface="Comic Sans MS" pitchFamily="66" charset="0"/>
              </a:rPr>
              <a:t>one</a:t>
            </a:r>
            <a:r>
              <a:rPr lang="en-GB" sz="2200" dirty="0" smtClean="0">
                <a:solidFill>
                  <a:schemeClr val="tx1"/>
                </a:solidFill>
                <a:latin typeface="Comic Sans MS" pitchFamily="66" charset="0"/>
              </a:rPr>
              <a:t> </a:t>
            </a:r>
            <a:r>
              <a:rPr lang="en-GB" sz="2200" dirty="0" smtClean="0">
                <a:solidFill>
                  <a:srgbClr val="FF0000"/>
                </a:solidFill>
                <a:latin typeface="Comic Sans MS" pitchFamily="66" charset="0"/>
              </a:rPr>
              <a:t>adjective</a:t>
            </a:r>
            <a:r>
              <a:rPr lang="en-GB" sz="2200" dirty="0" smtClean="0">
                <a:latin typeface="Comic Sans MS" pitchFamily="66" charset="0"/>
              </a:rPr>
              <a:t>,</a:t>
            </a:r>
            <a:r>
              <a:rPr lang="en-GB" sz="2200" dirty="0" smtClean="0">
                <a:solidFill>
                  <a:srgbClr val="FF0000"/>
                </a:solidFill>
                <a:latin typeface="Comic Sans MS" pitchFamily="66" charset="0"/>
              </a:rPr>
              <a:t> </a:t>
            </a:r>
            <a:r>
              <a:rPr lang="en-GB" sz="2200" dirty="0" smtClean="0">
                <a:solidFill>
                  <a:srgbClr val="00B0F0"/>
                </a:solidFill>
                <a:latin typeface="Comic Sans MS" pitchFamily="66" charset="0"/>
              </a:rPr>
              <a:t>adverb</a:t>
            </a:r>
            <a:r>
              <a:rPr lang="en-GB" sz="2200" dirty="0" smtClean="0">
                <a:latin typeface="Comic Sans MS" pitchFamily="66" charset="0"/>
              </a:rPr>
              <a:t>, </a:t>
            </a:r>
            <a:r>
              <a:rPr lang="en-GB" sz="2200" dirty="0" smtClean="0">
                <a:solidFill>
                  <a:srgbClr val="FF3399"/>
                </a:solidFill>
                <a:latin typeface="Comic Sans MS" pitchFamily="66" charset="0"/>
              </a:rPr>
              <a:t>verb</a:t>
            </a:r>
            <a:r>
              <a:rPr lang="en-GB" sz="2200" dirty="0" smtClean="0">
                <a:latin typeface="Comic Sans MS" pitchFamily="66" charset="0"/>
              </a:rPr>
              <a:t>,</a:t>
            </a:r>
            <a:r>
              <a:rPr lang="en-GB" sz="2200" dirty="0" smtClean="0">
                <a:solidFill>
                  <a:srgbClr val="FF3399"/>
                </a:solidFill>
                <a:latin typeface="Comic Sans MS" pitchFamily="66" charset="0"/>
              </a:rPr>
              <a:t> </a:t>
            </a:r>
            <a:r>
              <a:rPr lang="en-GB" sz="2200" dirty="0" smtClean="0">
                <a:solidFill>
                  <a:srgbClr val="FFC000"/>
                </a:solidFill>
                <a:latin typeface="Comic Sans MS" pitchFamily="66" charset="0"/>
              </a:rPr>
              <a:t>noun</a:t>
            </a:r>
            <a:r>
              <a:rPr lang="en-GB" sz="2200" dirty="0" smtClean="0">
                <a:latin typeface="Comic Sans MS" pitchFamily="66" charset="0"/>
              </a:rPr>
              <a:t>, </a:t>
            </a:r>
            <a:r>
              <a:rPr lang="en-GB" sz="2200" dirty="0">
                <a:solidFill>
                  <a:srgbClr val="800080"/>
                </a:solidFill>
                <a:latin typeface="Comic Sans MS" pitchFamily="66" charset="0"/>
              </a:rPr>
              <a:t>p</a:t>
            </a:r>
            <a:r>
              <a:rPr lang="en-GB" sz="2200" dirty="0" smtClean="0">
                <a:solidFill>
                  <a:srgbClr val="800080"/>
                </a:solidFill>
                <a:latin typeface="Comic Sans MS" pitchFamily="66" charset="0"/>
              </a:rPr>
              <a:t>ronoun</a:t>
            </a:r>
            <a:r>
              <a:rPr lang="en-GB" sz="2200" dirty="0" smtClean="0">
                <a:latin typeface="Comic Sans MS" pitchFamily="66" charset="0"/>
              </a:rPr>
              <a:t> and </a:t>
            </a:r>
            <a:r>
              <a:rPr lang="en-GB" sz="2200" dirty="0" smtClean="0">
                <a:solidFill>
                  <a:srgbClr val="00CC00"/>
                </a:solidFill>
                <a:latin typeface="Comic Sans MS" pitchFamily="66" charset="0"/>
              </a:rPr>
              <a:t>connective</a:t>
            </a:r>
            <a:r>
              <a:rPr lang="en-GB" sz="2200" dirty="0" smtClean="0">
                <a:latin typeface="Comic Sans MS" pitchFamily="66" charset="0"/>
              </a:rPr>
              <a:t>. Then colour-code your sentences.</a:t>
            </a:r>
          </a:p>
          <a:p>
            <a:pPr marL="0" indent="0" algn="just">
              <a:buNone/>
            </a:pPr>
            <a:endParaRPr lang="en-GB" sz="1400" u="sng" dirty="0" smtClean="0">
              <a:latin typeface="Comic Sans MS" pitchFamily="66" charset="0"/>
            </a:endParaRPr>
          </a:p>
          <a:p>
            <a:pPr marL="0" indent="0" algn="just">
              <a:buNone/>
            </a:pPr>
            <a:r>
              <a:rPr lang="en-GB" sz="2000" u="sng" dirty="0" smtClean="0">
                <a:latin typeface="Comic Sans MS" pitchFamily="66" charset="0"/>
              </a:rPr>
              <a:t>For example:</a:t>
            </a:r>
            <a:r>
              <a:rPr lang="en-GB" sz="2000" dirty="0" smtClean="0">
                <a:latin typeface="Comic Sans MS" pitchFamily="66" charset="0"/>
              </a:rPr>
              <a:t> </a:t>
            </a:r>
            <a:r>
              <a:rPr lang="en-GB" sz="2000" b="1" dirty="0" smtClean="0">
                <a:solidFill>
                  <a:srgbClr val="FFC000"/>
                </a:solidFill>
                <a:latin typeface="Comic Sans MS" panose="030F0702030302020204" pitchFamily="66" charset="0"/>
              </a:rPr>
              <a:t>Lewis</a:t>
            </a:r>
            <a:r>
              <a:rPr lang="en-GB" sz="2000" dirty="0" smtClean="0">
                <a:latin typeface="Comic Sans MS" panose="030F0702030302020204" pitchFamily="66" charset="0"/>
              </a:rPr>
              <a:t> </a:t>
            </a:r>
            <a:r>
              <a:rPr lang="en-GB" sz="2000" b="1" dirty="0" smtClean="0">
                <a:solidFill>
                  <a:srgbClr val="FF3399"/>
                </a:solidFill>
                <a:latin typeface="Comic Sans MS" panose="030F0702030302020204" pitchFamily="66" charset="0"/>
              </a:rPr>
              <a:t>drives</a:t>
            </a:r>
            <a:r>
              <a:rPr lang="en-GB" sz="2000" dirty="0" smtClean="0">
                <a:latin typeface="Comic Sans MS" panose="030F0702030302020204" pitchFamily="66" charset="0"/>
              </a:rPr>
              <a:t> </a:t>
            </a:r>
            <a:r>
              <a:rPr lang="en-GB" sz="2000" dirty="0">
                <a:latin typeface="Comic Sans MS" panose="030F0702030302020204" pitchFamily="66" charset="0"/>
              </a:rPr>
              <a:t>a </a:t>
            </a:r>
            <a:r>
              <a:rPr lang="en-GB" sz="2000" b="1" dirty="0" smtClean="0">
                <a:solidFill>
                  <a:srgbClr val="FF0000"/>
                </a:solidFill>
                <a:latin typeface="Comic Sans MS" panose="030F0702030302020204" pitchFamily="66" charset="0"/>
              </a:rPr>
              <a:t>fast</a:t>
            </a:r>
            <a:r>
              <a:rPr lang="en-GB" sz="2000" dirty="0" smtClean="0">
                <a:latin typeface="Comic Sans MS" panose="030F0702030302020204" pitchFamily="66" charset="0"/>
              </a:rPr>
              <a:t> </a:t>
            </a:r>
            <a:r>
              <a:rPr lang="en-GB" sz="2000" b="1" dirty="0">
                <a:solidFill>
                  <a:srgbClr val="FFC000"/>
                </a:solidFill>
                <a:latin typeface="Comic Sans MS" panose="030F0702030302020204" pitchFamily="66" charset="0"/>
              </a:rPr>
              <a:t>car</a:t>
            </a:r>
            <a:r>
              <a:rPr lang="en-GB" sz="2000" dirty="0">
                <a:latin typeface="Comic Sans MS" panose="030F0702030302020204" pitchFamily="66" charset="0"/>
              </a:rPr>
              <a:t> </a:t>
            </a:r>
            <a:r>
              <a:rPr lang="en-GB" sz="2000" b="1" dirty="0" smtClean="0">
                <a:solidFill>
                  <a:srgbClr val="00CC00"/>
                </a:solidFill>
                <a:latin typeface="Comic Sans MS" panose="030F0702030302020204" pitchFamily="66" charset="0"/>
              </a:rPr>
              <a:t>because</a:t>
            </a:r>
            <a:r>
              <a:rPr lang="en-GB" sz="2000" dirty="0" smtClean="0">
                <a:latin typeface="Comic Sans MS" panose="030F0702030302020204" pitchFamily="66" charset="0"/>
              </a:rPr>
              <a:t> </a:t>
            </a:r>
            <a:r>
              <a:rPr lang="en-GB" sz="2000" b="1" dirty="0" smtClean="0">
                <a:solidFill>
                  <a:srgbClr val="800080"/>
                </a:solidFill>
                <a:latin typeface="Comic Sans MS" panose="030F0702030302020204" pitchFamily="66" charset="0"/>
              </a:rPr>
              <a:t>he</a:t>
            </a:r>
            <a:r>
              <a:rPr lang="en-GB" sz="2000" dirty="0" smtClean="0">
                <a:latin typeface="Comic Sans MS" panose="030F0702030302020204" pitchFamily="66" charset="0"/>
              </a:rPr>
              <a:t> </a:t>
            </a:r>
            <a:r>
              <a:rPr lang="en-GB" sz="2000" b="1" dirty="0" smtClean="0">
                <a:solidFill>
                  <a:srgbClr val="00B0F0"/>
                </a:solidFill>
                <a:latin typeface="Comic Sans MS" panose="030F0702030302020204" pitchFamily="66" charset="0"/>
              </a:rPr>
              <a:t>really</a:t>
            </a:r>
            <a:r>
              <a:rPr lang="en-GB" sz="2000" dirty="0" smtClean="0">
                <a:latin typeface="Comic Sans MS" panose="030F0702030302020204" pitchFamily="66" charset="0"/>
              </a:rPr>
              <a:t> </a:t>
            </a:r>
            <a:r>
              <a:rPr lang="en-GB" sz="2000" b="1" dirty="0" smtClean="0">
                <a:solidFill>
                  <a:srgbClr val="FF3399"/>
                </a:solidFill>
                <a:latin typeface="Comic Sans MS" panose="030F0702030302020204" pitchFamily="66" charset="0"/>
              </a:rPr>
              <a:t>thinks</a:t>
            </a:r>
            <a:r>
              <a:rPr lang="en-GB" sz="2000" dirty="0" smtClean="0">
                <a:latin typeface="Comic Sans MS" panose="030F0702030302020204" pitchFamily="66" charset="0"/>
              </a:rPr>
              <a:t> </a:t>
            </a:r>
            <a:r>
              <a:rPr lang="en-GB" sz="2000" b="1" dirty="0" smtClean="0">
                <a:solidFill>
                  <a:srgbClr val="800080"/>
                </a:solidFill>
                <a:latin typeface="Comic Sans MS" panose="030F0702030302020204" pitchFamily="66" charset="0"/>
              </a:rPr>
              <a:t>he</a:t>
            </a:r>
            <a:r>
              <a:rPr lang="en-GB" sz="2000" dirty="0" smtClean="0">
                <a:latin typeface="Comic Sans MS" panose="030F0702030302020204" pitchFamily="66" charset="0"/>
              </a:rPr>
              <a:t> </a:t>
            </a:r>
            <a:r>
              <a:rPr lang="en-GB" sz="2000" b="1" dirty="0" smtClean="0">
                <a:solidFill>
                  <a:srgbClr val="FF3399"/>
                </a:solidFill>
                <a:latin typeface="Comic Sans MS" panose="030F0702030302020204" pitchFamily="66" charset="0"/>
              </a:rPr>
              <a:t>is</a:t>
            </a:r>
            <a:r>
              <a:rPr lang="en-GB" sz="2000" dirty="0" smtClean="0">
                <a:latin typeface="Comic Sans MS" panose="030F0702030302020204" pitchFamily="66" charset="0"/>
              </a:rPr>
              <a:t> </a:t>
            </a:r>
            <a:r>
              <a:rPr lang="en-GB" sz="2000" b="1" dirty="0" smtClean="0">
                <a:solidFill>
                  <a:srgbClr val="FF0000"/>
                </a:solidFill>
                <a:latin typeface="Comic Sans MS" panose="030F0702030302020204" pitchFamily="66" charset="0"/>
              </a:rPr>
              <a:t>cool</a:t>
            </a:r>
            <a:r>
              <a:rPr lang="en-GB" sz="2000" dirty="0" smtClean="0">
                <a:latin typeface="Comic Sans MS" panose="030F0702030302020204" pitchFamily="66" charset="0"/>
              </a:rPr>
              <a:t>! </a:t>
            </a:r>
            <a:endParaRPr lang="en-GB" sz="2000" u="sng" dirty="0" smtClean="0">
              <a:latin typeface="Comic Sans MS" pitchFamily="66" charset="0"/>
            </a:endParaRPr>
          </a:p>
          <a:p>
            <a:pPr marL="0" indent="0" algn="just">
              <a:buNone/>
            </a:pPr>
            <a:endParaRPr lang="en-GB" sz="1400" u="sng" dirty="0">
              <a:latin typeface="Comic Sans MS" pitchFamily="66" charset="0"/>
            </a:endParaRPr>
          </a:p>
          <a:p>
            <a:pPr marL="0" indent="0" algn="just">
              <a:buNone/>
            </a:pPr>
            <a:r>
              <a:rPr lang="en-GB" sz="2200" dirty="0" smtClean="0">
                <a:latin typeface="Comic Sans MS" pitchFamily="66" charset="0"/>
              </a:rPr>
              <a:t>1)</a:t>
            </a:r>
          </a:p>
          <a:p>
            <a:pPr marL="0" indent="0" algn="just">
              <a:buNone/>
            </a:pPr>
            <a:r>
              <a:rPr lang="en-GB" sz="2200" dirty="0" smtClean="0">
                <a:latin typeface="Comic Sans MS" pitchFamily="66" charset="0"/>
              </a:rPr>
              <a:t>2)</a:t>
            </a:r>
          </a:p>
          <a:p>
            <a:pPr marL="0" indent="0" algn="just">
              <a:buNone/>
            </a:pPr>
            <a:r>
              <a:rPr lang="en-GB" sz="2200" dirty="0" smtClean="0">
                <a:latin typeface="Comic Sans MS" pitchFamily="66" charset="0"/>
              </a:rPr>
              <a:t>3)</a:t>
            </a:r>
          </a:p>
          <a:p>
            <a:pPr marL="0" indent="0" algn="just">
              <a:buNone/>
            </a:pPr>
            <a:r>
              <a:rPr lang="en-GB" sz="2200" dirty="0" smtClean="0">
                <a:latin typeface="Comic Sans MS" pitchFamily="66" charset="0"/>
              </a:rPr>
              <a:t>4)</a:t>
            </a:r>
          </a:p>
          <a:p>
            <a:pPr marL="0" indent="0" algn="just">
              <a:buNone/>
            </a:pPr>
            <a:r>
              <a:rPr lang="en-GB" sz="2200" dirty="0" smtClean="0">
                <a:latin typeface="Comic Sans MS" pitchFamily="66" charset="0"/>
              </a:rPr>
              <a:t>5)</a:t>
            </a:r>
            <a:endParaRPr lang="en-GB" sz="2200" dirty="0">
              <a:latin typeface="Comic Sans MS" pitchFamily="66" charset="0"/>
            </a:endParaRPr>
          </a:p>
          <a:p>
            <a:pPr marL="0" indent="0">
              <a:buNone/>
            </a:pPr>
            <a:endParaRPr lang="en-GB" sz="2400" dirty="0">
              <a:solidFill>
                <a:schemeClr val="tx1"/>
              </a:solidFill>
              <a:latin typeface="Comic Sans MS" pitchFamily="66" charset="0"/>
            </a:endParaRPr>
          </a:p>
        </p:txBody>
      </p:sp>
      <p:graphicFrame>
        <p:nvGraphicFramePr>
          <p:cNvPr id="5" name="Table 4"/>
          <p:cNvGraphicFramePr>
            <a:graphicFrameLocks noGrp="1"/>
          </p:cNvGraphicFramePr>
          <p:nvPr>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4" name="Cloud 3"/>
          <p:cNvSpPr/>
          <p:nvPr/>
        </p:nvSpPr>
        <p:spPr>
          <a:xfrm>
            <a:off x="6012160" y="3284984"/>
            <a:ext cx="2664296" cy="1717651"/>
          </a:xfrm>
          <a:prstGeom prst="cloud">
            <a:avLst/>
          </a:prstGeom>
          <a:solidFill>
            <a:srgbClr val="FFCC66"/>
          </a:solidFill>
          <a:ln>
            <a:solidFill>
              <a:srgbClr val="CC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700" b="1" u="sng" dirty="0" smtClean="0">
                <a:solidFill>
                  <a:schemeClr val="tx1"/>
                </a:solidFill>
                <a:latin typeface="Comic Sans MS" panose="030F0702030302020204" pitchFamily="66" charset="0"/>
              </a:rPr>
              <a:t>Extension</a:t>
            </a:r>
          </a:p>
          <a:p>
            <a:pPr algn="ctr"/>
            <a:r>
              <a:rPr lang="en-GB" sz="1700" dirty="0" smtClean="0">
                <a:solidFill>
                  <a:schemeClr val="tx1"/>
                </a:solidFill>
                <a:latin typeface="Comic Sans MS" panose="030F0702030302020204" pitchFamily="66" charset="0"/>
              </a:rPr>
              <a:t>Can you find any other word classes?</a:t>
            </a:r>
            <a:endParaRPr lang="en-GB" sz="17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401293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circle(in)">
                                      <p:cBhvr>
                                        <p:cTn id="49"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1" y="-6591"/>
            <a:ext cx="9144000" cy="1215008"/>
          </a:xfrm>
        </p:spPr>
        <p:txBody>
          <a:bodyPr>
            <a:noAutofit/>
          </a:bodyPr>
          <a:lstStyle/>
          <a:p>
            <a:r>
              <a:rPr lang="en-GB" sz="5400" b="1" dirty="0">
                <a:solidFill>
                  <a:srgbClr val="D60093"/>
                </a:solidFill>
                <a:effectLst>
                  <a:outerShdw blurRad="38100" dist="38100" dir="2700000" algn="tl">
                    <a:srgbClr val="000000">
                      <a:alpha val="43137"/>
                    </a:srgbClr>
                  </a:outerShdw>
                </a:effectLst>
                <a:latin typeface="Comic Sans MS" pitchFamily="66" charset="0"/>
              </a:rPr>
              <a:t>Task time: now find it!</a:t>
            </a:r>
            <a:endParaRPr lang="en-GB" sz="5400" b="1" dirty="0">
              <a:solidFill>
                <a:srgbClr val="FF6600"/>
              </a:solidFill>
              <a:effectLst>
                <a:outerShdw blurRad="38100" dist="38100" dir="2700000" algn="tl">
                  <a:srgbClr val="000000">
                    <a:alpha val="43137"/>
                  </a:srgbClr>
                </a:outerShdw>
              </a:effectLst>
              <a:latin typeface="Comic Sans MS" pitchFamily="66" charset="0"/>
            </a:endParaRPr>
          </a:p>
        </p:txBody>
      </p:sp>
      <p:sp>
        <p:nvSpPr>
          <p:cNvPr id="3" name="Content Placeholder 2"/>
          <p:cNvSpPr>
            <a:spLocks noGrp="1"/>
          </p:cNvSpPr>
          <p:nvPr>
            <p:ph idx="1"/>
          </p:nvPr>
        </p:nvSpPr>
        <p:spPr>
          <a:xfrm>
            <a:off x="457200" y="1340768"/>
            <a:ext cx="8229600" cy="4785395"/>
          </a:xfrm>
        </p:spPr>
        <p:txBody>
          <a:bodyPr>
            <a:normAutofit/>
          </a:bodyPr>
          <a:lstStyle/>
          <a:p>
            <a:pPr marL="0" indent="0">
              <a:buNone/>
            </a:pPr>
            <a:r>
              <a:rPr lang="en-GB" sz="2800" b="1" u="sng" dirty="0" smtClean="0">
                <a:latin typeface="Comic Sans MS" pitchFamily="66" charset="0"/>
              </a:rPr>
              <a:t>Key:</a:t>
            </a:r>
          </a:p>
          <a:p>
            <a:pPr marL="0" indent="0">
              <a:buNone/>
            </a:pPr>
            <a:r>
              <a:rPr lang="en-GB" sz="2800" b="1" dirty="0" smtClean="0">
                <a:latin typeface="Comic Sans MS" pitchFamily="66" charset="0"/>
              </a:rPr>
              <a:t>	adverb</a:t>
            </a:r>
          </a:p>
          <a:p>
            <a:pPr marL="0" indent="0">
              <a:buNone/>
            </a:pPr>
            <a:r>
              <a:rPr lang="en-GB" sz="2800" b="1" dirty="0" smtClean="0">
                <a:latin typeface="Comic Sans MS" pitchFamily="66" charset="0"/>
              </a:rPr>
              <a:t>	adjective</a:t>
            </a:r>
          </a:p>
          <a:p>
            <a:pPr marL="0" indent="0">
              <a:buNone/>
            </a:pPr>
            <a:r>
              <a:rPr lang="en-GB" sz="2800" b="1" dirty="0">
                <a:latin typeface="Comic Sans MS" pitchFamily="66" charset="0"/>
              </a:rPr>
              <a:t>	</a:t>
            </a:r>
            <a:r>
              <a:rPr lang="en-GB" sz="2800" b="1" dirty="0" smtClean="0">
                <a:latin typeface="Comic Sans MS" pitchFamily="66" charset="0"/>
              </a:rPr>
              <a:t>verb</a:t>
            </a:r>
          </a:p>
          <a:p>
            <a:pPr marL="0" indent="0">
              <a:buNone/>
            </a:pPr>
            <a:r>
              <a:rPr lang="en-GB" sz="2800" b="1" dirty="0">
                <a:latin typeface="Comic Sans MS" pitchFamily="66" charset="0"/>
              </a:rPr>
              <a:t>	</a:t>
            </a:r>
            <a:r>
              <a:rPr lang="en-GB" sz="2800" b="1" dirty="0" smtClean="0">
                <a:latin typeface="Comic Sans MS" pitchFamily="66" charset="0"/>
              </a:rPr>
              <a:t>noun	</a:t>
            </a:r>
          </a:p>
          <a:p>
            <a:pPr marL="0" indent="0">
              <a:buNone/>
            </a:pPr>
            <a:r>
              <a:rPr lang="en-GB" sz="2800" b="1" dirty="0">
                <a:latin typeface="Comic Sans MS" pitchFamily="66" charset="0"/>
              </a:rPr>
              <a:t>	</a:t>
            </a:r>
            <a:r>
              <a:rPr lang="en-GB" sz="2800" b="1" dirty="0" smtClean="0">
                <a:latin typeface="Comic Sans MS" pitchFamily="66" charset="0"/>
              </a:rPr>
              <a:t>pronoun</a:t>
            </a:r>
          </a:p>
          <a:p>
            <a:pPr marL="0" indent="0">
              <a:buNone/>
            </a:pPr>
            <a:r>
              <a:rPr lang="en-GB" sz="2800" b="1" dirty="0" smtClean="0">
                <a:latin typeface="Comic Sans MS" pitchFamily="66" charset="0"/>
              </a:rPr>
              <a:t>	connective</a:t>
            </a:r>
            <a:endParaRPr lang="en-GB" sz="2800" b="1" dirty="0">
              <a:latin typeface="Comic Sans MS" pitchFamily="66" charset="0"/>
            </a:endParaRPr>
          </a:p>
        </p:txBody>
      </p:sp>
      <p:sp>
        <p:nvSpPr>
          <p:cNvPr id="5" name="Rectangle 4"/>
          <p:cNvSpPr/>
          <p:nvPr/>
        </p:nvSpPr>
        <p:spPr>
          <a:xfrm>
            <a:off x="539552" y="1966779"/>
            <a:ext cx="504056" cy="360040"/>
          </a:xfrm>
          <a:prstGeom prst="rect">
            <a:avLst/>
          </a:prstGeom>
          <a:solidFill>
            <a:srgbClr val="00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p:cNvSpPr/>
          <p:nvPr/>
        </p:nvSpPr>
        <p:spPr>
          <a:xfrm>
            <a:off x="539552" y="2537284"/>
            <a:ext cx="504056" cy="36004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528198" y="3049724"/>
            <a:ext cx="504056" cy="360040"/>
          </a:xfrm>
          <a:prstGeom prst="rect">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539552" y="3528268"/>
            <a:ext cx="504056" cy="36004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p:nvSpPr>
        <p:spPr>
          <a:xfrm>
            <a:off x="541836" y="4073722"/>
            <a:ext cx="504056" cy="360040"/>
          </a:xfrm>
          <a:prstGeom prst="rect">
            <a:avLst/>
          </a:prstGeom>
          <a:solidFill>
            <a:srgbClr val="800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541836" y="4565045"/>
            <a:ext cx="504056" cy="360040"/>
          </a:xfrm>
          <a:prstGeom prst="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4462809" y="1385600"/>
            <a:ext cx="4320480" cy="2062103"/>
          </a:xfrm>
          <a:prstGeom prst="rect">
            <a:avLst/>
          </a:prstGeom>
          <a:noFill/>
        </p:spPr>
        <p:txBody>
          <a:bodyPr wrap="square" rtlCol="0">
            <a:spAutoFit/>
          </a:bodyPr>
          <a:lstStyle/>
          <a:p>
            <a:pPr algn="ctr"/>
            <a:r>
              <a:rPr lang="en-GB" sz="3200" b="1" i="1" dirty="0" smtClean="0">
                <a:latin typeface="Comic Sans MS" pitchFamily="66" charset="0"/>
              </a:rPr>
              <a:t>Read the passage and then colour in all the word types using the key.</a:t>
            </a:r>
            <a:endParaRPr lang="en-GB" sz="3200" b="1" i="1" dirty="0">
              <a:latin typeface="Comic Sans MS" pitchFamily="66" charset="0"/>
            </a:endParaRPr>
          </a:p>
        </p:txBody>
      </p:sp>
      <p:graphicFrame>
        <p:nvGraphicFramePr>
          <p:cNvPr id="12" name="Table 11"/>
          <p:cNvGraphicFramePr>
            <a:graphicFrameLocks noGrp="1"/>
          </p:cNvGraphicFramePr>
          <p:nvPr>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13" name="Cloud 12"/>
          <p:cNvSpPr/>
          <p:nvPr/>
        </p:nvSpPr>
        <p:spPr>
          <a:xfrm>
            <a:off x="5724128" y="3574936"/>
            <a:ext cx="2664296" cy="1717651"/>
          </a:xfrm>
          <a:prstGeom prst="cloud">
            <a:avLst/>
          </a:prstGeom>
          <a:solidFill>
            <a:srgbClr val="FFCC66"/>
          </a:solidFill>
          <a:ln>
            <a:solidFill>
              <a:srgbClr val="CC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700" b="1" u="sng" dirty="0" smtClean="0">
                <a:solidFill>
                  <a:schemeClr val="tx1"/>
                </a:solidFill>
                <a:latin typeface="Comic Sans MS" panose="030F0702030302020204" pitchFamily="66" charset="0"/>
              </a:rPr>
              <a:t>Extension</a:t>
            </a:r>
          </a:p>
          <a:p>
            <a:pPr algn="ctr"/>
            <a:r>
              <a:rPr lang="en-GB" sz="1700" dirty="0" smtClean="0">
                <a:solidFill>
                  <a:schemeClr val="tx1"/>
                </a:solidFill>
                <a:latin typeface="Comic Sans MS" panose="030F0702030302020204" pitchFamily="66" charset="0"/>
              </a:rPr>
              <a:t>Can you find any other word classes?</a:t>
            </a:r>
            <a:endParaRPr lang="en-GB" sz="17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569418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circle(in)">
                                      <p:cBhvr>
                                        <p:cTn id="13"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125506" y="1268760"/>
            <a:ext cx="8892988" cy="4597971"/>
          </a:xfrm>
        </p:spPr>
        <p:txBody>
          <a:bodyPr>
            <a:normAutofit fontScale="70000" lnSpcReduction="20000"/>
          </a:bodyPr>
          <a:lstStyle/>
          <a:p>
            <a:pPr marL="0" indent="0" algn="just">
              <a:buNone/>
            </a:pPr>
            <a:r>
              <a:rPr lang="en-US" sz="2200" dirty="0">
                <a:latin typeface="Comic Sans MS" pitchFamily="66" charset="0"/>
              </a:rPr>
              <a:t>Clouds covered the crescent moon. In the narrow winding streets of the </a:t>
            </a:r>
            <a:r>
              <a:rPr lang="en-US" sz="2200" dirty="0" err="1">
                <a:latin typeface="Comic Sans MS" pitchFamily="66" charset="0"/>
              </a:rPr>
              <a:t>Tsiyonim</a:t>
            </a:r>
            <a:r>
              <a:rPr lang="en-US" sz="2200" dirty="0">
                <a:latin typeface="Comic Sans MS" pitchFamily="66" charset="0"/>
              </a:rPr>
              <a:t> Quarter of </a:t>
            </a:r>
            <a:r>
              <a:rPr lang="en-US" sz="2200" dirty="0" err="1">
                <a:latin typeface="Comic Sans MS" pitchFamily="66" charset="0"/>
              </a:rPr>
              <a:t>Arcassanne</a:t>
            </a:r>
            <a:r>
              <a:rPr lang="en-US" sz="2200" dirty="0">
                <a:latin typeface="Comic Sans MS" pitchFamily="66" charset="0"/>
              </a:rPr>
              <a:t>, the shutters were tightly barred, the doors double-locked against the night...and the darker shadows who stalked the night. </a:t>
            </a:r>
            <a:r>
              <a:rPr lang="en-US" sz="2200" dirty="0" err="1">
                <a:latin typeface="Comic Sans MS" pitchFamily="66" charset="0"/>
              </a:rPr>
              <a:t>Rahab</a:t>
            </a:r>
            <a:r>
              <a:rPr lang="en-US" sz="2200" dirty="0">
                <a:latin typeface="Comic Sans MS" pitchFamily="66" charset="0"/>
              </a:rPr>
              <a:t> the tailor was still working in his garret, bending close over his work by the light of one oil-lamp. What was that noise outside? </a:t>
            </a:r>
          </a:p>
          <a:p>
            <a:pPr marL="0" indent="0" algn="just">
              <a:buNone/>
            </a:pPr>
            <a:endParaRPr lang="en-US" sz="2200" dirty="0">
              <a:latin typeface="Comic Sans MS" pitchFamily="66" charset="0"/>
            </a:endParaRPr>
          </a:p>
          <a:p>
            <a:pPr marL="0" indent="0" algn="just">
              <a:buNone/>
            </a:pPr>
            <a:r>
              <a:rPr lang="en-US" sz="2200" dirty="0">
                <a:latin typeface="Comic Sans MS" pitchFamily="66" charset="0"/>
              </a:rPr>
              <a:t>Startled, he pricked his finger. Casting down the work so that he should not stain it with his blood, he paused, listening. The night's silence hurt his straining ears. He went to the casement window and threw it open, gazing down into the dark three </a:t>
            </a:r>
            <a:r>
              <a:rPr lang="en-US" sz="2200" dirty="0" err="1">
                <a:latin typeface="Comic Sans MS" pitchFamily="66" charset="0"/>
              </a:rPr>
              <a:t>storeys</a:t>
            </a:r>
            <a:r>
              <a:rPr lang="en-US" sz="2200" dirty="0">
                <a:latin typeface="Comic Sans MS" pitchFamily="66" charset="0"/>
              </a:rPr>
              <a:t> below. </a:t>
            </a:r>
          </a:p>
          <a:p>
            <a:pPr marL="0" indent="0" algn="just">
              <a:buNone/>
            </a:pPr>
            <a:endParaRPr lang="en-US" sz="2200" dirty="0">
              <a:latin typeface="Comic Sans MS" pitchFamily="66" charset="0"/>
            </a:endParaRPr>
          </a:p>
          <a:p>
            <a:pPr marL="0" indent="0" algn="just">
              <a:buNone/>
            </a:pPr>
            <a:r>
              <a:rPr lang="en-US" sz="2200" dirty="0">
                <a:latin typeface="Comic Sans MS" pitchFamily="66" charset="0"/>
              </a:rPr>
              <a:t>'Who's there?' he shouted. There was a shudder of movement. Someone - or something - had slipped out of the shadows and was running away. </a:t>
            </a:r>
          </a:p>
          <a:p>
            <a:pPr marL="0" indent="0" algn="just">
              <a:buNone/>
            </a:pPr>
            <a:endParaRPr lang="en-US" sz="2200" dirty="0">
              <a:latin typeface="Comic Sans MS" pitchFamily="66" charset="0"/>
            </a:endParaRPr>
          </a:p>
          <a:p>
            <a:pPr marL="0" indent="0" algn="just">
              <a:buNone/>
            </a:pPr>
            <a:r>
              <a:rPr lang="en-US" sz="2200" dirty="0">
                <a:latin typeface="Comic Sans MS" pitchFamily="66" charset="0"/>
              </a:rPr>
              <a:t>'</a:t>
            </a:r>
            <a:r>
              <a:rPr lang="en-US" sz="2200" i="1" dirty="0">
                <a:latin typeface="Comic Sans MS" pitchFamily="66" charset="0"/>
              </a:rPr>
              <a:t>Stop!</a:t>
            </a:r>
            <a:r>
              <a:rPr lang="en-US" sz="2200" dirty="0">
                <a:latin typeface="Comic Sans MS" pitchFamily="66" charset="0"/>
              </a:rPr>
              <a:t>' </a:t>
            </a:r>
            <a:r>
              <a:rPr lang="en-US" sz="2200" dirty="0" err="1">
                <a:latin typeface="Comic Sans MS" pitchFamily="66" charset="0"/>
              </a:rPr>
              <a:t>Rahab's</a:t>
            </a:r>
            <a:r>
              <a:rPr lang="en-US" sz="2200" dirty="0">
                <a:latin typeface="Comic Sans MS" pitchFamily="66" charset="0"/>
              </a:rPr>
              <a:t> voice echoed, reverberating in the narrow alley. Shutters opened, heads leaned out into the night. </a:t>
            </a:r>
            <a:r>
              <a:rPr lang="en-US" sz="2200" dirty="0" err="1">
                <a:latin typeface="Comic Sans MS" pitchFamily="66" charset="0"/>
              </a:rPr>
              <a:t>Rahab</a:t>
            </a:r>
            <a:r>
              <a:rPr lang="en-US" sz="2200" dirty="0">
                <a:latin typeface="Comic Sans MS" pitchFamily="66" charset="0"/>
              </a:rPr>
              <a:t> went hurtling down the rickety stairs and out into the street. He almost fell headlong over the bundle left lying on the doorstep. Picking himself up, he bent to see what had tripped him. A large heap of old clothes dumped outside - Whose idea of a joke was it, to leave stinking rags outside the tailor's? </a:t>
            </a:r>
          </a:p>
          <a:p>
            <a:pPr marL="0" indent="0" algn="just">
              <a:buNone/>
            </a:pPr>
            <a:endParaRPr lang="en-US" sz="2200" dirty="0">
              <a:latin typeface="Comic Sans MS" pitchFamily="66" charset="0"/>
            </a:endParaRPr>
          </a:p>
          <a:p>
            <a:pPr marL="0" indent="0" algn="just">
              <a:buNone/>
            </a:pPr>
            <a:r>
              <a:rPr lang="en-US" sz="2200" dirty="0">
                <a:latin typeface="Comic Sans MS" pitchFamily="66" charset="0"/>
              </a:rPr>
              <a:t>Clouds scudded away from the moon. In the moonlight </a:t>
            </a:r>
            <a:r>
              <a:rPr lang="en-US" sz="2200" dirty="0" err="1">
                <a:latin typeface="Comic Sans MS" pitchFamily="66" charset="0"/>
              </a:rPr>
              <a:t>Rahab</a:t>
            </a:r>
            <a:r>
              <a:rPr lang="en-US" sz="2200" dirty="0">
                <a:latin typeface="Comic Sans MS" pitchFamily="66" charset="0"/>
              </a:rPr>
              <a:t> caught sight of the hand protruding from the bundle. A little hand. A child's hand. </a:t>
            </a:r>
          </a:p>
          <a:p>
            <a:pPr marL="0" indent="0">
              <a:buNone/>
            </a:pPr>
            <a:endParaRPr lang="en-GB" sz="2400" dirty="0">
              <a:solidFill>
                <a:schemeClr val="tx1"/>
              </a:solidFill>
              <a:latin typeface="Comic Sans MS" pitchFamily="66" charset="0"/>
            </a:endParaRPr>
          </a:p>
        </p:txBody>
      </p:sp>
      <p:graphicFrame>
        <p:nvGraphicFramePr>
          <p:cNvPr id="5" name="Table 4"/>
          <p:cNvGraphicFramePr>
            <a:graphicFrameLocks noGrp="1"/>
          </p:cNvGraphicFramePr>
          <p:nvPr>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13905249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816</Words>
  <Application>Microsoft Office PowerPoint</Application>
  <PresentationFormat>On-screen Show (4:3)</PresentationFormat>
  <Paragraphs>83</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Comic Sans MS</vt:lpstr>
      <vt:lpstr>Office Theme</vt:lpstr>
      <vt:lpstr>Grammar Starter</vt:lpstr>
      <vt:lpstr>In the back of your exercise book...</vt:lpstr>
      <vt:lpstr>Task time: create your own</vt:lpstr>
      <vt:lpstr>Task time: now find it!</vt:lpstr>
      <vt:lpstr>Task time: now find it!</vt:lpstr>
    </vt:vector>
  </TitlesOfParts>
  <Company>The Brunts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Lesson 1</dc:title>
  <dc:creator>Charlie Mason</dc:creator>
  <cp:lastModifiedBy>Stevenson  E</cp:lastModifiedBy>
  <cp:revision>104</cp:revision>
  <dcterms:created xsi:type="dcterms:W3CDTF">2013-01-04T17:26:50Z</dcterms:created>
  <dcterms:modified xsi:type="dcterms:W3CDTF">2015-03-09T08:09:03Z</dcterms:modified>
</cp:coreProperties>
</file>