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3C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5A060-420B-4BBB-838E-7A3CEB5926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62822-20EE-4BA1-BC43-9F06C1474A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38331-F86A-41FC-8B95-D20EC9317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9C2B3-D09B-4A37-9979-F2F1A19221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6172D-2FBA-4FDA-9424-2F473299B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83FCD-9779-4B00-8F59-E3BB0688B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ACB17-15EF-48B9-B6B6-71F840EA54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65975-B1E0-4942-B96B-5F8BDA8193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50B9-E5BB-4693-9466-0FA35C8F5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12D99-7BAF-4853-AD44-7412265C54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0692F-3297-4129-A144-998FA4CEE0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96B6E3-A909-45D0-9A1F-CD9AF00D59D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/>
              <a:t>WALT – Describe what an auxiliary verb is and give some examples of auxiliary verbs</a:t>
            </a:r>
            <a:endParaRPr lang="en-US" sz="40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WILF – Read this presentation and explain it to the rest of the class at the end of the lesson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an auxiliary verb?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An auxiliary verb is also called a helper verb</a:t>
            </a:r>
          </a:p>
          <a:p>
            <a:r>
              <a:rPr lang="en-GB"/>
              <a:t>It comes before some verbs</a:t>
            </a:r>
          </a:p>
          <a:p>
            <a:r>
              <a:rPr lang="en-GB"/>
              <a:t>Not all sentences have an auxiliary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Sentences with no auxiliary verb	</a:t>
            </a:r>
            <a:endParaRPr lang="en-US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 played football last night</a:t>
            </a:r>
          </a:p>
          <a:p>
            <a:r>
              <a:rPr lang="en-GB"/>
              <a:t>I walk this way to school every day</a:t>
            </a:r>
          </a:p>
          <a:p>
            <a:r>
              <a:rPr lang="en-GB"/>
              <a:t>I like chocolate</a:t>
            </a:r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r>
              <a:rPr lang="en-GB"/>
              <a:t>Can you identify the verbs in these sentences?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Here are some sentences with missing auxiliary verbs – can you suggest replacements?</a:t>
            </a:r>
            <a:endParaRPr lang="en-US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r>
              <a:rPr lang="en-GB"/>
              <a:t>I _____ walking along the dusty road.</a:t>
            </a:r>
          </a:p>
          <a:p>
            <a:r>
              <a:rPr lang="en-GB"/>
              <a:t>Tomorrow I ___ swim for my school.</a:t>
            </a:r>
          </a:p>
          <a:p>
            <a:r>
              <a:rPr lang="en-GB"/>
              <a:t>I __ very good at maths.</a:t>
            </a:r>
          </a:p>
          <a:p>
            <a:r>
              <a:rPr lang="en-GB"/>
              <a:t>Dad _____ the dishes because mum cooks the tea.</a:t>
            </a:r>
          </a:p>
          <a:p>
            <a:r>
              <a:rPr lang="en-GB"/>
              <a:t>I ___ spell all of the words on my list.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do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sz="2800"/>
              <a:t>do, does, did</a:t>
            </a:r>
          </a:p>
          <a:p>
            <a:pPr>
              <a:lnSpc>
                <a:spcPct val="90000"/>
              </a:lnSpc>
            </a:pPr>
            <a:r>
              <a:rPr lang="en-GB" sz="2800"/>
              <a:t>These are followed by the base form of a verb</a:t>
            </a:r>
          </a:p>
          <a:p>
            <a:pPr>
              <a:lnSpc>
                <a:spcPct val="90000"/>
              </a:lnSpc>
            </a:pPr>
            <a:endParaRPr lang="en-GB" sz="2800"/>
          </a:p>
          <a:p>
            <a:pPr>
              <a:lnSpc>
                <a:spcPct val="90000"/>
              </a:lnSpc>
            </a:pPr>
            <a:r>
              <a:rPr lang="en-GB" sz="2800"/>
              <a:t>e.g. I do work very hard.</a:t>
            </a:r>
          </a:p>
          <a:p>
            <a:pPr>
              <a:lnSpc>
                <a:spcPct val="90000"/>
              </a:lnSpc>
            </a:pPr>
            <a:r>
              <a:rPr lang="en-GB" sz="2800"/>
              <a:t>Johnny does try his best.</a:t>
            </a:r>
          </a:p>
          <a:p>
            <a:pPr>
              <a:lnSpc>
                <a:spcPct val="90000"/>
              </a:lnSpc>
            </a:pPr>
            <a:r>
              <a:rPr lang="en-GB" sz="2800"/>
              <a:t>They did win the game last week.</a:t>
            </a:r>
          </a:p>
          <a:p>
            <a:pPr>
              <a:lnSpc>
                <a:spcPct val="90000"/>
              </a:lnSpc>
            </a:pPr>
            <a:endParaRPr lang="en-GB" sz="2800"/>
          </a:p>
          <a:p>
            <a:pPr>
              <a:lnSpc>
                <a:spcPct val="90000"/>
              </a:lnSpc>
            </a:pPr>
            <a:r>
              <a:rPr lang="en-GB" sz="2800"/>
              <a:t>Put each of these auxiliaries into a sentence of your own</a:t>
            </a:r>
            <a:endParaRPr 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have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/>
              <a:t>Have, has, had</a:t>
            </a:r>
          </a:p>
          <a:p>
            <a:pPr>
              <a:lnSpc>
                <a:spcPct val="90000"/>
              </a:lnSpc>
            </a:pPr>
            <a:r>
              <a:rPr lang="en-GB"/>
              <a:t>These are followed by the past participle of the next verb</a:t>
            </a:r>
          </a:p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</a:pPr>
            <a:r>
              <a:rPr lang="en-GB"/>
              <a:t>e.g. </a:t>
            </a:r>
          </a:p>
          <a:p>
            <a:pPr>
              <a:lnSpc>
                <a:spcPct val="90000"/>
              </a:lnSpc>
            </a:pPr>
            <a:r>
              <a:rPr lang="en-GB"/>
              <a:t>I have eaten all of my food.</a:t>
            </a:r>
          </a:p>
          <a:p>
            <a:pPr>
              <a:lnSpc>
                <a:spcPct val="90000"/>
              </a:lnSpc>
            </a:pPr>
            <a:r>
              <a:rPr lang="en-GB"/>
              <a:t>John has climbed Ben Nevis. </a:t>
            </a:r>
          </a:p>
          <a:p>
            <a:pPr>
              <a:lnSpc>
                <a:spcPct val="90000"/>
              </a:lnSpc>
            </a:pPr>
            <a:r>
              <a:rPr lang="en-GB"/>
              <a:t>Debbie had hidden all of Paul’s pencils.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be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800"/>
              <a:t>Am, is, are, was, were</a:t>
            </a:r>
          </a:p>
          <a:p>
            <a:pPr>
              <a:lnSpc>
                <a:spcPct val="80000"/>
              </a:lnSpc>
            </a:pPr>
            <a:r>
              <a:rPr lang="en-GB" sz="2800"/>
              <a:t>Is followed by the present or past participle in the sentence</a:t>
            </a:r>
          </a:p>
          <a:p>
            <a:pPr>
              <a:lnSpc>
                <a:spcPct val="80000"/>
              </a:lnSpc>
            </a:pPr>
            <a:endParaRPr lang="en-GB" sz="2800"/>
          </a:p>
          <a:p>
            <a:pPr>
              <a:lnSpc>
                <a:spcPct val="80000"/>
              </a:lnSpc>
            </a:pPr>
            <a:r>
              <a:rPr lang="en-GB" sz="2800"/>
              <a:t>e.g. I am going to the park. </a:t>
            </a:r>
            <a:r>
              <a:rPr lang="en-GB" sz="2800">
                <a:solidFill>
                  <a:srgbClr val="F83C3C"/>
                </a:solidFill>
              </a:rPr>
              <a:t>(going = present)</a:t>
            </a:r>
          </a:p>
          <a:p>
            <a:pPr>
              <a:lnSpc>
                <a:spcPct val="80000"/>
              </a:lnSpc>
            </a:pPr>
            <a:r>
              <a:rPr lang="en-GB" sz="2800"/>
              <a:t>Kylie is singing at Wembley stadium.</a:t>
            </a:r>
          </a:p>
          <a:p>
            <a:pPr>
              <a:lnSpc>
                <a:spcPct val="80000"/>
              </a:lnSpc>
            </a:pPr>
            <a:r>
              <a:rPr lang="en-GB" sz="2800"/>
              <a:t>Fish is usually eaten with chips. </a:t>
            </a:r>
            <a:r>
              <a:rPr lang="en-GB" sz="2800">
                <a:solidFill>
                  <a:srgbClr val="F83C3C"/>
                </a:solidFill>
              </a:rPr>
              <a:t>(eaten = past participle)</a:t>
            </a:r>
          </a:p>
          <a:p>
            <a:pPr>
              <a:lnSpc>
                <a:spcPct val="80000"/>
              </a:lnSpc>
            </a:pPr>
            <a:r>
              <a:rPr lang="en-GB" sz="2800"/>
              <a:t>I was beaten by a better player</a:t>
            </a:r>
          </a:p>
          <a:p>
            <a:pPr>
              <a:lnSpc>
                <a:spcPct val="80000"/>
              </a:lnSpc>
            </a:pPr>
            <a:r>
              <a:rPr lang="en-GB" sz="2800"/>
              <a:t>They were running past the gates when they saw a dog.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Modals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altLang="zh-CN">
                <a:ea typeface="宋体" charset="-122"/>
              </a:rPr>
              <a:t>can, will, shall, could, would, should,</a:t>
            </a:r>
            <a:r>
              <a:rPr lang="en-US" altLang="zh-CN">
                <a:ea typeface="宋体" charset="-122"/>
              </a:rPr>
              <a:t> </a:t>
            </a:r>
            <a:r>
              <a:rPr lang="en-GB" altLang="zh-CN">
                <a:ea typeface="宋体" charset="-122"/>
              </a:rPr>
              <a:t>may, might, must</a:t>
            </a:r>
            <a:r>
              <a:rPr lang="en-US" altLang="zh-CN">
                <a:ea typeface="宋体" charset="-122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GB"/>
              <a:t>These are followed by the base form of a verb</a:t>
            </a:r>
          </a:p>
          <a:p>
            <a:pPr>
              <a:lnSpc>
                <a:spcPct val="90000"/>
              </a:lnSpc>
            </a:pPr>
            <a:r>
              <a:rPr lang="en-GB"/>
              <a:t>Use each of these in a sentence of your own:-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rgbClr val="F83C3C"/>
                </a:solidFill>
              </a:rPr>
              <a:t>Can walk</a:t>
            </a:r>
            <a:r>
              <a:rPr lang="en-GB"/>
              <a:t>; will try; </a:t>
            </a:r>
            <a:r>
              <a:rPr lang="en-GB">
                <a:solidFill>
                  <a:srgbClr val="F83C3C"/>
                </a:solidFill>
              </a:rPr>
              <a:t>shall play</a:t>
            </a:r>
            <a:r>
              <a:rPr lang="en-GB"/>
              <a:t>; could tidy; </a:t>
            </a:r>
            <a:r>
              <a:rPr lang="en-GB">
                <a:solidFill>
                  <a:srgbClr val="F83C3C"/>
                </a:solidFill>
              </a:rPr>
              <a:t>would like</a:t>
            </a:r>
            <a:r>
              <a:rPr lang="en-GB"/>
              <a:t>; should work; </a:t>
            </a:r>
            <a:r>
              <a:rPr lang="en-GB">
                <a:solidFill>
                  <a:srgbClr val="F83C3C"/>
                </a:solidFill>
              </a:rPr>
              <a:t>may eat</a:t>
            </a:r>
            <a:r>
              <a:rPr lang="en-GB"/>
              <a:t>; might choose; </a:t>
            </a:r>
            <a:r>
              <a:rPr lang="en-GB">
                <a:solidFill>
                  <a:srgbClr val="F83C3C"/>
                </a:solidFill>
              </a:rPr>
              <a:t>must breathe</a:t>
            </a:r>
            <a:endParaRPr lang="en-US">
              <a:solidFill>
                <a:srgbClr val="F83C3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381</Words>
  <Application>Microsoft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WALT – Describe what an auxiliary verb is and give some examples of auxiliary verbs</vt:lpstr>
      <vt:lpstr>What is an auxiliary verb?</vt:lpstr>
      <vt:lpstr>Sentences with no auxiliary verb </vt:lpstr>
      <vt:lpstr>Here are some sentences with missing auxiliary verbs – can you suggest replacements?</vt:lpstr>
      <vt:lpstr>To do</vt:lpstr>
      <vt:lpstr>To have</vt:lpstr>
      <vt:lpstr>To be</vt:lpstr>
      <vt:lpstr>Modals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 – Describe what an auxiliary verb is and give some examples of auxiliary verbs</dc:title>
  <dc:creator>Fiona</dc:creator>
  <cp:lastModifiedBy>Gareth Pitchford</cp:lastModifiedBy>
  <cp:revision>2</cp:revision>
  <dcterms:created xsi:type="dcterms:W3CDTF">2007-08-20T18:20:01Z</dcterms:created>
  <dcterms:modified xsi:type="dcterms:W3CDTF">2007-08-30T12:22:43Z</dcterms:modified>
</cp:coreProperties>
</file>