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sldIdLst>
    <p:sldId id="306" r:id="rId2"/>
    <p:sldId id="286" r:id="rId3"/>
    <p:sldId id="288" r:id="rId4"/>
    <p:sldId id="285" r:id="rId5"/>
    <p:sldId id="290" r:id="rId6"/>
    <p:sldId id="291" r:id="rId7"/>
    <p:sldId id="289" r:id="rId8"/>
    <p:sldId id="292" r:id="rId9"/>
    <p:sldId id="293" r:id="rId10"/>
    <p:sldId id="294" r:id="rId11"/>
    <p:sldId id="295" r:id="rId12"/>
    <p:sldId id="296" r:id="rId13"/>
    <p:sldId id="299" r:id="rId14"/>
    <p:sldId id="297" r:id="rId15"/>
    <p:sldId id="300" r:id="rId16"/>
    <p:sldId id="298" r:id="rId17"/>
    <p:sldId id="301" r:id="rId18"/>
    <p:sldId id="307" r:id="rId19"/>
    <p:sldId id="302" r:id="rId20"/>
    <p:sldId id="303" r:id="rId21"/>
    <p:sldId id="304" r:id="rId22"/>
    <p:sldId id="305" r:id="rId23"/>
  </p:sldIdLst>
  <p:sldSz cx="9144000" cy="6858000" type="screen4x3"/>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D802"/>
    <a:srgbClr val="66EC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210"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11/17/2014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6"/>
            <a:ext cx="4040188"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6"/>
            <a:ext cx="4041775"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2"/>
            <a:ext cx="3008313"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3575050" y="273055"/>
            <a:ext cx="5111750"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5"/>
            <a:ext cx="3008313"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3"/>
            <a:ext cx="5486400"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1792288" y="5367341"/>
            <a:ext cx="5486400"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13663"/>
            <a:ext cx="8229600"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412776"/>
            <a:ext cx="8229600" cy="4713391"/>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165304"/>
            <a:ext cx="2133600"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11/17/2014</a:t>
            </a:fld>
            <a:endParaRPr lang="en-US"/>
          </a:p>
        </p:txBody>
      </p:sp>
      <p:sp>
        <p:nvSpPr>
          <p:cNvPr id="5" name="Footer Placeholder 4"/>
          <p:cNvSpPr>
            <a:spLocks noGrp="1"/>
          </p:cNvSpPr>
          <p:nvPr>
            <p:ph type="ftr" sz="quarter" idx="3"/>
          </p:nvPr>
        </p:nvSpPr>
        <p:spPr>
          <a:xfrm>
            <a:off x="3124200" y="6165304"/>
            <a:ext cx="2895600"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1" y="6165304"/>
            <a:ext cx="2133600"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pic>
        <p:nvPicPr>
          <p:cNvPr id="7" name="Picture 6" descr="E:\websites\free-power-point-templates\2012\logos.png"/>
          <p:cNvPicPr>
            <a:picLocks noChangeAspect="1" noChangeArrowheads="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8409940" y="6608110"/>
            <a:ext cx="752469" cy="270889"/>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8987" rtl="0" eaLnBrk="1" latinLnBrk="0" hangingPunct="1">
        <a:spcBef>
          <a:spcPct val="0"/>
        </a:spcBef>
        <a:buNone/>
        <a:defRPr sz="3600" kern="1200">
          <a:solidFill>
            <a:schemeClr val="bg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bg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bg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bg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bg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bg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GB" sz="9600" dirty="0" smtClean="0"/>
              <a:t>Determiners</a:t>
            </a:r>
            <a:endParaRPr lang="en-GB" sz="9600" dirty="0"/>
          </a:p>
        </p:txBody>
      </p:sp>
      <p:sp>
        <p:nvSpPr>
          <p:cNvPr id="5" name="Subtitle 4"/>
          <p:cNvSpPr>
            <a:spLocks noGrp="1"/>
          </p:cNvSpPr>
          <p:nvPr>
            <p:ph type="subTitle" idx="1"/>
          </p:nvPr>
        </p:nvSpPr>
        <p:spPr/>
        <p:txBody>
          <a:bodyPr/>
          <a:lstStyle/>
          <a:p>
            <a:endParaRPr lang="en-GB"/>
          </a:p>
        </p:txBody>
      </p:sp>
      <p:sp>
        <p:nvSpPr>
          <p:cNvPr id="6" name="Rectangle 5"/>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2638486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solidFill>
                  <a:srgbClr val="FFFF00"/>
                </a:solidFill>
              </a:rPr>
              <a:t>Can you identify the possessive determiners in the sentences below?</a:t>
            </a:r>
            <a:endParaRPr lang="en-GB" sz="3200" dirty="0">
              <a:solidFill>
                <a:srgbClr val="FFFF00"/>
              </a:solidFill>
            </a:endParaRPr>
          </a:p>
        </p:txBody>
      </p:sp>
      <p:sp>
        <p:nvSpPr>
          <p:cNvPr id="3" name="Content Placeholder 2"/>
          <p:cNvSpPr>
            <a:spLocks noGrp="1"/>
          </p:cNvSpPr>
          <p:nvPr>
            <p:ph idx="1"/>
          </p:nvPr>
        </p:nvSpPr>
        <p:spPr>
          <a:xfrm>
            <a:off x="251520" y="1412776"/>
            <a:ext cx="8795320" cy="4713391"/>
          </a:xfrm>
        </p:spPr>
        <p:txBody>
          <a:bodyPr>
            <a:normAutofit/>
          </a:bodyPr>
          <a:lstStyle/>
          <a:p>
            <a:pPr marL="514350" indent="-514350">
              <a:buFont typeface="+mj-lt"/>
              <a:buAutoNum type="arabicPeriod"/>
            </a:pPr>
            <a:r>
              <a:rPr lang="en-GB" sz="2800" dirty="0" smtClean="0"/>
              <a:t>She polished his shoes then hers.</a:t>
            </a:r>
          </a:p>
          <a:p>
            <a:pPr marL="514350" indent="-514350">
              <a:buFont typeface="+mj-lt"/>
              <a:buAutoNum type="arabicPeriod"/>
            </a:pPr>
            <a:r>
              <a:rPr lang="en-GB" sz="2800" dirty="0" smtClean="0"/>
              <a:t>It’s a shame that its saddle is so small.</a:t>
            </a:r>
          </a:p>
          <a:p>
            <a:pPr marL="514350" indent="-514350">
              <a:buFont typeface="+mj-lt"/>
              <a:buAutoNum type="arabicPeriod"/>
            </a:pPr>
            <a:r>
              <a:rPr lang="en-GB" sz="2800" dirty="0" smtClean="0"/>
              <a:t>Her feet were smellier than his.</a:t>
            </a:r>
          </a:p>
          <a:p>
            <a:pPr marL="514350" indent="-514350">
              <a:buFont typeface="+mj-lt"/>
              <a:buAutoNum type="arabicPeriod"/>
            </a:pPr>
            <a:r>
              <a:rPr lang="en-GB" sz="2800" dirty="0" smtClean="0"/>
              <a:t>His cakes were sold whereas our biscuits weren’t.</a:t>
            </a:r>
          </a:p>
          <a:p>
            <a:pPr marL="514350" indent="-514350">
              <a:buFont typeface="+mj-lt"/>
              <a:buAutoNum type="arabicPeriod"/>
            </a:pPr>
            <a:r>
              <a:rPr lang="en-GB" sz="2800" dirty="0" smtClean="0"/>
              <a:t>Our job is to make sure their cars are cleaned properly.</a:t>
            </a:r>
          </a:p>
          <a:p>
            <a:pPr marL="514350" indent="-514350">
              <a:buFont typeface="+mj-lt"/>
              <a:buAutoNum type="arabicPeriod"/>
            </a:pPr>
            <a:r>
              <a:rPr lang="en-GB" sz="2800" dirty="0" smtClean="0"/>
              <a:t>Ours is not an easy task.</a:t>
            </a:r>
          </a:p>
          <a:p>
            <a:pPr marL="514350" indent="-514350">
              <a:buFont typeface="+mj-lt"/>
              <a:buAutoNum type="arabicPeriod"/>
            </a:pPr>
            <a:r>
              <a:rPr lang="en-GB" sz="2800" dirty="0" smtClean="0"/>
              <a:t>It was my word against his.</a:t>
            </a:r>
          </a:p>
          <a:p>
            <a:pPr marL="514350" indent="-514350">
              <a:buFont typeface="+mj-lt"/>
              <a:buAutoNum type="arabicPeriod"/>
            </a:pPr>
            <a:r>
              <a:rPr lang="en-GB" sz="2800" dirty="0" smtClean="0"/>
              <a:t>Your bedtime should be after hers.</a:t>
            </a:r>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042088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FFFF00"/>
                </a:solidFill>
              </a:rPr>
              <a:t>P</a:t>
            </a:r>
            <a:r>
              <a:rPr lang="en-GB" sz="3200" dirty="0" smtClean="0">
                <a:solidFill>
                  <a:srgbClr val="FFFF00"/>
                </a:solidFill>
              </a:rPr>
              <a:t>ossessive 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a:xfrm>
            <a:off x="251520" y="1412776"/>
            <a:ext cx="8784976" cy="4713391"/>
          </a:xfrm>
        </p:spPr>
        <p:txBody>
          <a:bodyPr>
            <a:normAutofit/>
          </a:bodyPr>
          <a:lstStyle/>
          <a:p>
            <a:pPr marL="514350" indent="-514350">
              <a:buFont typeface="+mj-lt"/>
              <a:buAutoNum type="arabicPeriod"/>
            </a:pPr>
            <a:r>
              <a:rPr lang="en-GB" sz="2800" dirty="0" smtClean="0"/>
              <a:t> She polished </a:t>
            </a:r>
            <a:r>
              <a:rPr lang="en-GB" sz="2800" dirty="0" smtClean="0">
                <a:solidFill>
                  <a:srgbClr val="FF0000"/>
                </a:solidFill>
              </a:rPr>
              <a:t>his</a:t>
            </a:r>
            <a:r>
              <a:rPr lang="en-GB" sz="2800" dirty="0" smtClean="0"/>
              <a:t> shoes then hers.</a:t>
            </a:r>
          </a:p>
          <a:p>
            <a:pPr marL="514350" indent="-514350">
              <a:buFont typeface="+mj-lt"/>
              <a:buAutoNum type="arabicPeriod"/>
            </a:pPr>
            <a:r>
              <a:rPr lang="en-GB" sz="2800" dirty="0" smtClean="0"/>
              <a:t> It’s a shame that </a:t>
            </a:r>
            <a:r>
              <a:rPr lang="en-GB" sz="2800" dirty="0" smtClean="0">
                <a:solidFill>
                  <a:srgbClr val="FF0000"/>
                </a:solidFill>
              </a:rPr>
              <a:t>its</a:t>
            </a:r>
            <a:r>
              <a:rPr lang="en-GB" sz="2800" dirty="0" smtClean="0"/>
              <a:t> saddle is so small.</a:t>
            </a:r>
          </a:p>
          <a:p>
            <a:pPr marL="514350" indent="-514350">
              <a:buFont typeface="+mj-lt"/>
              <a:buAutoNum type="arabicPeriod"/>
            </a:pPr>
            <a:r>
              <a:rPr lang="en-GB" sz="2800" dirty="0" smtClean="0"/>
              <a:t> </a:t>
            </a:r>
            <a:r>
              <a:rPr lang="en-GB" sz="2800" dirty="0" smtClean="0">
                <a:solidFill>
                  <a:srgbClr val="FF0000"/>
                </a:solidFill>
              </a:rPr>
              <a:t>Her</a:t>
            </a:r>
            <a:r>
              <a:rPr lang="en-GB" sz="2800" dirty="0" smtClean="0"/>
              <a:t> feet were smellier than his.</a:t>
            </a:r>
          </a:p>
          <a:p>
            <a:pPr marL="514350" indent="-514350">
              <a:buFont typeface="+mj-lt"/>
              <a:buAutoNum type="arabicPeriod"/>
            </a:pPr>
            <a:r>
              <a:rPr lang="en-GB" sz="2800" dirty="0" smtClean="0"/>
              <a:t> </a:t>
            </a:r>
            <a:r>
              <a:rPr lang="en-GB" sz="2800" dirty="0" smtClean="0">
                <a:solidFill>
                  <a:srgbClr val="FF0000"/>
                </a:solidFill>
              </a:rPr>
              <a:t>His</a:t>
            </a:r>
            <a:r>
              <a:rPr lang="en-GB" sz="2800" dirty="0" smtClean="0"/>
              <a:t> cakes were sold whereas </a:t>
            </a:r>
            <a:r>
              <a:rPr lang="en-GB" sz="2800" dirty="0" smtClean="0">
                <a:solidFill>
                  <a:srgbClr val="FF0000"/>
                </a:solidFill>
              </a:rPr>
              <a:t>our</a:t>
            </a:r>
            <a:r>
              <a:rPr lang="en-GB" sz="2800" dirty="0" smtClean="0"/>
              <a:t> biscuits weren’t.</a:t>
            </a:r>
          </a:p>
          <a:p>
            <a:pPr marL="514350" indent="-514350">
              <a:buFont typeface="+mj-lt"/>
              <a:buAutoNum type="arabicPeriod"/>
            </a:pPr>
            <a:r>
              <a:rPr lang="en-GB" sz="2800" dirty="0" smtClean="0"/>
              <a:t> </a:t>
            </a:r>
            <a:r>
              <a:rPr lang="en-GB" sz="2800" dirty="0" smtClean="0">
                <a:solidFill>
                  <a:srgbClr val="FF0000"/>
                </a:solidFill>
              </a:rPr>
              <a:t>Our</a:t>
            </a:r>
            <a:r>
              <a:rPr lang="en-GB" sz="2800" dirty="0" smtClean="0"/>
              <a:t> job is to make sure </a:t>
            </a:r>
            <a:r>
              <a:rPr lang="en-GB" sz="2800" dirty="0" smtClean="0">
                <a:solidFill>
                  <a:srgbClr val="FF0000"/>
                </a:solidFill>
              </a:rPr>
              <a:t>their</a:t>
            </a:r>
            <a:r>
              <a:rPr lang="en-GB" sz="2800" dirty="0" smtClean="0"/>
              <a:t> cars are cleaned properly.</a:t>
            </a:r>
          </a:p>
          <a:p>
            <a:pPr marL="514350" indent="-514350">
              <a:buFont typeface="+mj-lt"/>
              <a:buAutoNum type="arabicPeriod"/>
            </a:pPr>
            <a:r>
              <a:rPr lang="en-GB" sz="2800" dirty="0" smtClean="0"/>
              <a:t> Ours is not an easy task.</a:t>
            </a:r>
          </a:p>
          <a:p>
            <a:pPr marL="514350" indent="-514350">
              <a:buFont typeface="+mj-lt"/>
              <a:buAutoNum type="arabicPeriod"/>
            </a:pPr>
            <a:r>
              <a:rPr lang="en-GB" sz="2800" dirty="0" smtClean="0"/>
              <a:t> It was </a:t>
            </a:r>
            <a:r>
              <a:rPr lang="en-GB" sz="2800" dirty="0" smtClean="0">
                <a:solidFill>
                  <a:srgbClr val="FF0000"/>
                </a:solidFill>
              </a:rPr>
              <a:t>my</a:t>
            </a:r>
            <a:r>
              <a:rPr lang="en-GB" sz="2800" dirty="0" smtClean="0"/>
              <a:t> word against his.</a:t>
            </a:r>
          </a:p>
          <a:p>
            <a:pPr marL="514350" indent="-514350">
              <a:buFont typeface="+mj-lt"/>
              <a:buAutoNum type="arabicPeriod"/>
            </a:pPr>
            <a:r>
              <a:rPr lang="en-GB" sz="2800" dirty="0" smtClean="0"/>
              <a:t> </a:t>
            </a:r>
            <a:r>
              <a:rPr lang="en-GB" sz="2800" dirty="0" smtClean="0">
                <a:solidFill>
                  <a:srgbClr val="FF0000"/>
                </a:solidFill>
              </a:rPr>
              <a:t>Your </a:t>
            </a:r>
            <a:r>
              <a:rPr lang="en-GB" sz="2800" dirty="0" smtClean="0"/>
              <a:t>bedtime should be after hers.</a:t>
            </a:r>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851795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63"/>
            <a:ext cx="8229600" cy="999113"/>
          </a:xfrm>
        </p:spPr>
        <p:txBody>
          <a:bodyPr>
            <a:normAutofit fontScale="90000"/>
          </a:bodyPr>
          <a:lstStyle/>
          <a:p>
            <a:r>
              <a:rPr lang="en-GB" sz="3200" dirty="0" smtClean="0"/>
              <a:t>4. Quantifier determiners – how many or how much of something. </a:t>
            </a:r>
            <a:endParaRPr lang="en-GB" sz="3200" dirty="0">
              <a:solidFill>
                <a:srgbClr val="FF0000"/>
              </a:solidFill>
            </a:endParaRPr>
          </a:p>
        </p:txBody>
      </p:sp>
      <p:sp>
        <p:nvSpPr>
          <p:cNvPr id="3" name="Content Placeholder 2"/>
          <p:cNvSpPr>
            <a:spLocks noGrp="1"/>
          </p:cNvSpPr>
          <p:nvPr>
            <p:ph idx="1"/>
          </p:nvPr>
        </p:nvSpPr>
        <p:spPr/>
        <p:txBody>
          <a:bodyPr>
            <a:normAutofit/>
          </a:bodyPr>
          <a:lstStyle/>
          <a:p>
            <a:r>
              <a:rPr lang="en-GB" sz="3200" dirty="0" smtClean="0"/>
              <a:t>Numbers before a noun are quantifier determiners.</a:t>
            </a:r>
          </a:p>
          <a:p>
            <a:pPr marL="0" indent="0">
              <a:buNone/>
            </a:pPr>
            <a:r>
              <a:rPr lang="en-GB" sz="3200" dirty="0" smtClean="0"/>
              <a:t>I ate </a:t>
            </a:r>
            <a:r>
              <a:rPr lang="en-GB" sz="3200" dirty="0" smtClean="0">
                <a:solidFill>
                  <a:srgbClr val="FF0000"/>
                </a:solidFill>
              </a:rPr>
              <a:t>six</a:t>
            </a:r>
            <a:r>
              <a:rPr lang="en-GB" sz="3200" dirty="0" smtClean="0"/>
              <a:t> biscuits.  </a:t>
            </a:r>
          </a:p>
          <a:p>
            <a:pPr marL="0" indent="0">
              <a:buNone/>
            </a:pPr>
            <a:r>
              <a:rPr lang="en-GB" sz="3200" dirty="0" smtClean="0"/>
              <a:t>The flat’s on the </a:t>
            </a:r>
            <a:r>
              <a:rPr lang="en-GB" sz="3200" dirty="0" smtClean="0">
                <a:solidFill>
                  <a:srgbClr val="FF0000"/>
                </a:solidFill>
              </a:rPr>
              <a:t>sixth</a:t>
            </a:r>
            <a:r>
              <a:rPr lang="en-GB" sz="3200" dirty="0" smtClean="0"/>
              <a:t> floor.</a:t>
            </a:r>
          </a:p>
          <a:p>
            <a:pPr marL="0" indent="0">
              <a:buNone/>
            </a:pPr>
            <a:r>
              <a:rPr lang="en-GB" sz="3200" dirty="0" smtClean="0"/>
              <a:t>I saw </a:t>
            </a:r>
            <a:r>
              <a:rPr lang="en-GB" sz="3200" dirty="0" smtClean="0">
                <a:solidFill>
                  <a:srgbClr val="FF0000"/>
                </a:solidFill>
              </a:rPr>
              <a:t>2000</a:t>
            </a:r>
            <a:r>
              <a:rPr lang="en-GB" sz="3200" dirty="0" smtClean="0"/>
              <a:t> ants.</a:t>
            </a:r>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872409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04656"/>
          </a:xfrm>
        </p:spPr>
        <p:txBody>
          <a:bodyPr>
            <a:normAutofit/>
          </a:bodyPr>
          <a:lstStyle/>
          <a:p>
            <a:r>
              <a:rPr lang="en-GB" sz="3200" dirty="0" smtClean="0"/>
              <a:t>Some, many, more, less, no, little, both, each, all, enough, half, whole, every, any, much, few, several, plenty, lots, a lot and ample are all examples of quantifier determiners. </a:t>
            </a:r>
          </a:p>
          <a:p>
            <a:r>
              <a:rPr lang="en-GB" sz="3200" dirty="0" smtClean="0"/>
              <a:t>They </a:t>
            </a:r>
            <a:r>
              <a:rPr lang="en-GB" sz="3200" b="1" dirty="0" smtClean="0"/>
              <a:t>must</a:t>
            </a:r>
            <a:r>
              <a:rPr lang="en-GB" sz="3200" dirty="0" smtClean="0"/>
              <a:t> be before a noun otherwise they act as pronouns.</a:t>
            </a:r>
          </a:p>
          <a:p>
            <a:pPr marL="0" indent="0">
              <a:buNone/>
            </a:pPr>
            <a:r>
              <a:rPr lang="en-GB" sz="3200" dirty="0" smtClean="0">
                <a:solidFill>
                  <a:srgbClr val="FF0000"/>
                </a:solidFill>
              </a:rPr>
              <a:t>Several</a:t>
            </a:r>
            <a:r>
              <a:rPr lang="en-GB" sz="3200" dirty="0" smtClean="0"/>
              <a:t> dogs wandered off. (determiner)</a:t>
            </a:r>
          </a:p>
          <a:p>
            <a:pPr marL="0" indent="0">
              <a:buNone/>
            </a:pPr>
            <a:r>
              <a:rPr lang="en-GB" sz="3200" dirty="0" smtClean="0">
                <a:solidFill>
                  <a:srgbClr val="00B0F0"/>
                </a:solidFill>
              </a:rPr>
              <a:t>Several</a:t>
            </a:r>
            <a:r>
              <a:rPr lang="en-GB" sz="3200" dirty="0" smtClean="0"/>
              <a:t> wandered off. (pronoun)</a:t>
            </a:r>
          </a:p>
          <a:p>
            <a:pPr marL="0" indent="0">
              <a:buNone/>
            </a:pPr>
            <a:r>
              <a:rPr lang="en-GB" sz="3200" dirty="0" smtClean="0">
                <a:solidFill>
                  <a:srgbClr val="FF0000"/>
                </a:solidFill>
              </a:rPr>
              <a:t>Most</a:t>
            </a:r>
            <a:r>
              <a:rPr lang="en-GB" sz="3200" dirty="0" smtClean="0"/>
              <a:t> children support Norwich.</a:t>
            </a:r>
            <a:r>
              <a:rPr lang="en-GB" sz="3200" dirty="0"/>
              <a:t> (determiner</a:t>
            </a:r>
            <a:r>
              <a:rPr lang="en-GB" sz="3200" dirty="0" smtClean="0"/>
              <a:t>)</a:t>
            </a:r>
          </a:p>
          <a:p>
            <a:pPr marL="0" indent="0">
              <a:buNone/>
            </a:pPr>
            <a:r>
              <a:rPr lang="en-GB" sz="3200" dirty="0" smtClean="0">
                <a:solidFill>
                  <a:srgbClr val="00B0F0"/>
                </a:solidFill>
              </a:rPr>
              <a:t>Most</a:t>
            </a:r>
            <a:r>
              <a:rPr lang="en-GB" sz="3200" dirty="0" smtClean="0"/>
              <a:t> support Norwich.</a:t>
            </a:r>
            <a:r>
              <a:rPr lang="en-GB" sz="3200" dirty="0"/>
              <a:t> (pronoun)</a:t>
            </a:r>
          </a:p>
          <a:p>
            <a:pPr marL="0" indent="0">
              <a:buNone/>
            </a:pPr>
            <a:endParaRPr lang="en-GB" sz="32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3728408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63"/>
            <a:ext cx="8229600" cy="1287145"/>
          </a:xfrm>
        </p:spPr>
        <p:txBody>
          <a:bodyPr>
            <a:normAutofit/>
          </a:bodyPr>
          <a:lstStyle/>
          <a:p>
            <a:r>
              <a:rPr lang="en-GB" sz="3200" dirty="0" smtClean="0">
                <a:solidFill>
                  <a:srgbClr val="FFFF00"/>
                </a:solidFill>
              </a:rPr>
              <a:t>Some nouns are countable, others are not. You can use some quantifiers with both sorts.</a:t>
            </a:r>
            <a:endParaRPr lang="en-GB" sz="3200" dirty="0">
              <a:solidFill>
                <a:srgbClr val="FFFF00"/>
              </a:solidFill>
            </a:endParaRPr>
          </a:p>
        </p:txBody>
      </p:sp>
      <p:sp>
        <p:nvSpPr>
          <p:cNvPr id="3" name="Content Placeholder 2"/>
          <p:cNvSpPr>
            <a:spLocks noGrp="1"/>
          </p:cNvSpPr>
          <p:nvPr>
            <p:ph idx="1"/>
          </p:nvPr>
        </p:nvSpPr>
        <p:spPr>
          <a:xfrm>
            <a:off x="457200" y="1772816"/>
            <a:ext cx="8229600" cy="4353351"/>
          </a:xfrm>
        </p:spPr>
        <p:txBody>
          <a:bodyPr>
            <a:normAutofit lnSpcReduction="10000"/>
          </a:bodyPr>
          <a:lstStyle/>
          <a:p>
            <a:r>
              <a:rPr lang="en-GB" sz="3200" dirty="0" smtClean="0"/>
              <a:t>Did you have </a:t>
            </a:r>
            <a:r>
              <a:rPr lang="en-GB" sz="3200" dirty="0" smtClean="0">
                <a:solidFill>
                  <a:srgbClr val="FF0000"/>
                </a:solidFill>
              </a:rPr>
              <a:t>lots of</a:t>
            </a:r>
            <a:r>
              <a:rPr lang="en-GB" sz="3200" dirty="0" smtClean="0"/>
              <a:t> fun on your holiday?</a:t>
            </a:r>
          </a:p>
          <a:p>
            <a:r>
              <a:rPr lang="en-GB" sz="3200" dirty="0" smtClean="0"/>
              <a:t>There is still </a:t>
            </a:r>
            <a:r>
              <a:rPr lang="en-GB" sz="3200" dirty="0" smtClean="0">
                <a:solidFill>
                  <a:srgbClr val="FF0000"/>
                </a:solidFill>
              </a:rPr>
              <a:t>some</a:t>
            </a:r>
            <a:r>
              <a:rPr lang="en-GB" sz="3200" dirty="0" smtClean="0"/>
              <a:t> dirt on the table.</a:t>
            </a:r>
          </a:p>
          <a:p>
            <a:r>
              <a:rPr lang="en-GB" sz="3200" dirty="0" smtClean="0"/>
              <a:t>There are </a:t>
            </a:r>
            <a:r>
              <a:rPr lang="en-GB" sz="3200" dirty="0" smtClean="0">
                <a:solidFill>
                  <a:srgbClr val="FF0000"/>
                </a:solidFill>
              </a:rPr>
              <a:t>some</a:t>
            </a:r>
            <a:r>
              <a:rPr lang="en-GB" sz="3200" dirty="0" smtClean="0"/>
              <a:t> people who couldn’t care less.</a:t>
            </a:r>
          </a:p>
          <a:p>
            <a:r>
              <a:rPr lang="en-GB" sz="3200" dirty="0" smtClean="0"/>
              <a:t>We found </a:t>
            </a:r>
            <a:r>
              <a:rPr lang="en-GB" sz="3200" dirty="0" smtClean="0">
                <a:solidFill>
                  <a:srgbClr val="FF0000"/>
                </a:solidFill>
              </a:rPr>
              <a:t>many</a:t>
            </a:r>
            <a:r>
              <a:rPr lang="en-GB" sz="3200" dirty="0" smtClean="0"/>
              <a:t> spiders in the bath.</a:t>
            </a:r>
          </a:p>
          <a:p>
            <a:r>
              <a:rPr lang="en-GB" sz="3200" dirty="0" smtClean="0"/>
              <a:t>There was </a:t>
            </a:r>
            <a:r>
              <a:rPr lang="en-GB" sz="3200" dirty="0" smtClean="0">
                <a:solidFill>
                  <a:srgbClr val="FF0000"/>
                </a:solidFill>
              </a:rPr>
              <a:t>no</a:t>
            </a:r>
            <a:r>
              <a:rPr lang="en-GB" sz="3200" dirty="0" smtClean="0"/>
              <a:t> laughter in that house.</a:t>
            </a:r>
            <a:endParaRPr lang="en-GB" sz="3200" dirty="0" smtClean="0">
              <a:solidFill>
                <a:srgbClr val="FFFF00"/>
              </a:solidFill>
            </a:endParaRPr>
          </a:p>
          <a:p>
            <a:pPr marL="0" indent="0">
              <a:buNone/>
            </a:pPr>
            <a:r>
              <a:rPr lang="en-GB" sz="3200" dirty="0" smtClean="0">
                <a:solidFill>
                  <a:srgbClr val="FFFF00"/>
                </a:solidFill>
              </a:rPr>
              <a:t>Which of the nouns (fun, dirt, people, spiders and laughter) are countable? </a:t>
            </a:r>
            <a:endParaRPr lang="en-GB" sz="3200" dirty="0" smtClean="0"/>
          </a:p>
          <a:p>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260667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63"/>
            <a:ext cx="8229600" cy="1071121"/>
          </a:xfrm>
        </p:spPr>
        <p:txBody>
          <a:bodyPr>
            <a:normAutofit fontScale="90000"/>
          </a:bodyPr>
          <a:lstStyle/>
          <a:p>
            <a:r>
              <a:rPr lang="en-GB" sz="3200" dirty="0" smtClean="0">
                <a:solidFill>
                  <a:srgbClr val="FFFF00"/>
                </a:solidFill>
              </a:rPr>
              <a:t>Sometimes determiners use the word ‘of’ before the noun.</a:t>
            </a:r>
            <a:endParaRPr lang="en-GB" sz="3200" dirty="0">
              <a:solidFill>
                <a:srgbClr val="FFFF00"/>
              </a:solidFill>
            </a:endParaRPr>
          </a:p>
        </p:txBody>
      </p:sp>
      <p:sp>
        <p:nvSpPr>
          <p:cNvPr id="3" name="Content Placeholder 2"/>
          <p:cNvSpPr>
            <a:spLocks noGrp="1"/>
          </p:cNvSpPr>
          <p:nvPr>
            <p:ph idx="1"/>
          </p:nvPr>
        </p:nvSpPr>
        <p:spPr>
          <a:xfrm>
            <a:off x="457200" y="1772816"/>
            <a:ext cx="8229600" cy="4353351"/>
          </a:xfrm>
        </p:spPr>
        <p:txBody>
          <a:bodyPr>
            <a:normAutofit/>
          </a:bodyPr>
          <a:lstStyle/>
          <a:p>
            <a:r>
              <a:rPr lang="en-GB" sz="3200" dirty="0" smtClean="0"/>
              <a:t> </a:t>
            </a:r>
            <a:r>
              <a:rPr lang="en-GB" sz="3200" dirty="0" smtClean="0">
                <a:solidFill>
                  <a:srgbClr val="FF0000"/>
                </a:solidFill>
              </a:rPr>
              <a:t>Most of </a:t>
            </a:r>
            <a:r>
              <a:rPr lang="en-GB" sz="3200" dirty="0" smtClean="0"/>
              <a:t>the crowd thought it was a goal.</a:t>
            </a:r>
          </a:p>
          <a:p>
            <a:r>
              <a:rPr lang="en-GB" sz="3200" dirty="0" smtClean="0"/>
              <a:t> He ate </a:t>
            </a:r>
            <a:r>
              <a:rPr lang="en-GB" sz="3200" dirty="0" smtClean="0">
                <a:solidFill>
                  <a:srgbClr val="FF0000"/>
                </a:solidFill>
              </a:rPr>
              <a:t>some of </a:t>
            </a:r>
            <a:r>
              <a:rPr lang="en-GB" sz="3200" dirty="0" smtClean="0"/>
              <a:t>the chocolate.</a:t>
            </a:r>
          </a:p>
          <a:p>
            <a:r>
              <a:rPr lang="en-GB" sz="3200" dirty="0"/>
              <a:t> </a:t>
            </a:r>
            <a:r>
              <a:rPr lang="en-GB" sz="3200" dirty="0" smtClean="0">
                <a:solidFill>
                  <a:srgbClr val="FF0000"/>
                </a:solidFill>
              </a:rPr>
              <a:t>Many of </a:t>
            </a:r>
            <a:r>
              <a:rPr lang="en-GB" sz="3200" dirty="0" smtClean="0"/>
              <a:t>the adverts were rubbish.</a:t>
            </a:r>
          </a:p>
          <a:p>
            <a:r>
              <a:rPr lang="en-GB" sz="3200" dirty="0"/>
              <a:t> </a:t>
            </a:r>
            <a:r>
              <a:rPr lang="en-GB" sz="3200" dirty="0" smtClean="0">
                <a:solidFill>
                  <a:srgbClr val="FF0000"/>
                </a:solidFill>
              </a:rPr>
              <a:t>Half of </a:t>
            </a:r>
            <a:r>
              <a:rPr lang="en-GB" sz="3200" dirty="0" smtClean="0"/>
              <a:t>the bread was mouldy.</a:t>
            </a:r>
          </a:p>
          <a:p>
            <a:r>
              <a:rPr lang="en-GB" sz="3200" dirty="0" smtClean="0"/>
              <a:t> He’s had </a:t>
            </a:r>
            <a:r>
              <a:rPr lang="en-GB" sz="3200" dirty="0" smtClean="0">
                <a:solidFill>
                  <a:srgbClr val="FF0000"/>
                </a:solidFill>
              </a:rPr>
              <a:t>plenty of </a:t>
            </a:r>
            <a:r>
              <a:rPr lang="en-GB" sz="3200" dirty="0" smtClean="0"/>
              <a:t>time to finish it.</a:t>
            </a:r>
          </a:p>
          <a:p>
            <a:r>
              <a:rPr lang="en-GB" sz="3200" dirty="0" smtClean="0"/>
              <a:t> She wasted </a:t>
            </a:r>
            <a:r>
              <a:rPr lang="en-GB" sz="3200" dirty="0" smtClean="0">
                <a:solidFill>
                  <a:srgbClr val="FF0000"/>
                </a:solidFill>
              </a:rPr>
              <a:t>all of </a:t>
            </a:r>
            <a:r>
              <a:rPr lang="en-GB" sz="3200" dirty="0" smtClean="0"/>
              <a:t>the money.</a:t>
            </a:r>
          </a:p>
          <a:p>
            <a:r>
              <a:rPr lang="en-GB" sz="3200" dirty="0"/>
              <a:t> </a:t>
            </a:r>
            <a:r>
              <a:rPr lang="en-GB" sz="3200" dirty="0" smtClean="0">
                <a:solidFill>
                  <a:srgbClr val="FF0000"/>
                </a:solidFill>
              </a:rPr>
              <a:t>Some of </a:t>
            </a:r>
            <a:r>
              <a:rPr lang="en-GB" sz="3200" dirty="0" smtClean="0"/>
              <a:t>the geese had flown.</a:t>
            </a:r>
          </a:p>
          <a:p>
            <a:endParaRPr lang="en-GB" sz="3200" dirty="0" smtClean="0"/>
          </a:p>
          <a:p>
            <a:endParaRPr lang="en-GB" sz="3200" dirty="0" smtClean="0"/>
          </a:p>
          <a:p>
            <a:endParaRPr lang="en-GB" sz="3200" dirty="0" smtClean="0"/>
          </a:p>
          <a:p>
            <a:endParaRPr lang="en-GB" sz="3200" dirty="0" smtClean="0"/>
          </a:p>
          <a:p>
            <a:endParaRPr lang="en-GB" sz="3200" dirty="0" smtClean="0"/>
          </a:p>
          <a:p>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912288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solidFill>
                  <a:srgbClr val="FFFF00"/>
                </a:solidFill>
              </a:rPr>
              <a:t>Can you identify the quantifier determiners in the sentences below?</a:t>
            </a:r>
            <a:endParaRPr lang="en-GB" sz="3200" dirty="0">
              <a:solidFill>
                <a:srgbClr val="FFFF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514350" indent="-514350">
              <a:buFont typeface="+mj-lt"/>
              <a:buAutoNum type="arabicPeriod"/>
            </a:pPr>
            <a:r>
              <a:rPr lang="en-GB" sz="2800" dirty="0" smtClean="0"/>
              <a:t>He keeps six beetles in a jar under his bed.</a:t>
            </a:r>
          </a:p>
          <a:p>
            <a:pPr marL="514350" indent="-514350">
              <a:buFont typeface="+mj-lt"/>
              <a:buAutoNum type="arabicPeriod"/>
            </a:pPr>
            <a:r>
              <a:rPr lang="en-GB" sz="2800" dirty="0" smtClean="0"/>
              <a:t>If you spent less time on your </a:t>
            </a:r>
            <a:r>
              <a:rPr lang="en-GB" sz="2800" dirty="0" smtClean="0"/>
              <a:t>Xbox</a:t>
            </a:r>
            <a:r>
              <a:rPr lang="en-GB" sz="2800" dirty="0" smtClean="0"/>
              <a:t>, you would get more homework done.</a:t>
            </a:r>
          </a:p>
          <a:p>
            <a:pPr marL="514350" indent="-514350">
              <a:buFont typeface="+mj-lt"/>
              <a:buAutoNum type="arabicPeriod"/>
            </a:pPr>
            <a:r>
              <a:rPr lang="en-GB" sz="2800" dirty="0" smtClean="0"/>
              <a:t>She scored more with her second dive than her first.</a:t>
            </a:r>
          </a:p>
          <a:p>
            <a:pPr marL="514350" indent="-514350">
              <a:buFont typeface="+mj-lt"/>
              <a:buAutoNum type="arabicPeriod"/>
            </a:pPr>
            <a:r>
              <a:rPr lang="en-GB" sz="2800" dirty="0" smtClean="0"/>
              <a:t>In no time, he had plenty of apples in his basket.</a:t>
            </a:r>
          </a:p>
          <a:p>
            <a:pPr marL="514350" indent="-514350">
              <a:buFont typeface="+mj-lt"/>
              <a:buAutoNum type="arabicPeriod"/>
            </a:pPr>
            <a:r>
              <a:rPr lang="en-GB" sz="2800" dirty="0" smtClean="0"/>
              <a:t>Several lions had escaped from the first cage.</a:t>
            </a:r>
          </a:p>
          <a:p>
            <a:pPr marL="514350" indent="-514350">
              <a:buFont typeface="+mj-lt"/>
              <a:buAutoNum type="arabicPeriod"/>
            </a:pPr>
            <a:r>
              <a:rPr lang="en-GB" sz="2800" dirty="0" smtClean="0"/>
              <a:t>Each child had enough to last a whole month.</a:t>
            </a:r>
          </a:p>
          <a:p>
            <a:pPr marL="514350" indent="-514350">
              <a:buFont typeface="+mj-lt"/>
              <a:buAutoNum type="arabicPeriod"/>
            </a:pPr>
            <a:r>
              <a:rPr lang="en-GB" sz="2800" dirty="0" smtClean="0"/>
              <a:t>Both had spent all their money before the 3</a:t>
            </a:r>
            <a:r>
              <a:rPr lang="en-GB" sz="2800" baseline="30000" dirty="0" smtClean="0"/>
              <a:t>rd</a:t>
            </a:r>
            <a:r>
              <a:rPr lang="en-GB" sz="2800" dirty="0" smtClean="0"/>
              <a:t> week in August.</a:t>
            </a:r>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3525162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FF00"/>
                </a:solidFill>
              </a:rPr>
              <a:t>Quantifier 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514350" indent="-514350">
              <a:buFont typeface="+mj-lt"/>
              <a:buAutoNum type="arabicPeriod"/>
            </a:pPr>
            <a:r>
              <a:rPr lang="en-GB" sz="2800" dirty="0" smtClean="0"/>
              <a:t> He keeps </a:t>
            </a:r>
            <a:r>
              <a:rPr lang="en-GB" sz="2800" dirty="0" smtClean="0">
                <a:solidFill>
                  <a:srgbClr val="FF0000"/>
                </a:solidFill>
              </a:rPr>
              <a:t>six</a:t>
            </a:r>
            <a:r>
              <a:rPr lang="en-GB" sz="2800" dirty="0" smtClean="0"/>
              <a:t> beetles in a jar under his bed.</a:t>
            </a:r>
          </a:p>
          <a:p>
            <a:pPr marL="630238" indent="-630238">
              <a:buFont typeface="+mj-lt"/>
              <a:buAutoNum type="arabicPeriod"/>
            </a:pPr>
            <a:r>
              <a:rPr lang="en-GB" sz="2800" dirty="0" smtClean="0"/>
              <a:t>If you spent </a:t>
            </a:r>
            <a:r>
              <a:rPr lang="en-GB" sz="2800" dirty="0" smtClean="0">
                <a:solidFill>
                  <a:srgbClr val="FF0000"/>
                </a:solidFill>
              </a:rPr>
              <a:t>less</a:t>
            </a:r>
            <a:r>
              <a:rPr lang="en-GB" sz="2800" dirty="0" smtClean="0"/>
              <a:t> time on your </a:t>
            </a:r>
            <a:r>
              <a:rPr lang="en-GB" sz="2800" dirty="0" smtClean="0"/>
              <a:t>Xbox</a:t>
            </a:r>
            <a:r>
              <a:rPr lang="en-GB" sz="2800" dirty="0" smtClean="0"/>
              <a:t>, you would get   </a:t>
            </a:r>
            <a:r>
              <a:rPr lang="en-GB" sz="2800" dirty="0" smtClean="0">
                <a:solidFill>
                  <a:srgbClr val="FF0000"/>
                </a:solidFill>
              </a:rPr>
              <a:t>more</a:t>
            </a:r>
            <a:r>
              <a:rPr lang="en-GB" sz="2800" dirty="0" smtClean="0"/>
              <a:t> homework done.</a:t>
            </a:r>
          </a:p>
          <a:p>
            <a:pPr marL="514350" indent="-514350">
              <a:buFont typeface="+mj-lt"/>
              <a:buAutoNum type="arabicPeriod"/>
            </a:pPr>
            <a:r>
              <a:rPr lang="en-GB" sz="2800" dirty="0" smtClean="0"/>
              <a:t> She scored more with her </a:t>
            </a:r>
            <a:r>
              <a:rPr lang="en-GB" sz="2800" dirty="0" smtClean="0">
                <a:solidFill>
                  <a:srgbClr val="FF0000"/>
                </a:solidFill>
              </a:rPr>
              <a:t>second</a:t>
            </a:r>
            <a:r>
              <a:rPr lang="en-GB" sz="2800" dirty="0" smtClean="0"/>
              <a:t> dive than her first.</a:t>
            </a:r>
          </a:p>
          <a:p>
            <a:pPr marL="514350" indent="-514350">
              <a:buFont typeface="+mj-lt"/>
              <a:buAutoNum type="arabicPeriod"/>
            </a:pPr>
            <a:r>
              <a:rPr lang="en-GB" sz="2800" dirty="0" smtClean="0"/>
              <a:t> In </a:t>
            </a:r>
            <a:r>
              <a:rPr lang="en-GB" sz="2800" dirty="0" smtClean="0">
                <a:solidFill>
                  <a:srgbClr val="FF0000"/>
                </a:solidFill>
              </a:rPr>
              <a:t>no</a:t>
            </a:r>
            <a:r>
              <a:rPr lang="en-GB" sz="2800" dirty="0" smtClean="0"/>
              <a:t> time, he had </a:t>
            </a:r>
            <a:r>
              <a:rPr lang="en-GB" sz="2800" dirty="0" smtClean="0">
                <a:solidFill>
                  <a:srgbClr val="FF0000"/>
                </a:solidFill>
              </a:rPr>
              <a:t>plenty of </a:t>
            </a:r>
            <a:r>
              <a:rPr lang="en-GB" sz="2800" dirty="0" smtClean="0"/>
              <a:t>apples in his basket.</a:t>
            </a:r>
          </a:p>
          <a:p>
            <a:pPr marL="514350" indent="-514350">
              <a:buFont typeface="+mj-lt"/>
              <a:buAutoNum type="arabicPeriod"/>
            </a:pPr>
            <a:r>
              <a:rPr lang="en-GB" sz="2800" dirty="0" smtClean="0"/>
              <a:t> </a:t>
            </a:r>
            <a:r>
              <a:rPr lang="en-GB" sz="2800" dirty="0" smtClean="0">
                <a:solidFill>
                  <a:srgbClr val="FF0000"/>
                </a:solidFill>
              </a:rPr>
              <a:t>Several</a:t>
            </a:r>
            <a:r>
              <a:rPr lang="en-GB" sz="2800" dirty="0" smtClean="0"/>
              <a:t> lions had escaped from the </a:t>
            </a:r>
            <a:r>
              <a:rPr lang="en-GB" sz="2800" dirty="0" smtClean="0">
                <a:solidFill>
                  <a:srgbClr val="FF0000"/>
                </a:solidFill>
              </a:rPr>
              <a:t>first</a:t>
            </a:r>
            <a:r>
              <a:rPr lang="en-GB" sz="2800" dirty="0" smtClean="0"/>
              <a:t> cage.</a:t>
            </a:r>
          </a:p>
          <a:p>
            <a:pPr marL="514350" indent="-514350">
              <a:buFont typeface="+mj-lt"/>
              <a:buAutoNum type="arabicPeriod"/>
            </a:pPr>
            <a:r>
              <a:rPr lang="en-GB" sz="2800" dirty="0" smtClean="0"/>
              <a:t> </a:t>
            </a:r>
            <a:r>
              <a:rPr lang="en-GB" sz="2800" dirty="0" smtClean="0">
                <a:solidFill>
                  <a:srgbClr val="FF0000"/>
                </a:solidFill>
              </a:rPr>
              <a:t>Each</a:t>
            </a:r>
            <a:r>
              <a:rPr lang="en-GB" sz="2800" dirty="0" smtClean="0"/>
              <a:t> child had enough to last a </a:t>
            </a:r>
            <a:r>
              <a:rPr lang="en-GB" sz="2800" dirty="0" smtClean="0">
                <a:solidFill>
                  <a:srgbClr val="FF0000"/>
                </a:solidFill>
              </a:rPr>
              <a:t>whole</a:t>
            </a:r>
            <a:r>
              <a:rPr lang="en-GB" sz="2800" dirty="0" smtClean="0"/>
              <a:t> month.</a:t>
            </a:r>
          </a:p>
          <a:p>
            <a:pPr marL="630238" indent="-630238">
              <a:buFont typeface="+mj-lt"/>
              <a:buAutoNum type="arabicPeriod"/>
            </a:pPr>
            <a:r>
              <a:rPr lang="en-GB" sz="2800" dirty="0" smtClean="0"/>
              <a:t>Both had spent </a:t>
            </a:r>
            <a:r>
              <a:rPr lang="en-GB" sz="2800" dirty="0" smtClean="0">
                <a:solidFill>
                  <a:srgbClr val="FF0000"/>
                </a:solidFill>
              </a:rPr>
              <a:t>all</a:t>
            </a:r>
            <a:r>
              <a:rPr lang="en-GB" sz="2800" dirty="0" smtClean="0"/>
              <a:t> their money before the </a:t>
            </a:r>
            <a:r>
              <a:rPr lang="en-GB" sz="2800" dirty="0" smtClean="0">
                <a:solidFill>
                  <a:srgbClr val="FF0000"/>
                </a:solidFill>
              </a:rPr>
              <a:t>3</a:t>
            </a:r>
            <a:r>
              <a:rPr lang="en-GB" sz="2800" baseline="30000" dirty="0" smtClean="0">
                <a:solidFill>
                  <a:srgbClr val="FF0000"/>
                </a:solidFill>
              </a:rPr>
              <a:t>rd</a:t>
            </a:r>
            <a:r>
              <a:rPr lang="en-GB" sz="2800" dirty="0" smtClean="0"/>
              <a:t> week in August.</a:t>
            </a:r>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6626384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Determiners with pronouns</a:t>
            </a:r>
            <a:endParaRPr lang="en-GB" dirty="0"/>
          </a:p>
        </p:txBody>
      </p:sp>
      <p:sp>
        <p:nvSpPr>
          <p:cNvPr id="3" name="Content Placeholder 2"/>
          <p:cNvSpPr>
            <a:spLocks noGrp="1"/>
          </p:cNvSpPr>
          <p:nvPr>
            <p:ph idx="1"/>
          </p:nvPr>
        </p:nvSpPr>
        <p:spPr/>
        <p:txBody>
          <a:bodyPr/>
          <a:lstStyle/>
          <a:p>
            <a:r>
              <a:rPr lang="en-GB" dirty="0" smtClean="0"/>
              <a:t>In some cases </a:t>
            </a:r>
            <a:r>
              <a:rPr lang="en-GB" dirty="0" smtClean="0">
                <a:solidFill>
                  <a:srgbClr val="FF0000"/>
                </a:solidFill>
              </a:rPr>
              <a:t>determiners</a:t>
            </a:r>
            <a:r>
              <a:rPr lang="en-GB" dirty="0" smtClean="0"/>
              <a:t> can be used with </a:t>
            </a:r>
            <a:r>
              <a:rPr lang="en-GB" dirty="0" smtClean="0">
                <a:solidFill>
                  <a:srgbClr val="00B0F0"/>
                </a:solidFill>
              </a:rPr>
              <a:t>pronouns</a:t>
            </a:r>
            <a:r>
              <a:rPr lang="en-GB" dirty="0" smtClean="0"/>
              <a:t>.</a:t>
            </a:r>
          </a:p>
          <a:p>
            <a:pPr marL="0" indent="0">
              <a:buNone/>
            </a:pPr>
            <a:r>
              <a:rPr lang="en-GB" dirty="0" smtClean="0">
                <a:solidFill>
                  <a:srgbClr val="FF0000"/>
                </a:solidFill>
              </a:rPr>
              <a:t>All of </a:t>
            </a:r>
            <a:r>
              <a:rPr lang="en-GB" dirty="0" smtClean="0">
                <a:solidFill>
                  <a:srgbClr val="00B0F0"/>
                </a:solidFill>
              </a:rPr>
              <a:t>them</a:t>
            </a:r>
            <a:r>
              <a:rPr lang="en-GB" dirty="0" smtClean="0"/>
              <a:t> were wrong.</a:t>
            </a:r>
          </a:p>
          <a:p>
            <a:pPr marL="0" indent="0">
              <a:buNone/>
            </a:pPr>
            <a:r>
              <a:rPr lang="en-GB" dirty="0" smtClean="0"/>
              <a:t>I would like </a:t>
            </a:r>
            <a:r>
              <a:rPr lang="en-GB" dirty="0" smtClean="0">
                <a:solidFill>
                  <a:srgbClr val="FF0000"/>
                </a:solidFill>
              </a:rPr>
              <a:t>that</a:t>
            </a:r>
            <a:r>
              <a:rPr lang="en-GB" dirty="0" smtClean="0"/>
              <a:t> </a:t>
            </a:r>
            <a:r>
              <a:rPr lang="en-GB" dirty="0" smtClean="0">
                <a:solidFill>
                  <a:srgbClr val="00B0F0"/>
                </a:solidFill>
              </a:rPr>
              <a:t>one</a:t>
            </a:r>
            <a:r>
              <a:rPr lang="en-GB" dirty="0" smtClean="0"/>
              <a:t>.</a:t>
            </a:r>
          </a:p>
          <a:p>
            <a:pPr marL="0" indent="0">
              <a:buNone/>
            </a:pPr>
            <a:r>
              <a:rPr lang="en-GB" dirty="0" smtClean="0"/>
              <a:t>I will eat </a:t>
            </a:r>
            <a:r>
              <a:rPr lang="en-GB" dirty="0" smtClean="0">
                <a:solidFill>
                  <a:srgbClr val="FF0000"/>
                </a:solidFill>
              </a:rPr>
              <a:t>lots of </a:t>
            </a:r>
            <a:r>
              <a:rPr lang="en-GB" dirty="0" smtClean="0">
                <a:solidFill>
                  <a:srgbClr val="00B0F0"/>
                </a:solidFill>
              </a:rPr>
              <a:t>those</a:t>
            </a:r>
            <a:r>
              <a:rPr lang="en-GB" dirty="0" smtClean="0"/>
              <a:t>.</a:t>
            </a:r>
          </a:p>
          <a:p>
            <a:pPr marL="0" indent="0">
              <a:buNone/>
            </a:pPr>
            <a:r>
              <a:rPr lang="en-GB" dirty="0" smtClean="0"/>
              <a:t>She squashed </a:t>
            </a:r>
            <a:r>
              <a:rPr lang="en-GB" dirty="0" smtClean="0">
                <a:solidFill>
                  <a:srgbClr val="FF0000"/>
                </a:solidFill>
              </a:rPr>
              <a:t>five of </a:t>
            </a:r>
            <a:r>
              <a:rPr lang="en-GB" dirty="0" smtClean="0">
                <a:solidFill>
                  <a:srgbClr val="00B0F0"/>
                </a:solidFill>
              </a:rPr>
              <a:t>these</a:t>
            </a:r>
            <a:r>
              <a:rPr lang="en-GB" dirty="0" smtClean="0"/>
              <a:t>.</a:t>
            </a:r>
          </a:p>
          <a:p>
            <a:pPr marL="0" indent="0">
              <a:buNone/>
            </a:pPr>
            <a:r>
              <a:rPr lang="en-GB" dirty="0" smtClean="0">
                <a:solidFill>
                  <a:srgbClr val="FF0000"/>
                </a:solidFill>
              </a:rPr>
              <a:t>The</a:t>
            </a:r>
            <a:r>
              <a:rPr lang="en-GB" dirty="0" smtClean="0"/>
              <a:t> </a:t>
            </a:r>
            <a:r>
              <a:rPr lang="en-GB" dirty="0" smtClean="0">
                <a:solidFill>
                  <a:srgbClr val="00B0F0"/>
                </a:solidFill>
              </a:rPr>
              <a:t>one</a:t>
            </a:r>
            <a:r>
              <a:rPr lang="en-GB" dirty="0" smtClean="0"/>
              <a:t> I really wanted was lost.</a:t>
            </a:r>
          </a:p>
          <a:p>
            <a:pPr marL="0" indent="0">
              <a:buNone/>
            </a:pPr>
            <a:endParaRPr lang="en-GB" dirty="0" smtClean="0"/>
          </a:p>
          <a:p>
            <a:pPr marL="0" indent="0">
              <a:buNone/>
            </a:pPr>
            <a:endParaRPr lang="en-GB" dirty="0" smtClean="0"/>
          </a:p>
          <a:p>
            <a:pPr marL="0" indent="0">
              <a:buNone/>
            </a:pPr>
            <a:endParaRPr lang="en-GB" dirty="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910702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663"/>
            <a:ext cx="8568952" cy="711081"/>
          </a:xfrm>
        </p:spPr>
        <p:txBody>
          <a:bodyPr>
            <a:normAutofit/>
          </a:bodyPr>
          <a:lstStyle/>
          <a:p>
            <a:r>
              <a:rPr lang="en-GB" sz="3200" dirty="0" smtClean="0">
                <a:solidFill>
                  <a:srgbClr val="FFFF00"/>
                </a:solidFill>
              </a:rPr>
              <a:t>Can you identify </a:t>
            </a:r>
            <a:r>
              <a:rPr lang="en-GB" sz="3200" b="1" u="sng" dirty="0" smtClean="0">
                <a:solidFill>
                  <a:srgbClr val="FFFF00"/>
                </a:solidFill>
              </a:rPr>
              <a:t>all</a:t>
            </a:r>
            <a:r>
              <a:rPr lang="en-GB" sz="3200" dirty="0" smtClean="0">
                <a:solidFill>
                  <a:srgbClr val="FFFF00"/>
                </a:solidFill>
              </a:rPr>
              <a:t> the determiners below?</a:t>
            </a:r>
            <a:endParaRPr lang="en-GB" sz="3200" dirty="0">
              <a:solidFill>
                <a:srgbClr val="FFFF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TextBox 3"/>
          <p:cNvSpPr txBox="1"/>
          <p:nvPr/>
        </p:nvSpPr>
        <p:spPr>
          <a:xfrm>
            <a:off x="467544" y="1268760"/>
            <a:ext cx="8352928" cy="5693866"/>
          </a:xfrm>
          <a:prstGeom prst="rect">
            <a:avLst/>
          </a:prstGeom>
          <a:noFill/>
        </p:spPr>
        <p:txBody>
          <a:bodyPr wrap="square" rtlCol="0">
            <a:spAutoFit/>
          </a:bodyPr>
          <a:lstStyle/>
          <a:p>
            <a:pPr marL="514350" indent="-514350">
              <a:buFont typeface="+mj-lt"/>
              <a:buAutoNum type="arabicPeriod"/>
            </a:pPr>
            <a:r>
              <a:rPr lang="en-GB" sz="2800" dirty="0" smtClean="0">
                <a:solidFill>
                  <a:schemeClr val="bg1"/>
                </a:solidFill>
              </a:rPr>
              <a:t>The heavy rain flattened their sunflowers.</a:t>
            </a:r>
          </a:p>
          <a:p>
            <a:pPr marL="514350" indent="-514350">
              <a:buFont typeface="+mj-lt"/>
              <a:buAutoNum type="arabicPeriod"/>
            </a:pPr>
            <a:r>
              <a:rPr lang="en-GB" sz="2800" dirty="0" smtClean="0">
                <a:solidFill>
                  <a:schemeClr val="bg1"/>
                </a:solidFill>
              </a:rPr>
              <a:t>Those four boys need to eat theirs now.</a:t>
            </a:r>
          </a:p>
          <a:p>
            <a:pPr marL="514350" indent="-514350">
              <a:buFont typeface="+mj-lt"/>
              <a:buAutoNum type="arabicPeriod"/>
            </a:pPr>
            <a:r>
              <a:rPr lang="en-GB" sz="2800" dirty="0" smtClean="0">
                <a:solidFill>
                  <a:schemeClr val="bg1"/>
                </a:solidFill>
              </a:rPr>
              <a:t>An apple a day keeps the doctor away.</a:t>
            </a:r>
          </a:p>
          <a:p>
            <a:pPr marL="514350" indent="-514350">
              <a:buFont typeface="+mj-lt"/>
              <a:buAutoNum type="arabicPeriod"/>
            </a:pPr>
            <a:r>
              <a:rPr lang="en-GB" sz="2800" dirty="0" smtClean="0">
                <a:solidFill>
                  <a:schemeClr val="bg1"/>
                </a:solidFill>
              </a:rPr>
              <a:t>There is no time like the present.</a:t>
            </a:r>
          </a:p>
          <a:p>
            <a:pPr marL="514350" indent="-514350">
              <a:buFont typeface="+mj-lt"/>
              <a:buAutoNum type="arabicPeriod"/>
            </a:pPr>
            <a:r>
              <a:rPr lang="en-GB" sz="2800" dirty="0" smtClean="0">
                <a:solidFill>
                  <a:schemeClr val="bg1"/>
                </a:solidFill>
              </a:rPr>
              <a:t>A stitch in time saves nine.</a:t>
            </a:r>
          </a:p>
          <a:p>
            <a:pPr marL="514350" indent="-514350">
              <a:buFont typeface="+mj-lt"/>
              <a:buAutoNum type="arabicPeriod"/>
            </a:pPr>
            <a:r>
              <a:rPr lang="en-GB" sz="2800" dirty="0" smtClean="0">
                <a:solidFill>
                  <a:schemeClr val="bg1"/>
                </a:solidFill>
              </a:rPr>
              <a:t>Her new clothes were more expensive than his.</a:t>
            </a:r>
          </a:p>
          <a:p>
            <a:pPr marL="514350" indent="-514350">
              <a:buFont typeface="+mj-lt"/>
              <a:buAutoNum type="arabicPeriod"/>
            </a:pPr>
            <a:r>
              <a:rPr lang="en-GB" sz="2800" dirty="0" smtClean="0">
                <a:solidFill>
                  <a:schemeClr val="bg1"/>
                </a:solidFill>
              </a:rPr>
              <a:t>Some people like these red apples but I prefer those.</a:t>
            </a:r>
          </a:p>
          <a:p>
            <a:pPr marL="514350" indent="-514350">
              <a:buFont typeface="+mj-lt"/>
              <a:buAutoNum type="arabicPeriod"/>
            </a:pPr>
            <a:r>
              <a:rPr lang="en-GB" sz="2800" dirty="0" smtClean="0">
                <a:solidFill>
                  <a:schemeClr val="bg1"/>
                </a:solidFill>
              </a:rPr>
              <a:t>Mr Smith kept his cool and gave Jake his fourth warning.</a:t>
            </a:r>
          </a:p>
          <a:p>
            <a:pPr marL="514350" indent="-514350">
              <a:buFont typeface="+mj-lt"/>
              <a:buAutoNum type="arabicPeriod"/>
            </a:pPr>
            <a:r>
              <a:rPr lang="en-GB" sz="2800" dirty="0" smtClean="0">
                <a:solidFill>
                  <a:schemeClr val="bg1"/>
                </a:solidFill>
              </a:rPr>
              <a:t>Can I have one of those please?</a:t>
            </a:r>
          </a:p>
          <a:p>
            <a:endParaRPr lang="en-GB" sz="2800" dirty="0" smtClean="0">
              <a:solidFill>
                <a:schemeClr val="bg1"/>
              </a:solidFill>
            </a:endParaRPr>
          </a:p>
          <a:p>
            <a:endParaRPr lang="en-GB" sz="2800" dirty="0" smtClean="0">
              <a:solidFill>
                <a:schemeClr val="bg1"/>
              </a:solidFill>
            </a:endParaRPr>
          </a:p>
          <a:p>
            <a:r>
              <a:rPr lang="en-GB" sz="2800" dirty="0" smtClean="0">
                <a:solidFill>
                  <a:schemeClr val="bg1"/>
                </a:solidFill>
              </a:rPr>
              <a:t> </a:t>
            </a:r>
            <a:endParaRPr lang="en-GB" sz="2800" dirty="0">
              <a:solidFill>
                <a:schemeClr val="bg1"/>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3139380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l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7724" y="1294492"/>
            <a:ext cx="2088232" cy="208823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502056" y="3382724"/>
            <a:ext cx="2376264" cy="830997"/>
          </a:xfrm>
          <a:prstGeom prst="rect">
            <a:avLst/>
          </a:prstGeom>
          <a:noFill/>
        </p:spPr>
        <p:txBody>
          <a:bodyPr wrap="square" rtlCol="0">
            <a:spAutoFit/>
          </a:bodyPr>
          <a:lstStyle/>
          <a:p>
            <a:r>
              <a:rPr lang="en-GB" dirty="0" smtClean="0">
                <a:solidFill>
                  <a:schemeClr val="bg1"/>
                </a:solidFill>
              </a:rPr>
              <a:t>You will be </a:t>
            </a:r>
            <a:r>
              <a:rPr lang="en-GB" dirty="0" err="1" smtClean="0">
                <a:solidFill>
                  <a:schemeClr val="bg1"/>
                </a:solidFill>
              </a:rPr>
              <a:t>determinated</a:t>
            </a:r>
            <a:r>
              <a:rPr lang="en-GB" dirty="0" smtClean="0">
                <a:solidFill>
                  <a:schemeClr val="bg1"/>
                </a:solidFill>
              </a:rPr>
              <a:t>!</a:t>
            </a:r>
            <a:endParaRPr lang="en-GB" dirty="0">
              <a:solidFill>
                <a:schemeClr val="bg1"/>
              </a:solidFill>
            </a:endParaRPr>
          </a:p>
        </p:txBody>
      </p:sp>
      <p:sp>
        <p:nvSpPr>
          <p:cNvPr id="4" name="TextBox 3"/>
          <p:cNvSpPr txBox="1"/>
          <p:nvPr/>
        </p:nvSpPr>
        <p:spPr>
          <a:xfrm>
            <a:off x="3815916" y="2086060"/>
            <a:ext cx="720080" cy="369332"/>
          </a:xfrm>
          <a:prstGeom prst="rect">
            <a:avLst/>
          </a:prstGeom>
          <a:noFill/>
        </p:spPr>
        <p:txBody>
          <a:bodyPr wrap="square" rtlCol="0">
            <a:spAutoFit/>
          </a:bodyPr>
          <a:lstStyle/>
          <a:p>
            <a:r>
              <a:rPr lang="en-GB" sz="1800" dirty="0" smtClean="0">
                <a:solidFill>
                  <a:schemeClr val="bg1"/>
                </a:solidFill>
              </a:rPr>
              <a:t>the</a:t>
            </a:r>
            <a:endParaRPr lang="en-GB" sz="1800" dirty="0">
              <a:solidFill>
                <a:schemeClr val="bg1"/>
              </a:solidFill>
            </a:endParaRPr>
          </a:p>
        </p:txBody>
      </p:sp>
      <p:sp>
        <p:nvSpPr>
          <p:cNvPr id="5" name="TextBox 4"/>
          <p:cNvSpPr txBox="1"/>
          <p:nvPr/>
        </p:nvSpPr>
        <p:spPr>
          <a:xfrm>
            <a:off x="4535996" y="1969276"/>
            <a:ext cx="576064" cy="369332"/>
          </a:xfrm>
          <a:prstGeom prst="rect">
            <a:avLst/>
          </a:prstGeom>
          <a:noFill/>
        </p:spPr>
        <p:txBody>
          <a:bodyPr wrap="square" rtlCol="0">
            <a:spAutoFit/>
          </a:bodyPr>
          <a:lstStyle/>
          <a:p>
            <a:r>
              <a:rPr lang="en-GB" sz="1800" dirty="0">
                <a:solidFill>
                  <a:schemeClr val="bg1"/>
                </a:solidFill>
              </a:rPr>
              <a:t>a</a:t>
            </a:r>
          </a:p>
        </p:txBody>
      </p:sp>
      <p:sp>
        <p:nvSpPr>
          <p:cNvPr id="6" name="TextBox 5"/>
          <p:cNvSpPr txBox="1"/>
          <p:nvPr/>
        </p:nvSpPr>
        <p:spPr>
          <a:xfrm>
            <a:off x="4382264" y="2473230"/>
            <a:ext cx="936104" cy="369332"/>
          </a:xfrm>
          <a:prstGeom prst="rect">
            <a:avLst/>
          </a:prstGeom>
          <a:noFill/>
        </p:spPr>
        <p:txBody>
          <a:bodyPr wrap="square" rtlCol="0">
            <a:spAutoFit/>
          </a:bodyPr>
          <a:lstStyle/>
          <a:p>
            <a:r>
              <a:rPr lang="en-GB" sz="1800" dirty="0">
                <a:solidFill>
                  <a:schemeClr val="bg1"/>
                </a:solidFill>
              </a:rPr>
              <a:t>both</a:t>
            </a:r>
          </a:p>
        </p:txBody>
      </p:sp>
      <p:sp>
        <p:nvSpPr>
          <p:cNvPr id="7" name="TextBox 6"/>
          <p:cNvSpPr txBox="1"/>
          <p:nvPr/>
        </p:nvSpPr>
        <p:spPr>
          <a:xfrm>
            <a:off x="4300532" y="2164722"/>
            <a:ext cx="720080" cy="369332"/>
          </a:xfrm>
          <a:prstGeom prst="rect">
            <a:avLst/>
          </a:prstGeom>
          <a:noFill/>
        </p:spPr>
        <p:txBody>
          <a:bodyPr wrap="square" rtlCol="0">
            <a:spAutoFit/>
          </a:bodyPr>
          <a:lstStyle/>
          <a:p>
            <a:r>
              <a:rPr lang="en-GB" sz="1800" dirty="0">
                <a:solidFill>
                  <a:schemeClr val="bg1"/>
                </a:solidFill>
              </a:rPr>
              <a:t>my</a:t>
            </a:r>
          </a:p>
        </p:txBody>
      </p:sp>
      <p:sp>
        <p:nvSpPr>
          <p:cNvPr id="8" name="TextBox 7"/>
          <p:cNvSpPr txBox="1"/>
          <p:nvPr/>
        </p:nvSpPr>
        <p:spPr>
          <a:xfrm>
            <a:off x="4912600" y="1969276"/>
            <a:ext cx="792088" cy="369332"/>
          </a:xfrm>
          <a:prstGeom prst="rect">
            <a:avLst/>
          </a:prstGeom>
          <a:noFill/>
        </p:spPr>
        <p:txBody>
          <a:bodyPr wrap="square" rtlCol="0">
            <a:spAutoFit/>
          </a:bodyPr>
          <a:lstStyle/>
          <a:p>
            <a:r>
              <a:rPr lang="en-GB" sz="1800" dirty="0">
                <a:solidFill>
                  <a:schemeClr val="bg1"/>
                </a:solidFill>
              </a:rPr>
              <a:t>five</a:t>
            </a:r>
          </a:p>
        </p:txBody>
      </p:sp>
      <p:sp>
        <p:nvSpPr>
          <p:cNvPr id="9" name="TextBox 8"/>
          <p:cNvSpPr txBox="1"/>
          <p:nvPr/>
        </p:nvSpPr>
        <p:spPr>
          <a:xfrm>
            <a:off x="5020612" y="2455392"/>
            <a:ext cx="576064" cy="369332"/>
          </a:xfrm>
          <a:prstGeom prst="rect">
            <a:avLst/>
          </a:prstGeom>
          <a:noFill/>
        </p:spPr>
        <p:txBody>
          <a:bodyPr wrap="square" rtlCol="0">
            <a:spAutoFit/>
          </a:bodyPr>
          <a:lstStyle/>
          <a:p>
            <a:r>
              <a:rPr lang="en-GB" sz="1800" dirty="0">
                <a:solidFill>
                  <a:schemeClr val="bg1"/>
                </a:solidFill>
              </a:rPr>
              <a:t>that</a:t>
            </a:r>
          </a:p>
        </p:txBody>
      </p:sp>
      <p:sp>
        <p:nvSpPr>
          <p:cNvPr id="11" name="Cloud Callout 10"/>
          <p:cNvSpPr/>
          <p:nvPr/>
        </p:nvSpPr>
        <p:spPr>
          <a:xfrm>
            <a:off x="1259632" y="404664"/>
            <a:ext cx="7200800" cy="4320480"/>
          </a:xfrm>
          <a:prstGeom prst="cloudCallou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http://www.nairaland.com/attachments/1176108_arnold_jpgbc1419e93444f784d633e741320fd05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0664" y="1230055"/>
            <a:ext cx="1545396" cy="208134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eter\AppData\Local\Microsoft\Windows\Temporary Internet Files\Content.IE5\LXXPB2B0\MC900434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672" y="4821152"/>
            <a:ext cx="1625600" cy="1828800"/>
          </a:xfrm>
          <a:prstGeom prst="rect">
            <a:avLst/>
          </a:prstGeom>
          <a:noFill/>
          <a:extLst>
            <a:ext uri="{909E8E84-426E-40DD-AFC4-6F175D3DCCD1}">
              <a14:hiddenFill xmlns:a14="http://schemas.microsoft.com/office/drawing/2010/main">
                <a:solidFill>
                  <a:srgbClr val="FFFFFF"/>
                </a:solidFill>
              </a14:hiddenFill>
            </a:ext>
          </a:extLst>
        </p:spPr>
      </p:pic>
      <p:sp>
        <p:nvSpPr>
          <p:cNvPr id="12" name="Cloud Callout 11"/>
          <p:cNvSpPr/>
          <p:nvPr/>
        </p:nvSpPr>
        <p:spPr>
          <a:xfrm flipH="1">
            <a:off x="179512" y="3798222"/>
            <a:ext cx="1748904" cy="1430978"/>
          </a:xfrm>
          <a:prstGeom prst="cloudCallou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395536" y="4005064"/>
            <a:ext cx="1630536" cy="707886"/>
          </a:xfrm>
          <a:prstGeom prst="rect">
            <a:avLst/>
          </a:prstGeom>
          <a:noFill/>
        </p:spPr>
        <p:txBody>
          <a:bodyPr wrap="square" rtlCol="0">
            <a:spAutoFit/>
          </a:bodyPr>
          <a:lstStyle/>
          <a:p>
            <a:r>
              <a:rPr lang="en-GB" sz="2000" dirty="0" smtClean="0">
                <a:solidFill>
                  <a:schemeClr val="bg1"/>
                </a:solidFill>
              </a:rPr>
              <a:t>What are determiners?</a:t>
            </a:r>
            <a:endParaRPr lang="en-GB" sz="2000" dirty="0">
              <a:solidFill>
                <a:schemeClr val="bg1"/>
              </a:solidFill>
            </a:endParaRPr>
          </a:p>
        </p:txBody>
      </p:sp>
      <p:sp>
        <p:nvSpPr>
          <p:cNvPr id="15" name="Rectangle 1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9531164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663"/>
            <a:ext cx="8568952" cy="711081"/>
          </a:xfrm>
        </p:spPr>
        <p:txBody>
          <a:bodyPr>
            <a:normAutofit/>
          </a:bodyPr>
          <a:lstStyle/>
          <a:p>
            <a:r>
              <a:rPr lang="en-GB" sz="3200" dirty="0" smtClean="0">
                <a:solidFill>
                  <a:srgbClr val="FFFF00"/>
                </a:solidFill>
              </a:rPr>
              <a:t>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TextBox 3"/>
          <p:cNvSpPr txBox="1"/>
          <p:nvPr/>
        </p:nvSpPr>
        <p:spPr>
          <a:xfrm>
            <a:off x="323528" y="1268760"/>
            <a:ext cx="8640960" cy="5693866"/>
          </a:xfrm>
          <a:prstGeom prst="rect">
            <a:avLst/>
          </a:prstGeom>
          <a:noFill/>
        </p:spPr>
        <p:txBody>
          <a:bodyPr wrap="square" rtlCol="0">
            <a:spAutoFit/>
          </a:bodyPr>
          <a:lstStyle/>
          <a:p>
            <a:pPr marL="514350" indent="-514350">
              <a:buFont typeface="+mj-lt"/>
              <a:buAutoNum type="arabicPeriod"/>
            </a:pPr>
            <a:r>
              <a:rPr lang="en-GB" sz="2800" dirty="0" smtClean="0">
                <a:solidFill>
                  <a:schemeClr val="bg1"/>
                </a:solidFill>
              </a:rPr>
              <a:t> </a:t>
            </a:r>
            <a:r>
              <a:rPr lang="en-GB" sz="2800" dirty="0" smtClean="0">
                <a:solidFill>
                  <a:srgbClr val="FF0000"/>
                </a:solidFill>
              </a:rPr>
              <a:t>The</a:t>
            </a:r>
            <a:r>
              <a:rPr lang="en-GB" sz="2800" dirty="0" smtClean="0">
                <a:solidFill>
                  <a:schemeClr val="bg1"/>
                </a:solidFill>
              </a:rPr>
              <a:t> heavy rain flattened </a:t>
            </a:r>
            <a:r>
              <a:rPr lang="en-GB" sz="2800" dirty="0" smtClean="0">
                <a:solidFill>
                  <a:srgbClr val="FF0000"/>
                </a:solidFill>
              </a:rPr>
              <a:t>their</a:t>
            </a:r>
            <a:r>
              <a:rPr lang="en-GB" sz="2800" dirty="0" smtClean="0">
                <a:solidFill>
                  <a:schemeClr val="bg1"/>
                </a:solidFill>
              </a:rPr>
              <a:t> sunflowers.</a:t>
            </a:r>
          </a:p>
          <a:p>
            <a:pPr marL="514350" indent="-514350">
              <a:buFont typeface="+mj-lt"/>
              <a:buAutoNum type="arabicPeriod"/>
            </a:pPr>
            <a:r>
              <a:rPr lang="en-GB" sz="2800" dirty="0" smtClean="0">
                <a:solidFill>
                  <a:schemeClr val="bg1"/>
                </a:solidFill>
              </a:rPr>
              <a:t> </a:t>
            </a:r>
            <a:r>
              <a:rPr lang="en-GB" sz="2800" dirty="0" smtClean="0">
                <a:solidFill>
                  <a:srgbClr val="FF0000"/>
                </a:solidFill>
              </a:rPr>
              <a:t>Those four </a:t>
            </a:r>
            <a:r>
              <a:rPr lang="en-GB" sz="2800" dirty="0" smtClean="0">
                <a:solidFill>
                  <a:schemeClr val="bg1"/>
                </a:solidFill>
              </a:rPr>
              <a:t>boys need to eat theirs now.</a:t>
            </a:r>
          </a:p>
          <a:p>
            <a:pPr marL="514350" indent="-514350">
              <a:buFont typeface="+mj-lt"/>
              <a:buAutoNum type="arabicPeriod"/>
            </a:pPr>
            <a:r>
              <a:rPr lang="en-GB" sz="2800" dirty="0" smtClean="0">
                <a:solidFill>
                  <a:schemeClr val="bg1"/>
                </a:solidFill>
              </a:rPr>
              <a:t> </a:t>
            </a:r>
            <a:r>
              <a:rPr lang="en-GB" sz="2800" dirty="0" smtClean="0">
                <a:solidFill>
                  <a:srgbClr val="FF0000"/>
                </a:solidFill>
              </a:rPr>
              <a:t>An</a:t>
            </a:r>
            <a:r>
              <a:rPr lang="en-GB" sz="2800" dirty="0" smtClean="0">
                <a:solidFill>
                  <a:schemeClr val="bg1"/>
                </a:solidFill>
              </a:rPr>
              <a:t> apple </a:t>
            </a:r>
            <a:r>
              <a:rPr lang="en-GB" sz="2800" dirty="0" smtClean="0">
                <a:solidFill>
                  <a:srgbClr val="FF0000"/>
                </a:solidFill>
              </a:rPr>
              <a:t>a</a:t>
            </a:r>
            <a:r>
              <a:rPr lang="en-GB" sz="2800" dirty="0" smtClean="0">
                <a:solidFill>
                  <a:schemeClr val="bg1"/>
                </a:solidFill>
              </a:rPr>
              <a:t> day keeps </a:t>
            </a:r>
            <a:r>
              <a:rPr lang="en-GB" sz="2800" dirty="0" smtClean="0">
                <a:solidFill>
                  <a:srgbClr val="FF0000"/>
                </a:solidFill>
              </a:rPr>
              <a:t>the</a:t>
            </a:r>
            <a:r>
              <a:rPr lang="en-GB" sz="2800" dirty="0" smtClean="0">
                <a:solidFill>
                  <a:schemeClr val="bg1"/>
                </a:solidFill>
              </a:rPr>
              <a:t> doctor away.</a:t>
            </a:r>
          </a:p>
          <a:p>
            <a:pPr marL="514350" indent="-514350">
              <a:buFont typeface="+mj-lt"/>
              <a:buAutoNum type="arabicPeriod"/>
            </a:pPr>
            <a:r>
              <a:rPr lang="en-GB" sz="2800" dirty="0" smtClean="0">
                <a:solidFill>
                  <a:schemeClr val="bg1"/>
                </a:solidFill>
              </a:rPr>
              <a:t> There is </a:t>
            </a:r>
            <a:r>
              <a:rPr lang="en-GB" sz="2800" dirty="0" smtClean="0">
                <a:solidFill>
                  <a:srgbClr val="FF0000"/>
                </a:solidFill>
              </a:rPr>
              <a:t>no</a:t>
            </a:r>
            <a:r>
              <a:rPr lang="en-GB" sz="2800" dirty="0" smtClean="0">
                <a:solidFill>
                  <a:schemeClr val="bg1"/>
                </a:solidFill>
              </a:rPr>
              <a:t> time like </a:t>
            </a:r>
            <a:r>
              <a:rPr lang="en-GB" sz="2800" dirty="0" smtClean="0">
                <a:solidFill>
                  <a:srgbClr val="FF0000"/>
                </a:solidFill>
              </a:rPr>
              <a:t>the</a:t>
            </a:r>
            <a:r>
              <a:rPr lang="en-GB" sz="2800" dirty="0" smtClean="0">
                <a:solidFill>
                  <a:schemeClr val="bg1"/>
                </a:solidFill>
              </a:rPr>
              <a:t> present.</a:t>
            </a:r>
          </a:p>
          <a:p>
            <a:pPr marL="514350" indent="-514350">
              <a:buFont typeface="+mj-lt"/>
              <a:buAutoNum type="arabicPeriod"/>
            </a:pPr>
            <a:r>
              <a:rPr lang="en-GB" sz="2800" dirty="0" smtClean="0">
                <a:solidFill>
                  <a:schemeClr val="bg1"/>
                </a:solidFill>
              </a:rPr>
              <a:t> </a:t>
            </a:r>
            <a:r>
              <a:rPr lang="en-GB" sz="2800" dirty="0" smtClean="0">
                <a:solidFill>
                  <a:srgbClr val="FF0000"/>
                </a:solidFill>
              </a:rPr>
              <a:t>A</a:t>
            </a:r>
            <a:r>
              <a:rPr lang="en-GB" sz="2800" dirty="0" smtClean="0">
                <a:solidFill>
                  <a:schemeClr val="bg1"/>
                </a:solidFill>
              </a:rPr>
              <a:t> stitch in time saves nine.</a:t>
            </a:r>
          </a:p>
          <a:p>
            <a:pPr marL="514350" indent="-514350">
              <a:buFont typeface="+mj-lt"/>
              <a:buAutoNum type="arabicPeriod"/>
            </a:pPr>
            <a:r>
              <a:rPr lang="en-GB" sz="2800" dirty="0" smtClean="0">
                <a:solidFill>
                  <a:schemeClr val="bg1"/>
                </a:solidFill>
              </a:rPr>
              <a:t> </a:t>
            </a:r>
            <a:r>
              <a:rPr lang="en-GB" sz="2800" dirty="0" smtClean="0">
                <a:solidFill>
                  <a:srgbClr val="FF0000"/>
                </a:solidFill>
              </a:rPr>
              <a:t>Her</a:t>
            </a:r>
            <a:r>
              <a:rPr lang="en-GB" sz="2800" dirty="0" smtClean="0">
                <a:solidFill>
                  <a:schemeClr val="bg1"/>
                </a:solidFill>
              </a:rPr>
              <a:t> new clothes were more expensive than his.</a:t>
            </a:r>
          </a:p>
          <a:p>
            <a:pPr marL="539750" indent="-539750">
              <a:buFont typeface="+mj-lt"/>
              <a:buAutoNum type="arabicPeriod"/>
            </a:pPr>
            <a:r>
              <a:rPr lang="en-GB" sz="2800" dirty="0" smtClean="0">
                <a:solidFill>
                  <a:schemeClr val="bg1"/>
                </a:solidFill>
              </a:rPr>
              <a:t> </a:t>
            </a:r>
            <a:r>
              <a:rPr lang="en-GB" sz="2800" dirty="0" smtClean="0">
                <a:solidFill>
                  <a:srgbClr val="FF0000"/>
                </a:solidFill>
              </a:rPr>
              <a:t>Some</a:t>
            </a:r>
            <a:r>
              <a:rPr lang="en-GB" sz="2800" dirty="0" smtClean="0">
                <a:solidFill>
                  <a:schemeClr val="bg1"/>
                </a:solidFill>
              </a:rPr>
              <a:t> people like </a:t>
            </a:r>
            <a:r>
              <a:rPr lang="en-GB" sz="2800" dirty="0" smtClean="0">
                <a:solidFill>
                  <a:srgbClr val="FF0000"/>
                </a:solidFill>
              </a:rPr>
              <a:t>these</a:t>
            </a:r>
            <a:r>
              <a:rPr lang="en-GB" sz="2800" dirty="0" smtClean="0">
                <a:solidFill>
                  <a:schemeClr val="bg1"/>
                </a:solidFill>
              </a:rPr>
              <a:t> red apples but I prefer those.</a:t>
            </a:r>
          </a:p>
          <a:p>
            <a:pPr marL="514350" indent="-514350">
              <a:buFont typeface="+mj-lt"/>
              <a:buAutoNum type="arabicPeriod"/>
            </a:pPr>
            <a:r>
              <a:rPr lang="en-GB" sz="2800" dirty="0" smtClean="0">
                <a:solidFill>
                  <a:schemeClr val="bg1"/>
                </a:solidFill>
              </a:rPr>
              <a:t> Mr Smith kept </a:t>
            </a:r>
            <a:r>
              <a:rPr lang="en-GB" sz="2800" dirty="0" smtClean="0">
                <a:solidFill>
                  <a:srgbClr val="FF0000"/>
                </a:solidFill>
              </a:rPr>
              <a:t>his</a:t>
            </a:r>
            <a:r>
              <a:rPr lang="en-GB" sz="2800" dirty="0" smtClean="0">
                <a:solidFill>
                  <a:schemeClr val="bg1"/>
                </a:solidFill>
              </a:rPr>
              <a:t> cool and gave Jake </a:t>
            </a:r>
            <a:r>
              <a:rPr lang="en-GB" sz="2800" dirty="0" smtClean="0">
                <a:solidFill>
                  <a:srgbClr val="FF0000"/>
                </a:solidFill>
              </a:rPr>
              <a:t>his</a:t>
            </a:r>
            <a:r>
              <a:rPr lang="en-GB" sz="2800" dirty="0" smtClean="0">
                <a:solidFill>
                  <a:schemeClr val="bg1"/>
                </a:solidFill>
              </a:rPr>
              <a:t> </a:t>
            </a:r>
            <a:r>
              <a:rPr lang="en-GB" sz="2800" dirty="0" smtClean="0">
                <a:solidFill>
                  <a:srgbClr val="FF0000"/>
                </a:solidFill>
              </a:rPr>
              <a:t>fourth</a:t>
            </a:r>
            <a:r>
              <a:rPr lang="en-GB" sz="2800" dirty="0" smtClean="0">
                <a:solidFill>
                  <a:schemeClr val="bg1"/>
                </a:solidFill>
              </a:rPr>
              <a:t> warning.</a:t>
            </a:r>
          </a:p>
          <a:p>
            <a:pPr marL="514350" indent="-514350">
              <a:buFont typeface="+mj-lt"/>
              <a:buAutoNum type="arabicPeriod"/>
            </a:pPr>
            <a:r>
              <a:rPr lang="en-GB" sz="2800" dirty="0" smtClean="0">
                <a:solidFill>
                  <a:schemeClr val="bg1"/>
                </a:solidFill>
              </a:rPr>
              <a:t>Can I have </a:t>
            </a:r>
            <a:r>
              <a:rPr lang="en-GB" sz="2800" dirty="0" smtClean="0">
                <a:solidFill>
                  <a:srgbClr val="FF0000"/>
                </a:solidFill>
              </a:rPr>
              <a:t>one of</a:t>
            </a:r>
            <a:r>
              <a:rPr lang="en-GB" sz="2800" dirty="0" smtClean="0">
                <a:solidFill>
                  <a:schemeClr val="bg1"/>
                </a:solidFill>
              </a:rPr>
              <a:t> those please?</a:t>
            </a:r>
          </a:p>
          <a:p>
            <a:endParaRPr lang="en-GB" sz="2800" dirty="0" smtClean="0">
              <a:solidFill>
                <a:schemeClr val="bg1"/>
              </a:solidFill>
            </a:endParaRPr>
          </a:p>
          <a:p>
            <a:endParaRPr lang="en-GB" sz="2800" dirty="0" smtClean="0">
              <a:solidFill>
                <a:schemeClr val="bg1"/>
              </a:solidFill>
            </a:endParaRPr>
          </a:p>
          <a:p>
            <a:r>
              <a:rPr lang="en-GB" sz="2800" dirty="0" smtClean="0">
                <a:solidFill>
                  <a:schemeClr val="bg1"/>
                </a:solidFill>
              </a:rPr>
              <a:t> </a:t>
            </a:r>
            <a:endParaRPr lang="en-GB" sz="2800" dirty="0">
              <a:solidFill>
                <a:schemeClr val="bg1"/>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5414798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663"/>
            <a:ext cx="8568952" cy="711081"/>
          </a:xfrm>
        </p:spPr>
        <p:txBody>
          <a:bodyPr>
            <a:normAutofit/>
          </a:bodyPr>
          <a:lstStyle/>
          <a:p>
            <a:r>
              <a:rPr lang="en-GB" sz="3200" dirty="0" smtClean="0">
                <a:solidFill>
                  <a:srgbClr val="FFFF00"/>
                </a:solidFill>
              </a:rPr>
              <a:t>Can you identify </a:t>
            </a:r>
            <a:r>
              <a:rPr lang="en-GB" sz="3200" b="1" u="sng" dirty="0" smtClean="0">
                <a:solidFill>
                  <a:srgbClr val="FFFF00"/>
                </a:solidFill>
              </a:rPr>
              <a:t>all</a:t>
            </a:r>
            <a:r>
              <a:rPr lang="en-GB" sz="3200" dirty="0" smtClean="0">
                <a:solidFill>
                  <a:srgbClr val="FFFF00"/>
                </a:solidFill>
              </a:rPr>
              <a:t> the determiners below?</a:t>
            </a:r>
            <a:endParaRPr lang="en-GB" sz="3200" dirty="0">
              <a:solidFill>
                <a:srgbClr val="FFFF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TextBox 3"/>
          <p:cNvSpPr txBox="1"/>
          <p:nvPr/>
        </p:nvSpPr>
        <p:spPr>
          <a:xfrm>
            <a:off x="467544" y="1268760"/>
            <a:ext cx="8352928" cy="4832092"/>
          </a:xfrm>
          <a:prstGeom prst="rect">
            <a:avLst/>
          </a:prstGeom>
          <a:noFill/>
        </p:spPr>
        <p:txBody>
          <a:bodyPr wrap="square" rtlCol="0">
            <a:spAutoFit/>
          </a:bodyPr>
          <a:lstStyle/>
          <a:p>
            <a:r>
              <a:rPr lang="en-GB" sz="2800" dirty="0" smtClean="0">
                <a:solidFill>
                  <a:schemeClr val="bg1"/>
                </a:solidFill>
              </a:rPr>
              <a:t>A first glance told her that her suspicions were justified – her evil brother had left his usual dirt on her brand new soap. Furthermore when she counted her Lush bath bombs in their box, there were seven. This morning ten bombs had filled the box. These </a:t>
            </a:r>
            <a:r>
              <a:rPr lang="en-GB" sz="2800" dirty="0" err="1" smtClean="0">
                <a:solidFill>
                  <a:schemeClr val="bg1"/>
                </a:solidFill>
              </a:rPr>
              <a:t>smellies</a:t>
            </a:r>
            <a:r>
              <a:rPr lang="en-GB" sz="2800" dirty="0" smtClean="0">
                <a:solidFill>
                  <a:schemeClr val="bg1"/>
                </a:solidFill>
              </a:rPr>
              <a:t> were one of her many luxuries.</a:t>
            </a:r>
          </a:p>
          <a:p>
            <a:r>
              <a:rPr lang="en-GB" sz="2800" dirty="0" smtClean="0">
                <a:solidFill>
                  <a:schemeClr val="bg1"/>
                </a:solidFill>
              </a:rPr>
              <a:t>This was not the first time Ben had made her angry. Yesterday Ben had sprayed half her perfume as air freshener and then tossed two bath bombs down their loo. When confronted, he had retorted, “My need is greater than yours.”</a:t>
            </a:r>
            <a:endParaRPr lang="en-GB" sz="2800" dirty="0">
              <a:solidFill>
                <a:schemeClr val="bg1"/>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22099334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663"/>
            <a:ext cx="8568952" cy="711081"/>
          </a:xfrm>
        </p:spPr>
        <p:txBody>
          <a:bodyPr>
            <a:normAutofit/>
          </a:bodyPr>
          <a:lstStyle/>
          <a:p>
            <a:r>
              <a:rPr lang="en-GB" sz="3200" dirty="0" smtClean="0">
                <a:solidFill>
                  <a:srgbClr val="FFFF00"/>
                </a:solidFill>
              </a:rPr>
              <a:t>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a:xfrm>
            <a:off x="457200" y="1412776"/>
            <a:ext cx="8435280" cy="4713391"/>
          </a:xfrm>
        </p:spPr>
        <p:txBody>
          <a:bodyPr>
            <a:normAutofit/>
          </a:bodyPr>
          <a:lstStyle/>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2800" dirty="0" smtClean="0"/>
          </a:p>
          <a:p>
            <a:pPr marL="0" indent="0">
              <a:buNone/>
            </a:pPr>
            <a:endParaRPr lang="en-GB" sz="3200" dirty="0" smtClean="0"/>
          </a:p>
          <a:p>
            <a:pPr marL="0" indent="0">
              <a:buNone/>
            </a:pPr>
            <a:endParaRPr lang="en-GB" sz="3200" dirty="0" smtClean="0"/>
          </a:p>
        </p:txBody>
      </p:sp>
      <p:sp>
        <p:nvSpPr>
          <p:cNvPr id="4" name="TextBox 3"/>
          <p:cNvSpPr txBox="1"/>
          <p:nvPr/>
        </p:nvSpPr>
        <p:spPr>
          <a:xfrm>
            <a:off x="467544" y="1268760"/>
            <a:ext cx="8352928" cy="4832092"/>
          </a:xfrm>
          <a:prstGeom prst="rect">
            <a:avLst/>
          </a:prstGeom>
          <a:noFill/>
        </p:spPr>
        <p:txBody>
          <a:bodyPr wrap="square" rtlCol="0">
            <a:spAutoFit/>
          </a:bodyPr>
          <a:lstStyle/>
          <a:p>
            <a:r>
              <a:rPr lang="en-GB" sz="2800" dirty="0" smtClean="0">
                <a:solidFill>
                  <a:srgbClr val="FF0000"/>
                </a:solidFill>
              </a:rPr>
              <a:t>A first </a:t>
            </a:r>
            <a:r>
              <a:rPr lang="en-GB" sz="2800" dirty="0" smtClean="0">
                <a:solidFill>
                  <a:schemeClr val="bg1"/>
                </a:solidFill>
              </a:rPr>
              <a:t>glance told her that </a:t>
            </a:r>
            <a:r>
              <a:rPr lang="en-GB" sz="2800" dirty="0" smtClean="0">
                <a:solidFill>
                  <a:srgbClr val="FF0000"/>
                </a:solidFill>
              </a:rPr>
              <a:t>her</a:t>
            </a:r>
            <a:r>
              <a:rPr lang="en-GB" sz="2800" dirty="0" smtClean="0">
                <a:solidFill>
                  <a:schemeClr val="bg1"/>
                </a:solidFill>
              </a:rPr>
              <a:t> suspicions were justified – </a:t>
            </a:r>
            <a:r>
              <a:rPr lang="en-GB" sz="2800" dirty="0" smtClean="0">
                <a:solidFill>
                  <a:srgbClr val="FF0000"/>
                </a:solidFill>
              </a:rPr>
              <a:t>her</a:t>
            </a:r>
            <a:r>
              <a:rPr lang="en-GB" sz="2800" dirty="0" smtClean="0">
                <a:solidFill>
                  <a:schemeClr val="bg1"/>
                </a:solidFill>
              </a:rPr>
              <a:t> evil brother had left </a:t>
            </a:r>
            <a:r>
              <a:rPr lang="en-GB" sz="2800" dirty="0" smtClean="0">
                <a:solidFill>
                  <a:srgbClr val="FF0000"/>
                </a:solidFill>
              </a:rPr>
              <a:t>his</a:t>
            </a:r>
            <a:r>
              <a:rPr lang="en-GB" sz="2800" dirty="0" smtClean="0">
                <a:solidFill>
                  <a:schemeClr val="bg1"/>
                </a:solidFill>
              </a:rPr>
              <a:t> usual dirt on </a:t>
            </a:r>
            <a:r>
              <a:rPr lang="en-GB" sz="2800" dirty="0" smtClean="0">
                <a:solidFill>
                  <a:srgbClr val="FF0000"/>
                </a:solidFill>
              </a:rPr>
              <a:t>her</a:t>
            </a:r>
            <a:r>
              <a:rPr lang="en-GB" sz="2800" dirty="0" smtClean="0">
                <a:solidFill>
                  <a:schemeClr val="bg1"/>
                </a:solidFill>
              </a:rPr>
              <a:t> brand new soap. Furthermore when she counted </a:t>
            </a:r>
            <a:r>
              <a:rPr lang="en-GB" sz="2800" dirty="0" smtClean="0">
                <a:solidFill>
                  <a:srgbClr val="FF0000"/>
                </a:solidFill>
              </a:rPr>
              <a:t>her</a:t>
            </a:r>
            <a:r>
              <a:rPr lang="en-GB" sz="2800" dirty="0" smtClean="0">
                <a:solidFill>
                  <a:schemeClr val="bg1"/>
                </a:solidFill>
              </a:rPr>
              <a:t> Lush bath bombs in </a:t>
            </a:r>
            <a:r>
              <a:rPr lang="en-GB" sz="2800" dirty="0" smtClean="0">
                <a:solidFill>
                  <a:srgbClr val="FF0000"/>
                </a:solidFill>
              </a:rPr>
              <a:t>their</a:t>
            </a:r>
            <a:r>
              <a:rPr lang="en-GB" sz="2800" dirty="0" smtClean="0">
                <a:solidFill>
                  <a:schemeClr val="bg1"/>
                </a:solidFill>
              </a:rPr>
              <a:t> box, there were seven. </a:t>
            </a:r>
            <a:r>
              <a:rPr lang="en-GB" sz="2800" dirty="0" smtClean="0">
                <a:solidFill>
                  <a:srgbClr val="FF0000"/>
                </a:solidFill>
              </a:rPr>
              <a:t>This</a:t>
            </a:r>
            <a:r>
              <a:rPr lang="en-GB" sz="2800" dirty="0" smtClean="0">
                <a:solidFill>
                  <a:schemeClr val="bg1"/>
                </a:solidFill>
              </a:rPr>
              <a:t> morning </a:t>
            </a:r>
            <a:r>
              <a:rPr lang="en-GB" sz="2800" dirty="0" smtClean="0">
                <a:solidFill>
                  <a:srgbClr val="FF0000"/>
                </a:solidFill>
              </a:rPr>
              <a:t>ten</a:t>
            </a:r>
            <a:r>
              <a:rPr lang="en-GB" sz="2800" dirty="0" smtClean="0">
                <a:solidFill>
                  <a:schemeClr val="bg1"/>
                </a:solidFill>
              </a:rPr>
              <a:t> bombs had filled </a:t>
            </a:r>
            <a:r>
              <a:rPr lang="en-GB" sz="2800" dirty="0" smtClean="0">
                <a:solidFill>
                  <a:srgbClr val="FF0000"/>
                </a:solidFill>
              </a:rPr>
              <a:t>the</a:t>
            </a:r>
            <a:r>
              <a:rPr lang="en-GB" sz="2800" dirty="0" smtClean="0">
                <a:solidFill>
                  <a:schemeClr val="bg1"/>
                </a:solidFill>
              </a:rPr>
              <a:t> box. </a:t>
            </a:r>
            <a:r>
              <a:rPr lang="en-GB" sz="2800" dirty="0" smtClean="0">
                <a:solidFill>
                  <a:srgbClr val="FF0000"/>
                </a:solidFill>
              </a:rPr>
              <a:t>These</a:t>
            </a:r>
            <a:r>
              <a:rPr lang="en-GB" sz="2800" dirty="0" smtClean="0">
                <a:solidFill>
                  <a:schemeClr val="bg1"/>
                </a:solidFill>
              </a:rPr>
              <a:t> </a:t>
            </a:r>
            <a:r>
              <a:rPr lang="en-GB" sz="2800" dirty="0" err="1" smtClean="0">
                <a:solidFill>
                  <a:schemeClr val="bg1"/>
                </a:solidFill>
              </a:rPr>
              <a:t>smellies</a:t>
            </a:r>
            <a:r>
              <a:rPr lang="en-GB" sz="2800" dirty="0" smtClean="0">
                <a:solidFill>
                  <a:schemeClr val="bg1"/>
                </a:solidFill>
              </a:rPr>
              <a:t> were </a:t>
            </a:r>
            <a:r>
              <a:rPr lang="en-GB" sz="2800" dirty="0" smtClean="0">
                <a:solidFill>
                  <a:srgbClr val="FF0000"/>
                </a:solidFill>
              </a:rPr>
              <a:t>one of her many</a:t>
            </a:r>
            <a:r>
              <a:rPr lang="en-GB" sz="2800" dirty="0" smtClean="0">
                <a:solidFill>
                  <a:schemeClr val="bg1"/>
                </a:solidFill>
              </a:rPr>
              <a:t> luxuries.</a:t>
            </a:r>
          </a:p>
          <a:p>
            <a:r>
              <a:rPr lang="en-GB" sz="2800" dirty="0" smtClean="0">
                <a:solidFill>
                  <a:schemeClr val="bg1"/>
                </a:solidFill>
              </a:rPr>
              <a:t>This was not </a:t>
            </a:r>
            <a:r>
              <a:rPr lang="en-GB" sz="2800" dirty="0" smtClean="0">
                <a:solidFill>
                  <a:srgbClr val="FF0000"/>
                </a:solidFill>
              </a:rPr>
              <a:t>the</a:t>
            </a:r>
            <a:r>
              <a:rPr lang="en-GB" sz="2800" dirty="0" smtClean="0">
                <a:solidFill>
                  <a:schemeClr val="bg1"/>
                </a:solidFill>
              </a:rPr>
              <a:t> </a:t>
            </a:r>
            <a:r>
              <a:rPr lang="en-GB" sz="2800" dirty="0" smtClean="0">
                <a:solidFill>
                  <a:srgbClr val="FF0000"/>
                </a:solidFill>
              </a:rPr>
              <a:t>first</a:t>
            </a:r>
            <a:r>
              <a:rPr lang="en-GB" sz="2800" dirty="0" smtClean="0">
                <a:solidFill>
                  <a:schemeClr val="bg1"/>
                </a:solidFill>
              </a:rPr>
              <a:t> time Ben had made her angry. Yesterday Ben had sprayed </a:t>
            </a:r>
            <a:r>
              <a:rPr lang="en-GB" sz="2800" dirty="0" smtClean="0">
                <a:solidFill>
                  <a:srgbClr val="FF0000"/>
                </a:solidFill>
              </a:rPr>
              <a:t>half her </a:t>
            </a:r>
            <a:r>
              <a:rPr lang="en-GB" sz="2800" dirty="0" smtClean="0">
                <a:solidFill>
                  <a:schemeClr val="bg1"/>
                </a:solidFill>
              </a:rPr>
              <a:t>perfume as air freshener and then tossed </a:t>
            </a:r>
            <a:r>
              <a:rPr lang="en-GB" sz="2800" dirty="0" smtClean="0">
                <a:solidFill>
                  <a:srgbClr val="FF0000"/>
                </a:solidFill>
              </a:rPr>
              <a:t>two</a:t>
            </a:r>
            <a:r>
              <a:rPr lang="en-GB" sz="2800" dirty="0" smtClean="0">
                <a:solidFill>
                  <a:schemeClr val="bg1"/>
                </a:solidFill>
              </a:rPr>
              <a:t> bath bombs down </a:t>
            </a:r>
            <a:r>
              <a:rPr lang="en-GB" sz="2800" dirty="0" smtClean="0">
                <a:solidFill>
                  <a:srgbClr val="FF0000"/>
                </a:solidFill>
              </a:rPr>
              <a:t>their</a:t>
            </a:r>
            <a:r>
              <a:rPr lang="en-GB" sz="2800" dirty="0" smtClean="0">
                <a:solidFill>
                  <a:schemeClr val="bg1"/>
                </a:solidFill>
              </a:rPr>
              <a:t> loo. When confronted, he had retorted, “</a:t>
            </a:r>
            <a:r>
              <a:rPr lang="en-GB" sz="2800" dirty="0" smtClean="0">
                <a:solidFill>
                  <a:srgbClr val="FF0000"/>
                </a:solidFill>
              </a:rPr>
              <a:t>My</a:t>
            </a:r>
            <a:r>
              <a:rPr lang="en-GB" sz="2800" dirty="0" smtClean="0">
                <a:solidFill>
                  <a:schemeClr val="bg1"/>
                </a:solidFill>
              </a:rPr>
              <a:t> need is greater than yours.”</a:t>
            </a:r>
            <a:endParaRPr lang="en-GB" sz="2800" dirty="0">
              <a:solidFill>
                <a:schemeClr val="bg1"/>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670789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determiners?</a:t>
            </a:r>
            <a:endParaRPr lang="en-GB" dirty="0"/>
          </a:p>
        </p:txBody>
      </p:sp>
      <p:sp>
        <p:nvSpPr>
          <p:cNvPr id="3" name="Content Placeholder 2"/>
          <p:cNvSpPr>
            <a:spLocks noGrp="1"/>
          </p:cNvSpPr>
          <p:nvPr>
            <p:ph idx="1"/>
          </p:nvPr>
        </p:nvSpPr>
        <p:spPr>
          <a:xfrm>
            <a:off x="179512" y="1412776"/>
            <a:ext cx="8784976" cy="5223346"/>
          </a:xfrm>
        </p:spPr>
        <p:txBody>
          <a:bodyPr>
            <a:normAutofit/>
          </a:bodyPr>
          <a:lstStyle/>
          <a:p>
            <a:r>
              <a:rPr lang="en-GB" sz="3200" dirty="0" smtClean="0"/>
              <a:t>Determiners are words which introduce a noun.</a:t>
            </a:r>
          </a:p>
          <a:p>
            <a:r>
              <a:rPr lang="en-GB" sz="3200" dirty="0" smtClean="0"/>
              <a:t>One or more determiners can be found before a noun.</a:t>
            </a:r>
          </a:p>
          <a:p>
            <a:r>
              <a:rPr lang="en-GB" sz="3200" dirty="0" smtClean="0"/>
              <a:t>They do not have comparatives or superlatives.</a:t>
            </a:r>
          </a:p>
          <a:p>
            <a:pPr marL="0" indent="0">
              <a:buNone/>
            </a:pPr>
            <a:r>
              <a:rPr lang="en-GB" sz="3200" dirty="0"/>
              <a:t>	</a:t>
            </a:r>
            <a:r>
              <a:rPr lang="en-GB" sz="3200" dirty="0" smtClean="0"/>
              <a:t>big	bigger	biggest		adjective</a:t>
            </a:r>
          </a:p>
          <a:p>
            <a:pPr marL="0" indent="0">
              <a:buNone/>
            </a:pPr>
            <a:r>
              <a:rPr lang="en-GB" sz="3200" dirty="0"/>
              <a:t>	</a:t>
            </a:r>
            <a:r>
              <a:rPr lang="en-GB" sz="3200" dirty="0" smtClean="0"/>
              <a:t>the	-	-		</a:t>
            </a:r>
            <a:r>
              <a:rPr lang="en-GB" sz="3200" dirty="0" smtClean="0">
                <a:solidFill>
                  <a:srgbClr val="FF0000"/>
                </a:solidFill>
              </a:rPr>
              <a:t>determiner</a:t>
            </a:r>
          </a:p>
          <a:p>
            <a:pPr marL="0" indent="0">
              <a:buNone/>
            </a:pPr>
            <a:r>
              <a:rPr lang="en-GB" sz="3200" dirty="0"/>
              <a:t>	</a:t>
            </a:r>
            <a:r>
              <a:rPr lang="en-GB" sz="3200" dirty="0" smtClean="0"/>
              <a:t>that	-	-		</a:t>
            </a:r>
            <a:r>
              <a:rPr lang="en-GB" sz="3200" dirty="0" smtClean="0">
                <a:solidFill>
                  <a:srgbClr val="FF0000"/>
                </a:solidFill>
              </a:rPr>
              <a:t>determiner</a:t>
            </a:r>
          </a:p>
          <a:p>
            <a:pPr marL="0" indent="0">
              <a:buNone/>
            </a:pPr>
            <a:r>
              <a:rPr lang="en-GB" sz="3200" dirty="0"/>
              <a:t>	</a:t>
            </a:r>
            <a:r>
              <a:rPr lang="en-GB" sz="3200" dirty="0" smtClean="0"/>
              <a:t>my	-	-		</a:t>
            </a:r>
            <a:r>
              <a:rPr lang="en-GB" sz="3200" dirty="0" smtClean="0">
                <a:solidFill>
                  <a:srgbClr val="FF0000"/>
                </a:solidFill>
              </a:rPr>
              <a:t>determiner</a:t>
            </a:r>
          </a:p>
          <a:p>
            <a:pPr marL="0" indent="0">
              <a:buNone/>
            </a:pPr>
            <a:r>
              <a:rPr lang="en-GB" sz="3200" dirty="0"/>
              <a:t>	</a:t>
            </a:r>
            <a:r>
              <a:rPr lang="en-GB" sz="3200" dirty="0" smtClean="0"/>
              <a:t>five	-	-		</a:t>
            </a:r>
            <a:r>
              <a:rPr lang="en-GB" sz="3200" dirty="0" smtClean="0">
                <a:solidFill>
                  <a:srgbClr val="FF0000"/>
                </a:solidFill>
              </a:rPr>
              <a:t>determiner</a:t>
            </a:r>
            <a:endParaRPr lang="en-GB" sz="3200" dirty="0">
              <a:solidFill>
                <a:srgbClr val="FF0000"/>
              </a:solidFill>
            </a:endParaRPr>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3168966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determiners</a:t>
            </a:r>
            <a:endParaRPr lang="en-US" dirty="0"/>
          </a:p>
        </p:txBody>
      </p:sp>
      <p:sp>
        <p:nvSpPr>
          <p:cNvPr id="4" name="Content Placeholder 3"/>
          <p:cNvSpPr>
            <a:spLocks noGrp="1"/>
          </p:cNvSpPr>
          <p:nvPr>
            <p:ph idx="1"/>
          </p:nvPr>
        </p:nvSpPr>
        <p:spPr/>
        <p:txBody>
          <a:bodyPr/>
          <a:lstStyle/>
          <a:p>
            <a:pPr marL="742950" indent="-742950">
              <a:buFont typeface="+mj-lt"/>
              <a:buAutoNum type="arabicPeriod"/>
            </a:pPr>
            <a:r>
              <a:rPr lang="en-US" dirty="0" smtClean="0"/>
              <a:t>Articles </a:t>
            </a:r>
          </a:p>
          <a:p>
            <a:pPr marL="742950" indent="-742950">
              <a:buFont typeface="+mj-lt"/>
              <a:buAutoNum type="arabicPeriod"/>
            </a:pPr>
            <a:r>
              <a:rPr lang="en-US" dirty="0" smtClean="0"/>
              <a:t>Demonstratives</a:t>
            </a:r>
          </a:p>
          <a:p>
            <a:pPr marL="742950" indent="-742950">
              <a:buFont typeface="+mj-lt"/>
              <a:buAutoNum type="arabicPeriod"/>
            </a:pPr>
            <a:r>
              <a:rPr lang="en-US" dirty="0" smtClean="0"/>
              <a:t>Possessives</a:t>
            </a:r>
          </a:p>
          <a:p>
            <a:pPr marL="742950" indent="-742950">
              <a:buFont typeface="+mj-lt"/>
              <a:buAutoNum type="arabicPeriod"/>
            </a:pPr>
            <a:r>
              <a:rPr lang="en-US" dirty="0" smtClean="0"/>
              <a:t>Quantifiers</a:t>
            </a:r>
          </a:p>
          <a:p>
            <a:pPr marL="0" indent="0">
              <a:buNone/>
            </a:pPr>
            <a:endParaRPr lang="en-US" dirty="0"/>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59987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Articles</a:t>
            </a:r>
            <a:endParaRPr lang="en-US" dirty="0"/>
          </a:p>
        </p:txBody>
      </p:sp>
      <p:sp>
        <p:nvSpPr>
          <p:cNvPr id="4" name="Content Placeholder 3"/>
          <p:cNvSpPr>
            <a:spLocks noGrp="1"/>
          </p:cNvSpPr>
          <p:nvPr>
            <p:ph idx="1"/>
          </p:nvPr>
        </p:nvSpPr>
        <p:spPr/>
        <p:txBody>
          <a:bodyPr>
            <a:normAutofit lnSpcReduction="10000"/>
          </a:bodyPr>
          <a:lstStyle/>
          <a:p>
            <a:r>
              <a:rPr lang="en-US" dirty="0" smtClean="0"/>
              <a:t>There are two kinds of articles: the definite article (the) and the indefinite article (a or an)</a:t>
            </a:r>
          </a:p>
          <a:p>
            <a:r>
              <a:rPr lang="en-US" dirty="0" smtClean="0"/>
              <a:t>Nouns can be found with or without articles.</a:t>
            </a:r>
          </a:p>
          <a:p>
            <a:pPr marL="0" indent="0">
              <a:buNone/>
            </a:pPr>
            <a:r>
              <a:rPr lang="en-US" dirty="0" smtClean="0">
                <a:solidFill>
                  <a:srgbClr val="FFFF00"/>
                </a:solidFill>
              </a:rPr>
              <a:t>Dogs need to be walked every day.</a:t>
            </a:r>
          </a:p>
          <a:p>
            <a:pPr marL="0" indent="0">
              <a:buNone/>
            </a:pPr>
            <a:r>
              <a:rPr lang="en-US" dirty="0" smtClean="0">
                <a:solidFill>
                  <a:srgbClr val="FFFF00"/>
                </a:solidFill>
              </a:rPr>
              <a:t>The dogs need to be walked every day.</a:t>
            </a:r>
          </a:p>
          <a:p>
            <a:pPr marL="0" indent="0">
              <a:buNone/>
            </a:pPr>
            <a:r>
              <a:rPr lang="en-US" dirty="0" smtClean="0">
                <a:solidFill>
                  <a:srgbClr val="FFFF00"/>
                </a:solidFill>
              </a:rPr>
              <a:t>A dog needs to be walked every day.</a:t>
            </a:r>
          </a:p>
          <a:p>
            <a:endParaRPr lang="en-US" dirty="0"/>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2628040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r>
              <a:rPr lang="en-US" dirty="0" smtClean="0"/>
              <a:t>. Demonstratives</a:t>
            </a:r>
            <a:endParaRPr lang="en-US" dirty="0"/>
          </a:p>
        </p:txBody>
      </p:sp>
      <p:sp>
        <p:nvSpPr>
          <p:cNvPr id="4" name="Content Placeholder 3"/>
          <p:cNvSpPr>
            <a:spLocks noGrp="1"/>
          </p:cNvSpPr>
          <p:nvPr>
            <p:ph idx="1"/>
          </p:nvPr>
        </p:nvSpPr>
        <p:spPr/>
        <p:txBody>
          <a:bodyPr/>
          <a:lstStyle/>
          <a:p>
            <a:r>
              <a:rPr lang="en-US" sz="3200" dirty="0" smtClean="0"/>
              <a:t>There are four demonstratives: this, that, these and those.</a:t>
            </a:r>
          </a:p>
          <a:p>
            <a:r>
              <a:rPr lang="en-US" sz="3200" dirty="0" smtClean="0"/>
              <a:t>For these words to act as demonstratives, they must be in front of a noun.</a:t>
            </a:r>
          </a:p>
          <a:p>
            <a:pPr marL="0" indent="0">
              <a:buNone/>
            </a:pPr>
            <a:r>
              <a:rPr lang="en-US" sz="2800" dirty="0" smtClean="0">
                <a:solidFill>
                  <a:srgbClr val="FF0000"/>
                </a:solidFill>
              </a:rPr>
              <a:t>That</a:t>
            </a:r>
            <a:r>
              <a:rPr lang="en-US" sz="2800" dirty="0" smtClean="0">
                <a:solidFill>
                  <a:srgbClr val="FFFF00"/>
                </a:solidFill>
              </a:rPr>
              <a:t> porridge was delicious. (</a:t>
            </a:r>
            <a:r>
              <a:rPr lang="en-US" sz="2800" dirty="0" smtClean="0">
                <a:solidFill>
                  <a:srgbClr val="FF0000"/>
                </a:solidFill>
              </a:rPr>
              <a:t>That</a:t>
            </a:r>
            <a:r>
              <a:rPr lang="en-US" sz="2800" dirty="0" smtClean="0">
                <a:solidFill>
                  <a:srgbClr val="FFFF00"/>
                </a:solidFill>
              </a:rPr>
              <a:t> is a determiner)</a:t>
            </a:r>
          </a:p>
          <a:p>
            <a:pPr marL="0" indent="0">
              <a:buNone/>
            </a:pPr>
            <a:r>
              <a:rPr lang="en-US" sz="2800" dirty="0" smtClean="0">
                <a:solidFill>
                  <a:srgbClr val="00B0F0"/>
                </a:solidFill>
              </a:rPr>
              <a:t>That</a:t>
            </a:r>
            <a:r>
              <a:rPr lang="en-US" sz="2800" dirty="0" smtClean="0">
                <a:solidFill>
                  <a:srgbClr val="FFFF00"/>
                </a:solidFill>
              </a:rPr>
              <a:t> was delicious. (</a:t>
            </a:r>
            <a:r>
              <a:rPr lang="en-US" sz="2800" dirty="0" smtClean="0">
                <a:solidFill>
                  <a:srgbClr val="00B0F0"/>
                </a:solidFill>
              </a:rPr>
              <a:t>That</a:t>
            </a:r>
            <a:r>
              <a:rPr lang="en-US" sz="2800" dirty="0" smtClean="0">
                <a:solidFill>
                  <a:srgbClr val="FFFF00"/>
                </a:solidFill>
              </a:rPr>
              <a:t> is a pronoun)</a:t>
            </a:r>
          </a:p>
          <a:p>
            <a:pPr marL="0" indent="0">
              <a:buNone/>
            </a:pPr>
            <a:r>
              <a:rPr lang="en-US" sz="2800" dirty="0" smtClean="0">
                <a:solidFill>
                  <a:srgbClr val="FF0000"/>
                </a:solidFill>
              </a:rPr>
              <a:t>Those</a:t>
            </a:r>
            <a:r>
              <a:rPr lang="en-US" sz="2800" dirty="0" smtClean="0">
                <a:solidFill>
                  <a:srgbClr val="FFFF00"/>
                </a:solidFill>
              </a:rPr>
              <a:t> people were so rude! (</a:t>
            </a:r>
            <a:r>
              <a:rPr lang="en-US" sz="2800" dirty="0" smtClean="0">
                <a:solidFill>
                  <a:srgbClr val="FF0000"/>
                </a:solidFill>
              </a:rPr>
              <a:t>Those</a:t>
            </a:r>
            <a:r>
              <a:rPr lang="en-US" sz="2800" dirty="0" smtClean="0">
                <a:solidFill>
                  <a:srgbClr val="FFFF00"/>
                </a:solidFill>
              </a:rPr>
              <a:t> is a determiner)</a:t>
            </a:r>
          </a:p>
          <a:p>
            <a:pPr marL="0" indent="0">
              <a:buNone/>
            </a:pPr>
            <a:r>
              <a:rPr lang="en-US" sz="2800" dirty="0" smtClean="0">
                <a:solidFill>
                  <a:srgbClr val="00B0F0"/>
                </a:solidFill>
              </a:rPr>
              <a:t>Those</a:t>
            </a:r>
            <a:r>
              <a:rPr lang="en-US" sz="2800" dirty="0" smtClean="0">
                <a:solidFill>
                  <a:srgbClr val="FFFF00"/>
                </a:solidFill>
              </a:rPr>
              <a:t> were awful. (</a:t>
            </a:r>
            <a:r>
              <a:rPr lang="en-US" sz="2800" dirty="0" smtClean="0">
                <a:solidFill>
                  <a:srgbClr val="00B0F0"/>
                </a:solidFill>
              </a:rPr>
              <a:t>Those</a:t>
            </a:r>
            <a:r>
              <a:rPr lang="en-US" sz="2800" dirty="0" smtClean="0">
                <a:solidFill>
                  <a:srgbClr val="FFFF00"/>
                </a:solidFill>
              </a:rPr>
              <a:t> is a pronoun)</a:t>
            </a:r>
            <a:endParaRPr lang="en-US" sz="2800" dirty="0">
              <a:solidFill>
                <a:srgbClr val="FFFF00"/>
              </a:solidFill>
            </a:endParaRPr>
          </a:p>
        </p:txBody>
      </p:sp>
      <p:sp>
        <p:nvSpPr>
          <p:cNvPr id="5" name="Rectangle 4"/>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3449729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solidFill>
                  <a:srgbClr val="FFFF00"/>
                </a:solidFill>
              </a:rPr>
              <a:t>Can you identify the demonstrative determiners in the sentences below?</a:t>
            </a:r>
            <a:endParaRPr lang="en-GB" sz="3200" dirty="0">
              <a:solidFill>
                <a:srgbClr val="FFFF00"/>
              </a:solidFill>
            </a:endParaRPr>
          </a:p>
        </p:txBody>
      </p:sp>
      <p:sp>
        <p:nvSpPr>
          <p:cNvPr id="3" name="Content Placeholder 2"/>
          <p:cNvSpPr>
            <a:spLocks noGrp="1"/>
          </p:cNvSpPr>
          <p:nvPr>
            <p:ph idx="1"/>
          </p:nvPr>
        </p:nvSpPr>
        <p:spPr/>
        <p:txBody>
          <a:bodyPr>
            <a:normAutofit/>
          </a:bodyPr>
          <a:lstStyle/>
          <a:p>
            <a:pPr marL="0" indent="0">
              <a:buNone/>
            </a:pPr>
            <a:r>
              <a:rPr lang="en-GB" sz="3200" dirty="0" smtClean="0"/>
              <a:t>I prefer this cheese to that Cheddar.</a:t>
            </a:r>
          </a:p>
          <a:p>
            <a:pPr marL="0" indent="0">
              <a:buNone/>
            </a:pPr>
            <a:r>
              <a:rPr lang="en-GB" sz="3200" dirty="0" smtClean="0"/>
              <a:t>These grapes came out of that box.</a:t>
            </a:r>
          </a:p>
          <a:p>
            <a:pPr marL="0" indent="0">
              <a:buNone/>
            </a:pPr>
            <a:r>
              <a:rPr lang="en-GB" sz="3200" dirty="0" smtClean="0"/>
              <a:t>I haven’t been doing much – just a bit of this and that.</a:t>
            </a:r>
          </a:p>
          <a:p>
            <a:pPr marL="0" indent="0">
              <a:buNone/>
            </a:pPr>
            <a:r>
              <a:rPr lang="en-GB" sz="3200" dirty="0" smtClean="0"/>
              <a:t>Those chocolates are just asking to be eaten.</a:t>
            </a:r>
          </a:p>
          <a:p>
            <a:pPr marL="0" indent="0">
              <a:buNone/>
            </a:pPr>
            <a:r>
              <a:rPr lang="en-GB" sz="3200" dirty="0" smtClean="0"/>
              <a:t>That’s an enormous spot on your face!</a:t>
            </a:r>
          </a:p>
          <a:p>
            <a:pPr marL="0" indent="0">
              <a:buNone/>
            </a:pPr>
            <a:r>
              <a:rPr lang="en-GB" sz="3200" dirty="0" smtClean="0"/>
              <a:t>These are much tastier than those apples.</a:t>
            </a:r>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735265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FF00"/>
                </a:solidFill>
              </a:rPr>
              <a:t>Demonstrative determiners in </a:t>
            </a:r>
            <a:r>
              <a:rPr lang="en-GB" sz="3200" dirty="0" smtClean="0">
                <a:solidFill>
                  <a:srgbClr val="FF0000"/>
                </a:solidFill>
              </a:rPr>
              <a:t>red</a:t>
            </a:r>
            <a:endParaRPr lang="en-GB" sz="3200"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GB" sz="3200" dirty="0" smtClean="0"/>
              <a:t>I prefer </a:t>
            </a:r>
            <a:r>
              <a:rPr lang="en-GB" sz="3200" dirty="0" smtClean="0">
                <a:solidFill>
                  <a:srgbClr val="FF0000"/>
                </a:solidFill>
              </a:rPr>
              <a:t>this</a:t>
            </a:r>
            <a:r>
              <a:rPr lang="en-GB" sz="3200" dirty="0" smtClean="0"/>
              <a:t> cheese to </a:t>
            </a:r>
            <a:r>
              <a:rPr lang="en-GB" sz="3200" dirty="0" smtClean="0">
                <a:solidFill>
                  <a:srgbClr val="FF0000"/>
                </a:solidFill>
              </a:rPr>
              <a:t>that</a:t>
            </a:r>
            <a:r>
              <a:rPr lang="en-GB" sz="3200" dirty="0" smtClean="0"/>
              <a:t> Cheddar.</a:t>
            </a:r>
          </a:p>
          <a:p>
            <a:pPr marL="0" indent="0">
              <a:buNone/>
            </a:pPr>
            <a:r>
              <a:rPr lang="en-GB" sz="3200" dirty="0" smtClean="0">
                <a:solidFill>
                  <a:srgbClr val="FF0000"/>
                </a:solidFill>
              </a:rPr>
              <a:t>These</a:t>
            </a:r>
            <a:r>
              <a:rPr lang="en-GB" sz="3200" dirty="0" smtClean="0"/>
              <a:t> grapes came out of </a:t>
            </a:r>
            <a:r>
              <a:rPr lang="en-GB" sz="3200" dirty="0" smtClean="0">
                <a:solidFill>
                  <a:srgbClr val="FF0000"/>
                </a:solidFill>
              </a:rPr>
              <a:t>that</a:t>
            </a:r>
            <a:r>
              <a:rPr lang="en-GB" sz="3200" dirty="0" smtClean="0"/>
              <a:t> box.</a:t>
            </a:r>
          </a:p>
          <a:p>
            <a:pPr marL="0" indent="0">
              <a:buNone/>
            </a:pPr>
            <a:r>
              <a:rPr lang="en-GB" sz="3200" dirty="0" smtClean="0"/>
              <a:t>I haven’t been doing much – just a bit of this and that.</a:t>
            </a:r>
          </a:p>
          <a:p>
            <a:pPr marL="0" indent="0">
              <a:buNone/>
            </a:pPr>
            <a:r>
              <a:rPr lang="en-GB" sz="3200" dirty="0" smtClean="0">
                <a:solidFill>
                  <a:srgbClr val="FF0000"/>
                </a:solidFill>
              </a:rPr>
              <a:t>Those</a:t>
            </a:r>
            <a:r>
              <a:rPr lang="en-GB" sz="3200" dirty="0" smtClean="0"/>
              <a:t> chocolates are just asking to be eaten.</a:t>
            </a:r>
          </a:p>
          <a:p>
            <a:pPr marL="0" indent="0">
              <a:buNone/>
            </a:pPr>
            <a:r>
              <a:rPr lang="en-GB" sz="3200" dirty="0" smtClean="0"/>
              <a:t>That’s an enormous spot on your face!</a:t>
            </a:r>
          </a:p>
          <a:p>
            <a:pPr marL="0" indent="0">
              <a:buNone/>
            </a:pPr>
            <a:r>
              <a:rPr lang="en-GB" sz="3200" dirty="0" smtClean="0"/>
              <a:t>These are much tastier than </a:t>
            </a:r>
            <a:r>
              <a:rPr lang="en-GB" sz="3200" dirty="0" smtClean="0">
                <a:solidFill>
                  <a:srgbClr val="FF0000"/>
                </a:solidFill>
              </a:rPr>
              <a:t>those</a:t>
            </a:r>
            <a:r>
              <a:rPr lang="en-GB" sz="3200" dirty="0" smtClean="0"/>
              <a:t> apples.</a:t>
            </a:r>
          </a:p>
          <a:p>
            <a:pPr marL="0" indent="0">
              <a:buNone/>
            </a:pPr>
            <a:endParaRPr lang="en-GB" sz="3200" dirty="0" smtClean="0"/>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2238628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3. Possessive determiners </a:t>
            </a:r>
            <a:endParaRPr lang="en-GB" sz="3200" dirty="0">
              <a:solidFill>
                <a:srgbClr val="FF0000"/>
              </a:solidFill>
            </a:endParaRPr>
          </a:p>
        </p:txBody>
      </p:sp>
      <p:sp>
        <p:nvSpPr>
          <p:cNvPr id="3" name="Content Placeholder 2"/>
          <p:cNvSpPr>
            <a:spLocks noGrp="1"/>
          </p:cNvSpPr>
          <p:nvPr>
            <p:ph idx="1"/>
          </p:nvPr>
        </p:nvSpPr>
        <p:spPr>
          <a:xfrm>
            <a:off x="457200" y="1340768"/>
            <a:ext cx="8229600" cy="5256584"/>
          </a:xfrm>
        </p:spPr>
        <p:txBody>
          <a:bodyPr>
            <a:normAutofit/>
          </a:bodyPr>
          <a:lstStyle/>
          <a:p>
            <a:r>
              <a:rPr lang="en-GB" sz="3200" dirty="0" smtClean="0"/>
              <a:t>My, your, his, her, its, our and their, before a noun, will be possessive determiners.</a:t>
            </a:r>
          </a:p>
          <a:p>
            <a:r>
              <a:rPr lang="en-GB" sz="3200" dirty="0" smtClean="0"/>
              <a:t>Mine, yours, his, hers, its, ours and theirs, on their own, are pronouns not determiners.</a:t>
            </a:r>
          </a:p>
          <a:p>
            <a:pPr marL="0" indent="0">
              <a:buNone/>
            </a:pPr>
            <a:r>
              <a:rPr lang="en-GB" sz="2800" dirty="0" smtClean="0">
                <a:solidFill>
                  <a:srgbClr val="FF0000"/>
                </a:solidFill>
              </a:rPr>
              <a:t>My</a:t>
            </a:r>
            <a:r>
              <a:rPr lang="en-GB" sz="2800" dirty="0" smtClean="0">
                <a:solidFill>
                  <a:srgbClr val="FFFF00"/>
                </a:solidFill>
              </a:rPr>
              <a:t> writing is neater than yours.</a:t>
            </a:r>
          </a:p>
          <a:p>
            <a:pPr marL="0" indent="0">
              <a:buNone/>
            </a:pPr>
            <a:r>
              <a:rPr lang="en-GB" sz="2800" dirty="0" smtClean="0">
                <a:solidFill>
                  <a:srgbClr val="FFFF00"/>
                </a:solidFill>
              </a:rPr>
              <a:t>The dog ate </a:t>
            </a:r>
            <a:r>
              <a:rPr lang="en-GB" sz="2800" dirty="0" smtClean="0">
                <a:solidFill>
                  <a:srgbClr val="FF0000"/>
                </a:solidFill>
              </a:rPr>
              <a:t>its</a:t>
            </a:r>
            <a:r>
              <a:rPr lang="en-GB" sz="2800" dirty="0" smtClean="0">
                <a:solidFill>
                  <a:srgbClr val="FFFF00"/>
                </a:solidFill>
              </a:rPr>
              <a:t> food quickly.</a:t>
            </a:r>
          </a:p>
          <a:p>
            <a:pPr marL="0" indent="0">
              <a:buNone/>
            </a:pPr>
            <a:r>
              <a:rPr lang="en-GB" sz="2800" dirty="0" smtClean="0">
                <a:solidFill>
                  <a:srgbClr val="FF0000"/>
                </a:solidFill>
              </a:rPr>
              <a:t>His</a:t>
            </a:r>
            <a:r>
              <a:rPr lang="en-GB" sz="2800" dirty="0" smtClean="0">
                <a:solidFill>
                  <a:srgbClr val="FFFF00"/>
                </a:solidFill>
              </a:rPr>
              <a:t> class are so lazy.</a:t>
            </a:r>
          </a:p>
          <a:p>
            <a:pPr marL="0" indent="0">
              <a:buNone/>
            </a:pPr>
            <a:r>
              <a:rPr lang="en-GB" sz="2800" dirty="0" smtClean="0">
                <a:solidFill>
                  <a:srgbClr val="FF0000"/>
                </a:solidFill>
              </a:rPr>
              <a:t>Her</a:t>
            </a:r>
            <a:r>
              <a:rPr lang="en-GB" sz="2800" dirty="0" smtClean="0">
                <a:solidFill>
                  <a:srgbClr val="FFFF00"/>
                </a:solidFill>
              </a:rPr>
              <a:t> singing was more tuneful than his.</a:t>
            </a:r>
          </a:p>
          <a:p>
            <a:pPr marL="0" indent="0">
              <a:buNone/>
            </a:pPr>
            <a:r>
              <a:rPr lang="en-GB" sz="2800" dirty="0" smtClean="0">
                <a:solidFill>
                  <a:srgbClr val="FF0000"/>
                </a:solidFill>
              </a:rPr>
              <a:t>Their</a:t>
            </a:r>
            <a:r>
              <a:rPr lang="en-GB" sz="2800" dirty="0" smtClean="0">
                <a:solidFill>
                  <a:srgbClr val="FFFF00"/>
                </a:solidFill>
              </a:rPr>
              <a:t> team beat ours.</a:t>
            </a:r>
          </a:p>
          <a:p>
            <a:pPr marL="0" indent="0">
              <a:buNone/>
            </a:pPr>
            <a:r>
              <a:rPr lang="en-GB" sz="2800" dirty="0" smtClean="0">
                <a:solidFill>
                  <a:srgbClr val="FFFF00"/>
                </a:solidFill>
              </a:rPr>
              <a:t>It’s not </a:t>
            </a:r>
            <a:r>
              <a:rPr lang="en-GB" sz="2800" dirty="0" smtClean="0">
                <a:solidFill>
                  <a:srgbClr val="FF0000"/>
                </a:solidFill>
              </a:rPr>
              <a:t>their</a:t>
            </a:r>
            <a:r>
              <a:rPr lang="en-GB" sz="2800" dirty="0" smtClean="0">
                <a:solidFill>
                  <a:srgbClr val="FFFF00"/>
                </a:solidFill>
              </a:rPr>
              <a:t> fault </a:t>
            </a:r>
            <a:r>
              <a:rPr lang="en-GB" sz="2800" dirty="0" smtClean="0">
                <a:solidFill>
                  <a:srgbClr val="FF0000"/>
                </a:solidFill>
              </a:rPr>
              <a:t>her</a:t>
            </a:r>
            <a:r>
              <a:rPr lang="en-GB" sz="2800" dirty="0" smtClean="0">
                <a:solidFill>
                  <a:srgbClr val="FFFF00"/>
                </a:solidFill>
              </a:rPr>
              <a:t> coat got lost.</a:t>
            </a:r>
          </a:p>
          <a:p>
            <a:pPr marL="0" indent="0">
              <a:buNone/>
            </a:pPr>
            <a:endParaRPr lang="en-GB" sz="3200" dirty="0" smtClean="0"/>
          </a:p>
        </p:txBody>
      </p:sp>
      <p:sp>
        <p:nvSpPr>
          <p:cNvPr id="4" name="Rectangle 3"/>
          <p:cNvSpPr/>
          <p:nvPr/>
        </p:nvSpPr>
        <p:spPr>
          <a:xfrm>
            <a:off x="8388424" y="6636122"/>
            <a:ext cx="755576" cy="2160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t>determiners</a:t>
            </a:r>
            <a:endParaRPr lang="en-GB" sz="800" dirty="0"/>
          </a:p>
        </p:txBody>
      </p:sp>
    </p:spTree>
    <p:extLst>
      <p:ext uri="{BB962C8B-B14F-4D97-AF65-F5344CB8AC3E}">
        <p14:creationId xmlns:p14="http://schemas.microsoft.com/office/powerpoint/2010/main" val="1253386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1504</Words>
  <Application>Microsoft Office PowerPoint</Application>
  <PresentationFormat>On-screen Show (4:3)</PresentationFormat>
  <Paragraphs>248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Determiners</vt:lpstr>
      <vt:lpstr>PowerPoint Presentation</vt:lpstr>
      <vt:lpstr>What are determiners?</vt:lpstr>
      <vt:lpstr>Types of determiners</vt:lpstr>
      <vt:lpstr>1. Articles</vt:lpstr>
      <vt:lpstr>2. Demonstratives</vt:lpstr>
      <vt:lpstr>Can you identify the demonstrative determiners in the sentences below?</vt:lpstr>
      <vt:lpstr>Demonstrative determiners in red</vt:lpstr>
      <vt:lpstr>3. Possessive determiners </vt:lpstr>
      <vt:lpstr>Can you identify the possessive determiners in the sentences below?</vt:lpstr>
      <vt:lpstr>Possessive determiners in red</vt:lpstr>
      <vt:lpstr>4. Quantifier determiners – how many or how much of something. </vt:lpstr>
      <vt:lpstr>PowerPoint Presentation</vt:lpstr>
      <vt:lpstr>Some nouns are countable, others are not. You can use some quantifiers with both sorts.</vt:lpstr>
      <vt:lpstr>Sometimes determiners use the word ‘of’ before the noun.</vt:lpstr>
      <vt:lpstr>Can you identify the quantifier determiners in the sentences below?</vt:lpstr>
      <vt:lpstr>Quantifier determiners in red</vt:lpstr>
      <vt:lpstr>Determiners with pronouns</vt:lpstr>
      <vt:lpstr>Can you identify all the determiners below?</vt:lpstr>
      <vt:lpstr>Determiners in red.</vt:lpstr>
      <vt:lpstr>Can you identify all the determiners below?</vt:lpstr>
      <vt:lpstr>Determiners in red.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2014-02-21T02:04:43Z</dcterms:created>
  <dcterms:modified xsi:type="dcterms:W3CDTF">2014-11-17T20:41:33Z</dcterms:modified>
</cp:coreProperties>
</file>