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49B458-DAD8-214B-AF17-BC7F21FC6CCC}" type="datetimeFigureOut">
              <a:rPr lang="en-US" smtClean="0"/>
              <a:t>4/9/2013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1B7A70-D8B6-414C-8436-267F1E240011}" type="slidenum">
              <a:rPr lang="en-US" smtClean="0"/>
              <a:t>‹#›</a:t>
            </a:fld>
            <a:endParaRPr lang="en-US"/>
          </a:p>
        </p:txBody>
      </p:sp>
    </p:spTree>
    <p:extLst>
      <p:ext uri="{BB962C8B-B14F-4D97-AF65-F5344CB8AC3E}">
        <p14:creationId xmlns:p14="http://schemas.microsoft.com/office/powerpoint/2010/main" val="40210681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of dialogue as hook.  What else can we use for a</a:t>
            </a:r>
            <a:r>
              <a:rPr lang="en-US" baseline="0" dirty="0" smtClean="0"/>
              <a:t> hook</a:t>
            </a:r>
          </a:p>
          <a:p>
            <a:r>
              <a:rPr lang="en-US" baseline="0" dirty="0" smtClean="0"/>
              <a:t>Setting – crowded village square</a:t>
            </a:r>
          </a:p>
          <a:p>
            <a:r>
              <a:rPr lang="en-US" baseline="0" dirty="0" smtClean="0"/>
              <a:t>Vocab – petty thief</a:t>
            </a:r>
            <a:endParaRPr lang="en-US" dirty="0"/>
          </a:p>
        </p:txBody>
      </p:sp>
      <p:sp>
        <p:nvSpPr>
          <p:cNvPr id="4" name="Slide Number Placeholder 3"/>
          <p:cNvSpPr>
            <a:spLocks noGrp="1"/>
          </p:cNvSpPr>
          <p:nvPr>
            <p:ph type="sldNum" sz="quarter" idx="10"/>
          </p:nvPr>
        </p:nvSpPr>
        <p:spPr/>
        <p:txBody>
          <a:bodyPr/>
          <a:lstStyle/>
          <a:p>
            <a:fld id="{941B7A70-D8B6-414C-8436-267F1E240011}" type="slidenum">
              <a:rPr lang="en-US" smtClean="0"/>
              <a:t>2</a:t>
            </a:fld>
            <a:endParaRPr lang="en-US"/>
          </a:p>
        </p:txBody>
      </p:sp>
    </p:spTree>
    <p:extLst>
      <p:ext uri="{BB962C8B-B14F-4D97-AF65-F5344CB8AC3E}">
        <p14:creationId xmlns:p14="http://schemas.microsoft.com/office/powerpoint/2010/main" val="3370680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Alliteration – squawking seagulls</a:t>
            </a:r>
          </a:p>
          <a:p>
            <a:r>
              <a:rPr lang="en-US" dirty="0" smtClean="0"/>
              <a:t>Verbs – surrounded, fighting, clung</a:t>
            </a:r>
            <a:endParaRPr lang="en-US" dirty="0"/>
          </a:p>
        </p:txBody>
      </p:sp>
      <p:sp>
        <p:nvSpPr>
          <p:cNvPr id="4" name="Slide Number Placeholder 3"/>
          <p:cNvSpPr>
            <a:spLocks noGrp="1"/>
          </p:cNvSpPr>
          <p:nvPr>
            <p:ph type="sldNum" sz="quarter" idx="10"/>
          </p:nvPr>
        </p:nvSpPr>
        <p:spPr/>
        <p:txBody>
          <a:bodyPr/>
          <a:lstStyle/>
          <a:p>
            <a:fld id="{941B7A70-D8B6-414C-8436-267F1E240011}" type="slidenum">
              <a:rPr lang="en-US" smtClean="0"/>
              <a:t>3</a:t>
            </a:fld>
            <a:endParaRPr lang="en-US"/>
          </a:p>
        </p:txBody>
      </p:sp>
    </p:spTree>
    <p:extLst>
      <p:ext uri="{BB962C8B-B14F-4D97-AF65-F5344CB8AC3E}">
        <p14:creationId xmlns:p14="http://schemas.microsoft.com/office/powerpoint/2010/main" val="3127264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Huffing + puffing – rhyming</a:t>
            </a:r>
          </a:p>
          <a:p>
            <a:r>
              <a:rPr lang="en-US" dirty="0" smtClean="0"/>
              <a:t>Described a little of second location –</a:t>
            </a:r>
            <a:r>
              <a:rPr lang="en-US" baseline="0" dirty="0" smtClean="0"/>
              <a:t> side alley</a:t>
            </a:r>
          </a:p>
          <a:p>
            <a:r>
              <a:rPr lang="en-US" baseline="0" dirty="0" smtClean="0"/>
              <a:t>Words for said – demanded, whispered</a:t>
            </a:r>
            <a:endParaRPr lang="en-US" dirty="0"/>
          </a:p>
        </p:txBody>
      </p:sp>
      <p:sp>
        <p:nvSpPr>
          <p:cNvPr id="4" name="Slide Number Placeholder 3"/>
          <p:cNvSpPr>
            <a:spLocks noGrp="1"/>
          </p:cNvSpPr>
          <p:nvPr>
            <p:ph type="sldNum" sz="quarter" idx="10"/>
          </p:nvPr>
        </p:nvSpPr>
        <p:spPr/>
        <p:txBody>
          <a:bodyPr/>
          <a:lstStyle/>
          <a:p>
            <a:fld id="{941B7A70-D8B6-414C-8436-267F1E240011}" type="slidenum">
              <a:rPr lang="en-US" smtClean="0"/>
              <a:t>4</a:t>
            </a:fld>
            <a:endParaRPr lang="en-US"/>
          </a:p>
        </p:txBody>
      </p:sp>
    </p:spTree>
    <p:extLst>
      <p:ext uri="{BB962C8B-B14F-4D97-AF65-F5344CB8AC3E}">
        <p14:creationId xmlns:p14="http://schemas.microsoft.com/office/powerpoint/2010/main" val="1503838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Vocab – timid, punctured</a:t>
            </a:r>
          </a:p>
          <a:p>
            <a:r>
              <a:rPr lang="en-US" dirty="0" smtClean="0"/>
              <a:t>Onomatopoeia</a:t>
            </a:r>
            <a:r>
              <a:rPr lang="en-US" baseline="0" dirty="0" smtClean="0"/>
              <a:t> – </a:t>
            </a:r>
            <a:r>
              <a:rPr lang="en-US" baseline="0" dirty="0" err="1" smtClean="0"/>
              <a:t>zzzzz</a:t>
            </a:r>
            <a:endParaRPr lang="en-US" baseline="0" dirty="0" smtClean="0"/>
          </a:p>
          <a:p>
            <a:r>
              <a:rPr lang="en-US" baseline="0" dirty="0" smtClean="0"/>
              <a:t>Adverbs – slowly, gently</a:t>
            </a:r>
            <a:endParaRPr lang="en-US" dirty="0"/>
          </a:p>
        </p:txBody>
      </p:sp>
      <p:sp>
        <p:nvSpPr>
          <p:cNvPr id="4" name="Slide Number Placeholder 3"/>
          <p:cNvSpPr>
            <a:spLocks noGrp="1"/>
          </p:cNvSpPr>
          <p:nvPr>
            <p:ph type="sldNum" sz="quarter" idx="10"/>
          </p:nvPr>
        </p:nvSpPr>
        <p:spPr/>
        <p:txBody>
          <a:bodyPr/>
          <a:lstStyle/>
          <a:p>
            <a:fld id="{941B7A70-D8B6-414C-8436-267F1E240011}" type="slidenum">
              <a:rPr lang="en-US" smtClean="0"/>
              <a:t>6</a:t>
            </a:fld>
            <a:endParaRPr lang="en-US"/>
          </a:p>
        </p:txBody>
      </p:sp>
    </p:spTree>
    <p:extLst>
      <p:ext uri="{BB962C8B-B14F-4D97-AF65-F5344CB8AC3E}">
        <p14:creationId xmlns:p14="http://schemas.microsoft.com/office/powerpoint/2010/main" val="2756664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r>
              <a:rPr lang="en-US" baseline="0" dirty="0" smtClean="0"/>
              <a:t> use of not just dialogue but use of 3</a:t>
            </a:r>
            <a:r>
              <a:rPr lang="en-US" baseline="30000" dirty="0" smtClean="0"/>
              <a:t>rd</a:t>
            </a:r>
            <a:r>
              <a:rPr lang="en-US" baseline="0" dirty="0" smtClean="0"/>
              <a:t> person narration. </a:t>
            </a:r>
            <a:endParaRPr lang="en-US" dirty="0"/>
          </a:p>
        </p:txBody>
      </p:sp>
      <p:sp>
        <p:nvSpPr>
          <p:cNvPr id="4" name="Slide Number Placeholder 3"/>
          <p:cNvSpPr>
            <a:spLocks noGrp="1"/>
          </p:cNvSpPr>
          <p:nvPr>
            <p:ph type="sldNum" sz="quarter" idx="10"/>
          </p:nvPr>
        </p:nvSpPr>
        <p:spPr/>
        <p:txBody>
          <a:bodyPr/>
          <a:lstStyle/>
          <a:p>
            <a:fld id="{941B7A70-D8B6-414C-8436-267F1E240011}" type="slidenum">
              <a:rPr lang="en-US" smtClean="0"/>
              <a:t>7</a:t>
            </a:fld>
            <a:endParaRPr lang="en-US"/>
          </a:p>
        </p:txBody>
      </p:sp>
    </p:spTree>
    <p:extLst>
      <p:ext uri="{BB962C8B-B14F-4D97-AF65-F5344CB8AC3E}">
        <p14:creationId xmlns:p14="http://schemas.microsoft.com/office/powerpoint/2010/main" val="3884466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AU"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April 9, 2013</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April 9,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AU"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April 9,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April 9,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AU"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April 9,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April 9,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April 9, 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April 9, 2013</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April 9, 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April 9, 2013</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AU"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AU"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April 9, 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AU"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April 9, 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413000"/>
            <a:ext cx="3313355" cy="1997636"/>
          </a:xfrm>
        </p:spPr>
        <p:txBody>
          <a:bodyPr>
            <a:normAutofit fontScale="90000"/>
          </a:bodyPr>
          <a:lstStyle/>
          <a:p>
            <a:r>
              <a:rPr lang="en-US" dirty="0" smtClean="0"/>
              <a:t>WALT identify the features of a adventure story</a:t>
            </a:r>
            <a:endParaRPr lang="en-US" dirty="0"/>
          </a:p>
        </p:txBody>
      </p:sp>
      <p:sp>
        <p:nvSpPr>
          <p:cNvPr id="3" name="Subtitle 2"/>
          <p:cNvSpPr>
            <a:spLocks noGrp="1"/>
          </p:cNvSpPr>
          <p:nvPr>
            <p:ph type="subTitle" idx="1"/>
          </p:nvPr>
        </p:nvSpPr>
        <p:spPr/>
        <p:txBody>
          <a:bodyPr/>
          <a:lstStyle/>
          <a:p>
            <a:r>
              <a:rPr lang="en-US" dirty="0" smtClean="0"/>
              <a:t>Why? So we can use them to write our own adventure story to entertain others</a:t>
            </a:r>
            <a:endParaRPr lang="en-US" dirty="0"/>
          </a:p>
        </p:txBody>
      </p:sp>
    </p:spTree>
    <p:extLst>
      <p:ext uri="{BB962C8B-B14F-4D97-AF65-F5344CB8AC3E}">
        <p14:creationId xmlns:p14="http://schemas.microsoft.com/office/powerpoint/2010/main" val="1574745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616857"/>
            <a:ext cx="6777317" cy="5215773"/>
          </a:xfrm>
        </p:spPr>
        <p:txBody>
          <a:bodyPr/>
          <a:lstStyle/>
          <a:p>
            <a:pPr marL="68580" indent="0">
              <a:buNone/>
            </a:pPr>
            <a:r>
              <a:rPr lang="en-US" dirty="0" smtClean="0">
                <a:latin typeface="Chalkduster"/>
                <a:cs typeface="Chalkduster"/>
              </a:rPr>
              <a:t>Summary</a:t>
            </a:r>
          </a:p>
          <a:p>
            <a:pPr marL="68580" indent="0">
              <a:buNone/>
            </a:pPr>
            <a:endParaRPr lang="en-US" dirty="0" smtClean="0"/>
          </a:p>
          <a:p>
            <a:pPr marL="68580" indent="0">
              <a:buNone/>
            </a:pP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631983771"/>
              </p:ext>
            </p:extLst>
          </p:nvPr>
        </p:nvGraphicFramePr>
        <p:xfrm>
          <a:off x="1043492" y="1353521"/>
          <a:ext cx="7293426" cy="4846320"/>
        </p:xfrm>
        <a:graphic>
          <a:graphicData uri="http://schemas.openxmlformats.org/drawingml/2006/table">
            <a:tbl>
              <a:tblPr firstRow="1" bandRow="1">
                <a:tableStyleId>{3B4B98B0-60AC-42C2-AFA5-B58CD77FA1E5}</a:tableStyleId>
              </a:tblPr>
              <a:tblGrid>
                <a:gridCol w="3646713"/>
                <a:gridCol w="3646713"/>
              </a:tblGrid>
              <a:tr h="355184">
                <a:tc>
                  <a:txBody>
                    <a:bodyPr/>
                    <a:lstStyle/>
                    <a:p>
                      <a:r>
                        <a:rPr lang="en-US" dirty="0" smtClean="0"/>
                        <a:t>Deeper</a:t>
                      </a:r>
                      <a:r>
                        <a:rPr lang="en-US" baseline="0" dirty="0" smtClean="0"/>
                        <a:t> Features</a:t>
                      </a:r>
                      <a:endParaRPr lang="en-US" dirty="0"/>
                    </a:p>
                  </a:txBody>
                  <a:tcPr/>
                </a:tc>
                <a:tc>
                  <a:txBody>
                    <a:bodyPr/>
                    <a:lstStyle/>
                    <a:p>
                      <a:r>
                        <a:rPr lang="en-US" dirty="0" smtClean="0"/>
                        <a:t>Surface Features</a:t>
                      </a:r>
                      <a:endParaRPr lang="en-US" dirty="0"/>
                    </a:p>
                  </a:txBody>
                  <a:tcPr/>
                </a:tc>
              </a:tr>
              <a:tr h="4351009">
                <a:tc>
                  <a:txBody>
                    <a:bodyPr/>
                    <a:lstStyle/>
                    <a:p>
                      <a:r>
                        <a:rPr lang="en-US" dirty="0" smtClean="0"/>
                        <a:t>Hook</a:t>
                      </a:r>
                    </a:p>
                    <a:p>
                      <a:r>
                        <a:rPr lang="en-US" dirty="0" smtClean="0"/>
                        <a:t>Character description</a:t>
                      </a:r>
                    </a:p>
                    <a:p>
                      <a:r>
                        <a:rPr lang="en-US" dirty="0" smtClean="0"/>
                        <a:t>Setting</a:t>
                      </a:r>
                      <a:r>
                        <a:rPr lang="en-US" baseline="0" dirty="0" smtClean="0"/>
                        <a:t> d</a:t>
                      </a:r>
                      <a:r>
                        <a:rPr lang="en-US" dirty="0" smtClean="0"/>
                        <a:t>escription</a:t>
                      </a:r>
                    </a:p>
                    <a:p>
                      <a:r>
                        <a:rPr lang="en-US" dirty="0" smtClean="0"/>
                        <a:t>Problem</a:t>
                      </a:r>
                    </a:p>
                    <a:p>
                      <a:r>
                        <a:rPr lang="en-US" dirty="0" smtClean="0"/>
                        <a:t>Complication</a:t>
                      </a:r>
                    </a:p>
                    <a:p>
                      <a:r>
                        <a:rPr lang="en-US" dirty="0" smtClean="0"/>
                        <a:t>Solution</a:t>
                      </a:r>
                    </a:p>
                    <a:p>
                      <a:r>
                        <a:rPr lang="en-US" dirty="0" smtClean="0"/>
                        <a:t>Exciting undertaking (task)</a:t>
                      </a:r>
                    </a:p>
                    <a:p>
                      <a:r>
                        <a:rPr lang="en-US" dirty="0" smtClean="0"/>
                        <a:t>5 senses</a:t>
                      </a:r>
                    </a:p>
                    <a:p>
                      <a:r>
                        <a:rPr lang="en-US" dirty="0" smtClean="0"/>
                        <a:t>Conclusion – ending</a:t>
                      </a:r>
                    </a:p>
                    <a:p>
                      <a:r>
                        <a:rPr lang="en-US" dirty="0" smtClean="0"/>
                        <a:t>dialogue</a:t>
                      </a:r>
                    </a:p>
                    <a:p>
                      <a:endParaRPr lang="en-US" dirty="0" smtClean="0"/>
                    </a:p>
                    <a:p>
                      <a:endParaRPr lang="en-US" dirty="0"/>
                    </a:p>
                  </a:txBody>
                  <a:tcPr/>
                </a:tc>
                <a:tc>
                  <a:txBody>
                    <a:bodyPr/>
                    <a:lstStyle/>
                    <a:p>
                      <a:r>
                        <a:rPr lang="en-US" dirty="0" smtClean="0"/>
                        <a:t>Verbs</a:t>
                      </a:r>
                    </a:p>
                    <a:p>
                      <a:r>
                        <a:rPr lang="en-US" dirty="0" smtClean="0"/>
                        <a:t>Adjectives</a:t>
                      </a:r>
                    </a:p>
                    <a:p>
                      <a:r>
                        <a:rPr lang="en-US" dirty="0" smtClean="0"/>
                        <a:t>Nouns</a:t>
                      </a:r>
                    </a:p>
                    <a:p>
                      <a:r>
                        <a:rPr lang="en-US" dirty="0" smtClean="0"/>
                        <a:t>Adverbs</a:t>
                      </a:r>
                    </a:p>
                    <a:p>
                      <a:r>
                        <a:rPr lang="en-US" dirty="0" smtClean="0"/>
                        <a:t>Simile</a:t>
                      </a:r>
                    </a:p>
                    <a:p>
                      <a:r>
                        <a:rPr lang="en-US" dirty="0" smtClean="0"/>
                        <a:t>Punctuation</a:t>
                      </a:r>
                    </a:p>
                    <a:p>
                      <a:pPr marL="285750" indent="-285750">
                        <a:buFontTx/>
                        <a:buChar char="-"/>
                      </a:pPr>
                      <a:r>
                        <a:rPr lang="en-US" dirty="0" smtClean="0"/>
                        <a:t>Commas</a:t>
                      </a:r>
                    </a:p>
                    <a:p>
                      <a:pPr marL="285750" indent="-285750">
                        <a:buFontTx/>
                        <a:buChar char="-"/>
                      </a:pPr>
                      <a:r>
                        <a:rPr lang="en-US" dirty="0" smtClean="0"/>
                        <a:t>Apostrophes</a:t>
                      </a:r>
                    </a:p>
                    <a:p>
                      <a:pPr marL="285750" indent="-285750">
                        <a:buFontTx/>
                        <a:buChar char="-"/>
                      </a:pPr>
                      <a:r>
                        <a:rPr lang="en-US" dirty="0" smtClean="0"/>
                        <a:t>Brackets</a:t>
                      </a:r>
                    </a:p>
                    <a:p>
                      <a:pPr marL="285750" indent="-285750">
                        <a:buFontTx/>
                        <a:buChar char="-"/>
                      </a:pPr>
                      <a:r>
                        <a:rPr lang="en-US" smtClean="0"/>
                        <a:t>Ellipse</a:t>
                      </a:r>
                      <a:endParaRPr lang="en-US" dirty="0" smtClean="0"/>
                    </a:p>
                    <a:p>
                      <a:pPr marL="285750" indent="-285750">
                        <a:buFontTx/>
                        <a:buChar char="-"/>
                      </a:pPr>
                      <a:r>
                        <a:rPr lang="en-US" dirty="0" smtClean="0"/>
                        <a:t>Speech marks</a:t>
                      </a:r>
                    </a:p>
                    <a:p>
                      <a:pPr marL="285750" indent="-285750">
                        <a:buFontTx/>
                        <a:buChar char="-"/>
                      </a:pPr>
                      <a:r>
                        <a:rPr lang="en-US" dirty="0" smtClean="0"/>
                        <a:t>Full-stops</a:t>
                      </a:r>
                    </a:p>
                    <a:p>
                      <a:pPr marL="0" indent="0">
                        <a:buFontTx/>
                        <a:buNone/>
                      </a:pPr>
                      <a:r>
                        <a:rPr lang="en-US" dirty="0" smtClean="0"/>
                        <a:t>Capital letters</a:t>
                      </a:r>
                    </a:p>
                    <a:p>
                      <a:pPr marL="285750" indent="-285750">
                        <a:buFontTx/>
                        <a:buChar char="-"/>
                      </a:pPr>
                      <a:r>
                        <a:rPr lang="en-US" baseline="0" dirty="0" smtClean="0"/>
                        <a:t>People’s names</a:t>
                      </a:r>
                    </a:p>
                    <a:p>
                      <a:pPr marL="285750" indent="-285750">
                        <a:buFontTx/>
                        <a:buChar char="-"/>
                      </a:pPr>
                      <a:r>
                        <a:rPr lang="en-US" baseline="0" dirty="0" smtClean="0"/>
                        <a:t>Place names</a:t>
                      </a:r>
                      <a:endParaRPr lang="en-US" dirty="0" smtClean="0"/>
                    </a:p>
                    <a:p>
                      <a:pPr marL="285750" indent="-285750">
                        <a:buFontTx/>
                        <a:buChar char="-"/>
                      </a:pPr>
                      <a:endParaRPr lang="en-US" dirty="0"/>
                    </a:p>
                  </a:txBody>
                  <a:tcPr/>
                </a:tc>
              </a:tr>
            </a:tbl>
          </a:graphicData>
        </a:graphic>
      </p:graphicFrame>
    </p:spTree>
    <p:extLst>
      <p:ext uri="{BB962C8B-B14F-4D97-AF65-F5344CB8AC3E}">
        <p14:creationId xmlns:p14="http://schemas.microsoft.com/office/powerpoint/2010/main" val="3847619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14479"/>
          </a:xfrm>
        </p:spPr>
        <p:txBody>
          <a:bodyPr>
            <a:normAutofit fontScale="90000"/>
          </a:bodyPr>
          <a:lstStyle/>
          <a:p>
            <a:pPr algn="ctr"/>
            <a:r>
              <a:rPr lang="en-US" dirty="0" smtClean="0"/>
              <a:t>Fire Island Adventure</a:t>
            </a:r>
            <a:endParaRPr lang="en-US" dirty="0"/>
          </a:p>
        </p:txBody>
      </p:sp>
      <p:sp>
        <p:nvSpPr>
          <p:cNvPr id="3" name="Content Placeholder 2"/>
          <p:cNvSpPr>
            <a:spLocks noGrp="1"/>
          </p:cNvSpPr>
          <p:nvPr>
            <p:ph idx="1"/>
          </p:nvPr>
        </p:nvSpPr>
        <p:spPr>
          <a:xfrm>
            <a:off x="816430" y="1723572"/>
            <a:ext cx="7251804" cy="4281714"/>
          </a:xfrm>
        </p:spPr>
        <p:txBody>
          <a:bodyPr>
            <a:normAutofit fontScale="85000" lnSpcReduction="10000"/>
          </a:bodyPr>
          <a:lstStyle/>
          <a:p>
            <a:pPr marL="68580" indent="0">
              <a:buNone/>
            </a:pPr>
            <a:r>
              <a:rPr lang="en-US" dirty="0" smtClean="0">
                <a:solidFill>
                  <a:schemeClr val="tx1"/>
                </a:solidFill>
              </a:rPr>
              <a:t>“Run, they’re coming after us,” yelled Bobby as he rushed through the crowded village square.</a:t>
            </a:r>
          </a:p>
          <a:p>
            <a:pPr marL="68580" indent="0">
              <a:buNone/>
            </a:pPr>
            <a:endParaRPr lang="en-AU" dirty="0" smtClean="0">
              <a:solidFill>
                <a:schemeClr val="tx1"/>
              </a:solidFill>
            </a:endParaRPr>
          </a:p>
          <a:p>
            <a:pPr marL="68580" indent="0">
              <a:buNone/>
            </a:pPr>
            <a:r>
              <a:rPr lang="en-AU" dirty="0" smtClean="0">
                <a:solidFill>
                  <a:srgbClr val="FF0000"/>
                </a:solidFill>
                <a:latin typeface="Apple Casual"/>
                <a:cs typeface="Apple Casual"/>
              </a:rPr>
              <a:t>(Hook</a:t>
            </a:r>
            <a:r>
              <a:rPr lang="en-US" dirty="0" smtClean="0">
                <a:solidFill>
                  <a:srgbClr val="FF0000"/>
                </a:solidFill>
                <a:latin typeface="Apple Casual"/>
                <a:cs typeface="Apple Casual"/>
              </a:rPr>
              <a:t>…hooks in the reader…makes them want to read on</a:t>
            </a:r>
            <a:r>
              <a:rPr lang="en-AU" dirty="0" smtClean="0">
                <a:solidFill>
                  <a:srgbClr val="FF0000"/>
                </a:solidFill>
                <a:latin typeface="Apple Casual"/>
                <a:cs typeface="Apple Casual"/>
              </a:rPr>
              <a:t>)</a:t>
            </a:r>
          </a:p>
          <a:p>
            <a:pPr marL="68580" indent="0">
              <a:buNone/>
            </a:pPr>
            <a:endParaRPr lang="en-AU" dirty="0">
              <a:solidFill>
                <a:srgbClr val="FF0000"/>
              </a:solidFill>
              <a:latin typeface="Apple Casual"/>
              <a:cs typeface="Apple Casual"/>
            </a:endParaRPr>
          </a:p>
          <a:p>
            <a:pPr marL="68580" indent="0">
              <a:buNone/>
            </a:pPr>
            <a:r>
              <a:rPr lang="en-US" dirty="0"/>
              <a:t>Bobby was a</a:t>
            </a:r>
            <a:r>
              <a:rPr lang="en-US" dirty="0">
                <a:solidFill>
                  <a:srgbClr val="0000FF"/>
                </a:solidFill>
              </a:rPr>
              <a:t> small</a:t>
            </a:r>
            <a:r>
              <a:rPr lang="en-US" dirty="0"/>
              <a:t>, nine year old boy who had </a:t>
            </a:r>
            <a:r>
              <a:rPr lang="en-US" dirty="0">
                <a:solidFill>
                  <a:srgbClr val="0000FF"/>
                </a:solidFill>
              </a:rPr>
              <a:t>rosy red cheeks </a:t>
            </a:r>
            <a:r>
              <a:rPr lang="en-US" dirty="0"/>
              <a:t>and a </a:t>
            </a:r>
            <a:r>
              <a:rPr lang="en-US" dirty="0" smtClean="0">
                <a:solidFill>
                  <a:srgbClr val="0000FF"/>
                </a:solidFill>
              </a:rPr>
              <a:t>mop</a:t>
            </a:r>
            <a:r>
              <a:rPr lang="en-US" dirty="0" smtClean="0"/>
              <a:t> </a:t>
            </a:r>
            <a:r>
              <a:rPr lang="en-US" dirty="0">
                <a:solidFill>
                  <a:srgbClr val="0000FF"/>
                </a:solidFill>
              </a:rPr>
              <a:t>of curls </a:t>
            </a:r>
            <a:r>
              <a:rPr lang="en-US" dirty="0"/>
              <a:t>that hung down over his </a:t>
            </a:r>
            <a:r>
              <a:rPr lang="en-US" dirty="0">
                <a:solidFill>
                  <a:srgbClr val="0000FF"/>
                </a:solidFill>
              </a:rPr>
              <a:t>sticky out ears</a:t>
            </a:r>
            <a:r>
              <a:rPr lang="en-US" dirty="0"/>
              <a:t>. He always had a </a:t>
            </a:r>
            <a:r>
              <a:rPr lang="en-US" dirty="0">
                <a:solidFill>
                  <a:srgbClr val="0000FF"/>
                </a:solidFill>
                <a:latin typeface="+mj-lt"/>
              </a:rPr>
              <a:t>cheeky grin </a:t>
            </a:r>
            <a:r>
              <a:rPr lang="en-US" dirty="0">
                <a:latin typeface="+mj-lt"/>
              </a:rPr>
              <a:t>and was known as a local petty </a:t>
            </a:r>
            <a:r>
              <a:rPr lang="en-US" dirty="0">
                <a:latin typeface="+mj-lt"/>
                <a:cs typeface="Apple Casual"/>
              </a:rPr>
              <a:t>thief. He was </a:t>
            </a:r>
            <a:r>
              <a:rPr lang="en-US" dirty="0">
                <a:solidFill>
                  <a:srgbClr val="0000FF"/>
                </a:solidFill>
                <a:latin typeface="+mj-lt"/>
                <a:cs typeface="Apple Casual"/>
              </a:rPr>
              <a:t>poor</a:t>
            </a:r>
            <a:r>
              <a:rPr lang="en-US" dirty="0">
                <a:latin typeface="+mj-lt"/>
                <a:cs typeface="Apple Casual"/>
              </a:rPr>
              <a:t> and lived on the streets of </a:t>
            </a:r>
            <a:r>
              <a:rPr lang="en-US" dirty="0" err="1">
                <a:latin typeface="+mj-lt"/>
                <a:cs typeface="Apple Casual"/>
              </a:rPr>
              <a:t>Derk</a:t>
            </a:r>
            <a:r>
              <a:rPr lang="en-US" dirty="0" smtClean="0">
                <a:latin typeface="+mj-lt"/>
                <a:cs typeface="Apple Casual"/>
              </a:rPr>
              <a:t>.</a:t>
            </a:r>
          </a:p>
          <a:p>
            <a:pPr marL="68580" indent="0">
              <a:buNone/>
            </a:pPr>
            <a:endParaRPr lang="en-US" dirty="0" smtClean="0">
              <a:latin typeface="+mj-lt"/>
              <a:cs typeface="Apple Casual"/>
            </a:endParaRPr>
          </a:p>
          <a:p>
            <a:pPr marL="68580" indent="0">
              <a:buNone/>
            </a:pPr>
            <a:r>
              <a:rPr lang="en-US" dirty="0" smtClean="0">
                <a:solidFill>
                  <a:srgbClr val="FF0000"/>
                </a:solidFill>
                <a:latin typeface="Apple Casual"/>
                <a:cs typeface="Apple Casual"/>
              </a:rPr>
              <a:t>(Character description…uses adjectives and nouns to paint a picture of the main character in the reader’s head.)</a:t>
            </a:r>
            <a:endParaRPr lang="en-AU" dirty="0">
              <a:solidFill>
                <a:srgbClr val="FF0000"/>
              </a:solidFill>
              <a:latin typeface="Apple Casual"/>
              <a:cs typeface="Apple Casual"/>
            </a:endParaRPr>
          </a:p>
          <a:p>
            <a:pPr marL="68580" indent="0">
              <a:buNone/>
            </a:pPr>
            <a:endParaRPr lang="en-US" dirty="0"/>
          </a:p>
        </p:txBody>
      </p:sp>
    </p:spTree>
    <p:extLst>
      <p:ext uri="{BB962C8B-B14F-4D97-AF65-F5344CB8AC3E}">
        <p14:creationId xmlns:p14="http://schemas.microsoft.com/office/powerpoint/2010/main" val="94647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251858"/>
            <a:ext cx="6777317" cy="4580772"/>
          </a:xfrm>
        </p:spPr>
        <p:txBody>
          <a:bodyPr>
            <a:normAutofit lnSpcReduction="10000"/>
          </a:bodyPr>
          <a:lstStyle/>
          <a:p>
            <a:pPr marL="68580" indent="0">
              <a:buNone/>
            </a:pPr>
            <a:r>
              <a:rPr lang="en-US" dirty="0" err="1"/>
              <a:t>Derk</a:t>
            </a:r>
            <a:r>
              <a:rPr lang="en-US" dirty="0"/>
              <a:t> </a:t>
            </a:r>
            <a:r>
              <a:rPr lang="en-US" dirty="0" smtClean="0"/>
              <a:t>was a </a:t>
            </a:r>
            <a:r>
              <a:rPr lang="en-US" dirty="0" smtClean="0">
                <a:solidFill>
                  <a:srgbClr val="0000FF"/>
                </a:solidFill>
              </a:rPr>
              <a:t>small village </a:t>
            </a:r>
            <a:r>
              <a:rPr lang="en-US" dirty="0" smtClean="0"/>
              <a:t>that was </a:t>
            </a:r>
            <a:r>
              <a:rPr lang="en-US" dirty="0" smtClean="0">
                <a:solidFill>
                  <a:srgbClr val="FF6600"/>
                </a:solidFill>
              </a:rPr>
              <a:t>surrounded </a:t>
            </a:r>
            <a:r>
              <a:rPr lang="en-US" dirty="0" smtClean="0"/>
              <a:t>by </a:t>
            </a:r>
            <a:r>
              <a:rPr lang="en-US" dirty="0"/>
              <a:t>farms and cliffs on the coast of Iguana</a:t>
            </a:r>
            <a:r>
              <a:rPr lang="en-US" dirty="0">
                <a:solidFill>
                  <a:srgbClr val="0000FF"/>
                </a:solidFill>
              </a:rPr>
              <a:t>. Smoke often blew over it </a:t>
            </a:r>
            <a:r>
              <a:rPr lang="en-US" dirty="0"/>
              <a:t>from the nearby Fire Islands and the </a:t>
            </a:r>
            <a:r>
              <a:rPr lang="en-US" dirty="0">
                <a:solidFill>
                  <a:srgbClr val="0000FF"/>
                </a:solidFill>
              </a:rPr>
              <a:t>smell of salt filled the air. </a:t>
            </a:r>
            <a:r>
              <a:rPr lang="en-US" dirty="0"/>
              <a:t>The farms were poor and the ground didn’t grow much.  The </a:t>
            </a:r>
            <a:r>
              <a:rPr lang="en-US" dirty="0">
                <a:solidFill>
                  <a:srgbClr val="0000FF"/>
                </a:solidFill>
              </a:rPr>
              <a:t>sound of squawking seagulls</a:t>
            </a:r>
            <a:r>
              <a:rPr lang="en-US" dirty="0">
                <a:solidFill>
                  <a:srgbClr val="FF6600"/>
                </a:solidFill>
              </a:rPr>
              <a:t> fighting </a:t>
            </a:r>
            <a:r>
              <a:rPr lang="en-US" dirty="0"/>
              <a:t>over the few shellfish tha</a:t>
            </a:r>
            <a:r>
              <a:rPr lang="en-US" dirty="0">
                <a:solidFill>
                  <a:srgbClr val="FF6600"/>
                </a:solidFill>
              </a:rPr>
              <a:t>t clung</a:t>
            </a:r>
            <a:r>
              <a:rPr lang="en-US" dirty="0"/>
              <a:t> the </a:t>
            </a:r>
            <a:r>
              <a:rPr lang="en-US" dirty="0">
                <a:solidFill>
                  <a:srgbClr val="0000FF"/>
                </a:solidFill>
              </a:rPr>
              <a:t>nearby rocks </a:t>
            </a:r>
            <a:r>
              <a:rPr lang="en-US" dirty="0"/>
              <a:t>was a sound the villagers were use to.</a:t>
            </a:r>
            <a:endParaRPr lang="en-AU" dirty="0"/>
          </a:p>
          <a:p>
            <a:pPr marL="68580" indent="0">
              <a:buNone/>
            </a:pPr>
            <a:endParaRPr lang="en-US" dirty="0" smtClean="0"/>
          </a:p>
          <a:p>
            <a:pPr marL="68580" indent="0">
              <a:buNone/>
            </a:pPr>
            <a:r>
              <a:rPr lang="en-US" dirty="0" smtClean="0">
                <a:solidFill>
                  <a:srgbClr val="FF0000"/>
                </a:solidFill>
                <a:latin typeface="Apple Casual"/>
                <a:cs typeface="Apple Casual"/>
              </a:rPr>
              <a:t>(Setting description… uses adjectives, nouns, verbs and 5 senses to paint a picture in the reader’s head of where to story happens.)</a:t>
            </a:r>
            <a:endParaRPr lang="en-US" dirty="0">
              <a:solidFill>
                <a:srgbClr val="FF0000"/>
              </a:solidFill>
              <a:latin typeface="Apple Casual"/>
              <a:cs typeface="Apple Casual"/>
            </a:endParaRPr>
          </a:p>
        </p:txBody>
      </p:sp>
    </p:spTree>
    <p:extLst>
      <p:ext uri="{BB962C8B-B14F-4D97-AF65-F5344CB8AC3E}">
        <p14:creationId xmlns:p14="http://schemas.microsoft.com/office/powerpoint/2010/main" val="207065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4286" y="961571"/>
            <a:ext cx="8200571" cy="5388429"/>
          </a:xfrm>
        </p:spPr>
        <p:txBody>
          <a:bodyPr>
            <a:normAutofit lnSpcReduction="10000"/>
          </a:bodyPr>
          <a:lstStyle/>
          <a:p>
            <a:pPr marL="68580" indent="0">
              <a:buNone/>
            </a:pPr>
            <a:r>
              <a:rPr lang="en-US" dirty="0"/>
              <a:t>Huffing and puffing Bobby leant up against a door in a side alley leading off the village square. </a:t>
            </a:r>
            <a:r>
              <a:rPr lang="en-US" dirty="0">
                <a:solidFill>
                  <a:srgbClr val="0000FF"/>
                </a:solidFill>
              </a:rPr>
              <a:t>“Who are you hiding from?” </a:t>
            </a:r>
            <a:r>
              <a:rPr lang="en-US" dirty="0"/>
              <a:t>whispered a nearby voice. “Who’s there?” demanded Bobby (a little frightened). </a:t>
            </a:r>
            <a:r>
              <a:rPr lang="en-US" dirty="0">
                <a:solidFill>
                  <a:srgbClr val="0000FF"/>
                </a:solidFill>
              </a:rPr>
              <a:t>“It’s me Jill,” </a:t>
            </a:r>
            <a:r>
              <a:rPr lang="en-US" dirty="0"/>
              <a:t>said the mystery voice. Bobby sighed with relief as Jill stepped out into the light.</a:t>
            </a:r>
            <a:endParaRPr lang="en-AU" dirty="0"/>
          </a:p>
          <a:p>
            <a:pPr marL="68580" indent="0">
              <a:buNone/>
            </a:pPr>
            <a:r>
              <a:rPr lang="en-US" dirty="0"/>
              <a:t> </a:t>
            </a:r>
            <a:endParaRPr lang="en-AU" dirty="0"/>
          </a:p>
          <a:p>
            <a:pPr marL="68580" indent="0">
              <a:buNone/>
            </a:pPr>
            <a:r>
              <a:rPr lang="en-US" dirty="0"/>
              <a:t>Jill was close in age to Bobby and another orphan he often worked with stealing vegetables from the local famers. She was as </a:t>
            </a:r>
            <a:r>
              <a:rPr lang="en-US" dirty="0">
                <a:solidFill>
                  <a:srgbClr val="0000FF"/>
                </a:solidFill>
              </a:rPr>
              <a:t>thin as a weed </a:t>
            </a:r>
            <a:r>
              <a:rPr lang="en-US" dirty="0"/>
              <a:t>and had </a:t>
            </a:r>
            <a:r>
              <a:rPr lang="en-US" dirty="0">
                <a:solidFill>
                  <a:srgbClr val="0000FF"/>
                </a:solidFill>
              </a:rPr>
              <a:t>long, brown dirty hair </a:t>
            </a:r>
            <a:r>
              <a:rPr lang="en-US" dirty="0"/>
              <a:t>that hung over her face. She wore </a:t>
            </a:r>
            <a:r>
              <a:rPr lang="en-US" dirty="0">
                <a:solidFill>
                  <a:srgbClr val="0000FF"/>
                </a:solidFill>
              </a:rPr>
              <a:t>ragged</a:t>
            </a:r>
            <a:r>
              <a:rPr lang="en-US" dirty="0"/>
              <a:t> </a:t>
            </a:r>
            <a:r>
              <a:rPr lang="en-US" dirty="0">
                <a:solidFill>
                  <a:srgbClr val="0000FF"/>
                </a:solidFill>
              </a:rPr>
              <a:t>trousers</a:t>
            </a:r>
            <a:r>
              <a:rPr lang="en-US" dirty="0"/>
              <a:t> tied at the waist by an</a:t>
            </a:r>
            <a:r>
              <a:rPr lang="en-US" dirty="0">
                <a:solidFill>
                  <a:srgbClr val="0000FF"/>
                </a:solidFill>
              </a:rPr>
              <a:t> old piece of rope</a:t>
            </a:r>
            <a:r>
              <a:rPr lang="en-US" dirty="0" smtClean="0">
                <a:solidFill>
                  <a:srgbClr val="0000FF"/>
                </a:solidFill>
              </a:rPr>
              <a:t>.</a:t>
            </a:r>
          </a:p>
          <a:p>
            <a:pPr marL="68580" indent="0">
              <a:buNone/>
            </a:pPr>
            <a:r>
              <a:rPr lang="en-US" dirty="0" smtClean="0">
                <a:solidFill>
                  <a:srgbClr val="FF0000"/>
                </a:solidFill>
                <a:latin typeface="Apple Casual"/>
                <a:cs typeface="Apple Casual"/>
              </a:rPr>
              <a:t>(Introduction of 2</a:t>
            </a:r>
            <a:r>
              <a:rPr lang="en-US" baseline="30000" dirty="0" smtClean="0">
                <a:solidFill>
                  <a:srgbClr val="FF0000"/>
                </a:solidFill>
                <a:latin typeface="Apple Casual"/>
                <a:cs typeface="Apple Casual"/>
              </a:rPr>
              <a:t>nd</a:t>
            </a:r>
            <a:r>
              <a:rPr lang="en-US" dirty="0" smtClean="0">
                <a:solidFill>
                  <a:srgbClr val="FF0000"/>
                </a:solidFill>
                <a:latin typeface="Apple Casual"/>
                <a:cs typeface="Apple Casual"/>
              </a:rPr>
              <a:t> character – described using simile, adjectives, nouns, dialogue)</a:t>
            </a:r>
            <a:endParaRPr lang="en-AU" dirty="0">
              <a:solidFill>
                <a:srgbClr val="FF0000"/>
              </a:solidFill>
              <a:latin typeface="Apple Casual"/>
              <a:cs typeface="Apple Casual"/>
            </a:endParaRPr>
          </a:p>
          <a:p>
            <a:pPr marL="68580" indent="0">
              <a:buNone/>
            </a:pPr>
            <a:endParaRPr lang="en-US" dirty="0"/>
          </a:p>
        </p:txBody>
      </p:sp>
    </p:spTree>
    <p:extLst>
      <p:ext uri="{BB962C8B-B14F-4D97-AF65-F5344CB8AC3E}">
        <p14:creationId xmlns:p14="http://schemas.microsoft.com/office/powerpoint/2010/main" val="384761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251858"/>
            <a:ext cx="6777317" cy="4580772"/>
          </a:xfrm>
        </p:spPr>
        <p:txBody>
          <a:bodyPr>
            <a:normAutofit lnSpcReduction="10000"/>
          </a:bodyPr>
          <a:lstStyle/>
          <a:p>
            <a:pPr marL="68580" indent="0">
              <a:buNone/>
            </a:pPr>
            <a:r>
              <a:rPr lang="en-US" dirty="0"/>
              <a:t>“I was down by the wharves when I saw dragons flying towards the docks breathing fire, so I just ran,” replied Bobby breathlessly</a:t>
            </a:r>
            <a:r>
              <a:rPr lang="en-US" dirty="0" smtClean="0"/>
              <a:t>.</a:t>
            </a:r>
          </a:p>
          <a:p>
            <a:pPr marL="68580" indent="0">
              <a:buNone/>
            </a:pPr>
            <a:r>
              <a:rPr lang="en-US" dirty="0">
                <a:solidFill>
                  <a:srgbClr val="FF0000"/>
                </a:solidFill>
                <a:latin typeface="Apple Casual"/>
                <a:cs typeface="Apple Casual"/>
              </a:rPr>
              <a:t>(Problem ... with risk and physical danger)</a:t>
            </a:r>
          </a:p>
          <a:p>
            <a:pPr marL="68580" indent="0">
              <a:buNone/>
            </a:pPr>
            <a:r>
              <a:rPr lang="en-US" dirty="0" smtClean="0"/>
              <a:t>  </a:t>
            </a:r>
            <a:r>
              <a:rPr lang="en-US" dirty="0"/>
              <a:t>“Oh no,” sobbed Jill. ‘I am afraid they are angry because I stole one of their golden eggs”. “Oh dear” said Bobby “We will never be able able to cross the sea to return it as they will burn us alive boat and all.  We will need some help to fix this!</a:t>
            </a:r>
            <a:r>
              <a:rPr lang="en-US" dirty="0" smtClean="0"/>
              <a:t>”</a:t>
            </a:r>
          </a:p>
          <a:p>
            <a:pPr marL="68580" indent="0">
              <a:buNone/>
            </a:pPr>
            <a:r>
              <a:rPr lang="en-US" dirty="0" smtClean="0">
                <a:solidFill>
                  <a:srgbClr val="FF0000"/>
                </a:solidFill>
                <a:latin typeface="Apple Casual"/>
                <a:cs typeface="Apple Casual"/>
              </a:rPr>
              <a:t>(Complication…with more risk and physical danger)</a:t>
            </a:r>
            <a:endParaRPr lang="en-AU" dirty="0">
              <a:solidFill>
                <a:srgbClr val="FF0000"/>
              </a:solidFill>
              <a:latin typeface="Apple Casual"/>
              <a:cs typeface="Apple Casual"/>
            </a:endParaRPr>
          </a:p>
          <a:p>
            <a:pPr marL="68580" indent="0">
              <a:buNone/>
            </a:pPr>
            <a:endParaRPr lang="en-US" dirty="0" smtClean="0"/>
          </a:p>
        </p:txBody>
      </p:sp>
    </p:spTree>
    <p:extLst>
      <p:ext uri="{BB962C8B-B14F-4D97-AF65-F5344CB8AC3E}">
        <p14:creationId xmlns:p14="http://schemas.microsoft.com/office/powerpoint/2010/main" val="384761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79714"/>
            <a:ext cx="7583714" cy="4852916"/>
          </a:xfrm>
        </p:spPr>
        <p:txBody>
          <a:bodyPr>
            <a:normAutofit fontScale="92500" lnSpcReduction="10000"/>
          </a:bodyPr>
          <a:lstStyle/>
          <a:p>
            <a:pPr marL="68580" indent="0">
              <a:buNone/>
            </a:pPr>
            <a:r>
              <a:rPr lang="en-US" dirty="0"/>
              <a:t>The children walked for hours until they came to a cave on the edge of town.  The silence inside the cave was punctured by </a:t>
            </a:r>
            <a:r>
              <a:rPr lang="en-US" dirty="0">
                <a:solidFill>
                  <a:srgbClr val="0000FF"/>
                </a:solidFill>
              </a:rPr>
              <a:t>a soft snoring sound. </a:t>
            </a:r>
            <a:r>
              <a:rPr lang="en-US" dirty="0"/>
              <a:t>“Excuse me,” whispered Bobby in a timid voice.  “</a:t>
            </a:r>
            <a:r>
              <a:rPr lang="en-US" dirty="0" err="1"/>
              <a:t>Zzzzzz</a:t>
            </a:r>
            <a:r>
              <a:rPr lang="en-US" dirty="0"/>
              <a:t>” echoed back at him from the depths of the cave.</a:t>
            </a:r>
            <a:endParaRPr lang="en-AU" dirty="0"/>
          </a:p>
          <a:p>
            <a:pPr marL="68580" indent="0">
              <a:buNone/>
            </a:pPr>
            <a:r>
              <a:rPr lang="en-US" dirty="0"/>
              <a:t> </a:t>
            </a:r>
            <a:endParaRPr lang="en-AU" dirty="0"/>
          </a:p>
          <a:p>
            <a:pPr marL="68580" indent="0">
              <a:buNone/>
            </a:pPr>
            <a:r>
              <a:rPr lang="en-US" dirty="0"/>
              <a:t>Bobby and Jill crept </a:t>
            </a:r>
            <a:r>
              <a:rPr lang="en-US" dirty="0">
                <a:solidFill>
                  <a:srgbClr val="FF6600"/>
                </a:solidFill>
              </a:rPr>
              <a:t>slowly</a:t>
            </a:r>
            <a:r>
              <a:rPr lang="en-US" dirty="0"/>
              <a:t> forward towards the large snoring shape they could seem in the gloom of the cave.  </a:t>
            </a:r>
            <a:r>
              <a:rPr lang="en-US" dirty="0">
                <a:solidFill>
                  <a:srgbClr val="0000FF"/>
                </a:solidFill>
              </a:rPr>
              <a:t>The air around them was freezing and damp </a:t>
            </a:r>
            <a:r>
              <a:rPr lang="en-US" dirty="0"/>
              <a:t>the further they went inside the </a:t>
            </a:r>
            <a:r>
              <a:rPr lang="en-US" dirty="0">
                <a:solidFill>
                  <a:srgbClr val="0000FF"/>
                </a:solidFill>
              </a:rPr>
              <a:t>old, mossy cave</a:t>
            </a:r>
            <a:r>
              <a:rPr lang="en-US" dirty="0"/>
              <a:t>. In the </a:t>
            </a:r>
            <a:r>
              <a:rPr lang="en-US" dirty="0">
                <a:solidFill>
                  <a:srgbClr val="0000FF"/>
                </a:solidFill>
              </a:rPr>
              <a:t>dim light </a:t>
            </a:r>
            <a:r>
              <a:rPr lang="en-US" dirty="0"/>
              <a:t>they could see a </a:t>
            </a:r>
            <a:r>
              <a:rPr lang="en-US" dirty="0">
                <a:solidFill>
                  <a:srgbClr val="0000FF"/>
                </a:solidFill>
              </a:rPr>
              <a:t>large scaly dragon </a:t>
            </a:r>
            <a:r>
              <a:rPr lang="en-US" dirty="0"/>
              <a:t>surrounded by leaves and</a:t>
            </a:r>
            <a:r>
              <a:rPr lang="en-US" dirty="0">
                <a:solidFill>
                  <a:srgbClr val="FF6600"/>
                </a:solidFill>
              </a:rPr>
              <a:t> gently </a:t>
            </a:r>
            <a:r>
              <a:rPr lang="en-US" dirty="0"/>
              <a:t>poked its foot.  </a:t>
            </a:r>
            <a:endParaRPr lang="en-US" dirty="0" smtClean="0"/>
          </a:p>
          <a:p>
            <a:pPr marL="68580" indent="0">
              <a:buNone/>
            </a:pPr>
            <a:r>
              <a:rPr lang="en-US" dirty="0" smtClean="0">
                <a:solidFill>
                  <a:srgbClr val="FF0000"/>
                </a:solidFill>
                <a:latin typeface="Apple Casual"/>
                <a:cs typeface="Apple Casual"/>
              </a:rPr>
              <a:t>(</a:t>
            </a:r>
            <a:r>
              <a:rPr lang="en-AU" dirty="0" smtClean="0">
                <a:solidFill>
                  <a:srgbClr val="FF0000"/>
                </a:solidFill>
                <a:latin typeface="Apple Casual"/>
                <a:cs typeface="Apple Casual"/>
              </a:rPr>
              <a:t>exciting undertaking </a:t>
            </a:r>
            <a:r>
              <a:rPr lang="en-US" dirty="0" smtClean="0">
                <a:solidFill>
                  <a:srgbClr val="FF0000"/>
                </a:solidFill>
                <a:latin typeface="Apple Casual"/>
                <a:cs typeface="Apple Casual"/>
              </a:rPr>
              <a:t>…task to find help…change of setting described and new character described)</a:t>
            </a:r>
            <a:endParaRPr lang="en-AU" dirty="0">
              <a:solidFill>
                <a:srgbClr val="FF0000"/>
              </a:solidFill>
              <a:latin typeface="Apple Casual"/>
              <a:cs typeface="Apple Casual"/>
            </a:endParaRPr>
          </a:p>
          <a:p>
            <a:pPr marL="68580" indent="0">
              <a:buNone/>
            </a:pPr>
            <a:endParaRPr lang="en-US" dirty="0"/>
          </a:p>
        </p:txBody>
      </p:sp>
    </p:spTree>
    <p:extLst>
      <p:ext uri="{BB962C8B-B14F-4D97-AF65-F5344CB8AC3E}">
        <p14:creationId xmlns:p14="http://schemas.microsoft.com/office/powerpoint/2010/main" val="384761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9430" y="1251858"/>
            <a:ext cx="7565570" cy="4880428"/>
          </a:xfrm>
        </p:spPr>
        <p:txBody>
          <a:bodyPr>
            <a:normAutofit fontScale="85000" lnSpcReduction="10000"/>
          </a:bodyPr>
          <a:lstStyle/>
          <a:p>
            <a:pPr marL="68580" indent="0">
              <a:buNone/>
            </a:pPr>
            <a:r>
              <a:rPr lang="en-US" dirty="0"/>
              <a:t>“</a:t>
            </a:r>
            <a:r>
              <a:rPr lang="en-US" dirty="0" err="1"/>
              <a:t>Humpf</a:t>
            </a:r>
            <a:r>
              <a:rPr lang="en-US" dirty="0"/>
              <a:t>….whose there?” roared a loud booming voice.  “It’s me Bobby.  Remember the boy who rescued you from the farmers trap 2 winters ago”.  “Why, yes…I remember you” replied the now wide awake dragon.  “Are you here for the reward I promised you”.  “Well no, not exactly” replied Bobby.  “We need your help.”</a:t>
            </a:r>
            <a:endParaRPr lang="en-AU" dirty="0"/>
          </a:p>
          <a:p>
            <a:pPr marL="68580" indent="0">
              <a:buNone/>
            </a:pPr>
            <a:r>
              <a:rPr lang="en-US" dirty="0"/>
              <a:t> </a:t>
            </a:r>
            <a:endParaRPr lang="en-AU" dirty="0"/>
          </a:p>
          <a:p>
            <a:pPr marL="68580" indent="0">
              <a:buNone/>
            </a:pPr>
            <a:r>
              <a:rPr lang="en-US" dirty="0"/>
              <a:t>After explaining why the Fire Island dragons were now bombarding the village with fiery blasts the children asked if the old dragon would help them sneak onto the Fire Islands and return the stolen golden egg back into the nest Jill stole it from. “If I do this then my debt will be repaid to you boy” snorted the elderly dragon</a:t>
            </a:r>
            <a:r>
              <a:rPr lang="en-US" dirty="0" smtClean="0"/>
              <a:t>.</a:t>
            </a:r>
          </a:p>
          <a:p>
            <a:pPr marL="68580" indent="0">
              <a:buNone/>
            </a:pPr>
            <a:endParaRPr lang="en-US" dirty="0" smtClean="0"/>
          </a:p>
          <a:p>
            <a:pPr marL="68580" indent="0">
              <a:buNone/>
            </a:pPr>
            <a:r>
              <a:rPr lang="en-US" dirty="0" smtClean="0">
                <a:solidFill>
                  <a:srgbClr val="FF0000"/>
                </a:solidFill>
                <a:latin typeface="Apple Casual"/>
                <a:cs typeface="Apple Casual"/>
              </a:rPr>
              <a:t>(Solution suggested by using dialogue and 3</a:t>
            </a:r>
            <a:r>
              <a:rPr lang="en-US" baseline="30000" dirty="0" smtClean="0">
                <a:solidFill>
                  <a:srgbClr val="FF0000"/>
                </a:solidFill>
                <a:latin typeface="Apple Casual"/>
                <a:cs typeface="Apple Casual"/>
              </a:rPr>
              <a:t>rd</a:t>
            </a:r>
            <a:r>
              <a:rPr lang="en-US" dirty="0" smtClean="0">
                <a:solidFill>
                  <a:srgbClr val="FF0000"/>
                </a:solidFill>
                <a:latin typeface="Apple Casual"/>
                <a:cs typeface="Apple Casual"/>
              </a:rPr>
              <a:t> person narration)</a:t>
            </a:r>
            <a:endParaRPr lang="en-AU" dirty="0">
              <a:solidFill>
                <a:srgbClr val="FF0000"/>
              </a:solidFill>
              <a:latin typeface="Apple Casual"/>
              <a:cs typeface="Apple Casual"/>
            </a:endParaRPr>
          </a:p>
          <a:p>
            <a:pPr marL="68580" indent="0">
              <a:buNone/>
            </a:pPr>
            <a:endParaRPr lang="en-US" dirty="0"/>
          </a:p>
        </p:txBody>
      </p:sp>
    </p:spTree>
    <p:extLst>
      <p:ext uri="{BB962C8B-B14F-4D97-AF65-F5344CB8AC3E}">
        <p14:creationId xmlns:p14="http://schemas.microsoft.com/office/powerpoint/2010/main" val="384761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251858"/>
            <a:ext cx="6777317" cy="4580772"/>
          </a:xfrm>
        </p:spPr>
        <p:txBody>
          <a:bodyPr/>
          <a:lstStyle/>
          <a:p>
            <a:pPr marL="68580" indent="0">
              <a:buNone/>
            </a:pPr>
            <a:r>
              <a:rPr lang="en-US" dirty="0"/>
              <a:t>The next day as the sun slowly rose into the blue cloudless sky and not a breathe of wind could be felt Bobby and Jill clambered up onto the back of the ancient dragon. “Hold on tight” roared the dragon. Jill tightly gripped the golden egg to her chest. Whoosh…up into the air they climbed. They climbed so high in the air they were above the flight path of the Fire Island dragons and were able to cross the sea unseen by their angry </a:t>
            </a:r>
            <a:r>
              <a:rPr lang="en-US" dirty="0" err="1"/>
              <a:t>neighbours</a:t>
            </a:r>
            <a:r>
              <a:rPr lang="en-US" dirty="0"/>
              <a:t>.</a:t>
            </a:r>
            <a:endParaRPr lang="en-AU" dirty="0"/>
          </a:p>
          <a:p>
            <a:pPr marL="68580" indent="0">
              <a:buNone/>
            </a:pPr>
            <a:r>
              <a:rPr lang="en-US" dirty="0" smtClean="0">
                <a:solidFill>
                  <a:srgbClr val="FF0000"/>
                </a:solidFill>
                <a:latin typeface="Apple Casual"/>
                <a:cs typeface="Apple Casual"/>
              </a:rPr>
              <a:t>(</a:t>
            </a:r>
            <a:r>
              <a:rPr lang="en-US" dirty="0">
                <a:solidFill>
                  <a:srgbClr val="FF0000"/>
                </a:solidFill>
                <a:latin typeface="Apple Casual"/>
                <a:cs typeface="Apple Casual"/>
              </a:rPr>
              <a:t>S</a:t>
            </a:r>
            <a:r>
              <a:rPr lang="en-US" dirty="0" smtClean="0">
                <a:solidFill>
                  <a:srgbClr val="FF0000"/>
                </a:solidFill>
                <a:latin typeface="Apple Casual"/>
                <a:cs typeface="Apple Casual"/>
              </a:rPr>
              <a:t>olution for complication)</a:t>
            </a:r>
            <a:endParaRPr lang="en-US" dirty="0">
              <a:solidFill>
                <a:srgbClr val="FF0000"/>
              </a:solidFill>
              <a:latin typeface="Apple Casual"/>
              <a:cs typeface="Apple Casual"/>
            </a:endParaRPr>
          </a:p>
        </p:txBody>
      </p:sp>
    </p:spTree>
    <p:extLst>
      <p:ext uri="{BB962C8B-B14F-4D97-AF65-F5344CB8AC3E}">
        <p14:creationId xmlns:p14="http://schemas.microsoft.com/office/powerpoint/2010/main" val="384761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251858"/>
            <a:ext cx="6777317" cy="4580772"/>
          </a:xfrm>
        </p:spPr>
        <p:txBody>
          <a:bodyPr>
            <a:normAutofit fontScale="85000" lnSpcReduction="20000"/>
          </a:bodyPr>
          <a:lstStyle/>
          <a:p>
            <a:pPr marL="68580" indent="0">
              <a:buNone/>
            </a:pPr>
            <a:r>
              <a:rPr lang="en-US" dirty="0"/>
              <a:t>They landed softly on the hot rocks atop the highest mountain in the middle of the Fire Islands.  Jill snuck across the large boulders carefully balancing the large golden egg in one hand.  She finally made it to the large empty nest surrounded by broken bits of pirate boats and old treasure chests.  She gently popped the golden egg safely back where it belonged.</a:t>
            </a:r>
            <a:endParaRPr lang="en-AU" dirty="0"/>
          </a:p>
          <a:p>
            <a:pPr marL="68580" indent="0">
              <a:buNone/>
            </a:pPr>
            <a:r>
              <a:rPr lang="en-US" dirty="0">
                <a:solidFill>
                  <a:srgbClr val="FF0000"/>
                </a:solidFill>
                <a:latin typeface="Apple Casual"/>
                <a:cs typeface="Apple Casual"/>
              </a:rPr>
              <a:t> </a:t>
            </a:r>
            <a:r>
              <a:rPr lang="en-US" dirty="0" smtClean="0">
                <a:solidFill>
                  <a:srgbClr val="FF0000"/>
                </a:solidFill>
                <a:latin typeface="Apple Casual"/>
                <a:cs typeface="Apple Casual"/>
              </a:rPr>
              <a:t>(Solution for problem)</a:t>
            </a:r>
            <a:endParaRPr lang="en-AU" dirty="0">
              <a:solidFill>
                <a:srgbClr val="FF0000"/>
              </a:solidFill>
              <a:latin typeface="Apple Casual"/>
              <a:cs typeface="Apple Casual"/>
            </a:endParaRPr>
          </a:p>
          <a:p>
            <a:pPr marL="68580" indent="0">
              <a:buNone/>
            </a:pPr>
            <a:r>
              <a:rPr lang="en-US" dirty="0"/>
              <a:t>“Quick, let’s go” she puffed as she leapt back on the dragon’s scaly, leathery back.  They all arrived safely back on </a:t>
            </a:r>
            <a:r>
              <a:rPr lang="en-US" dirty="0" err="1"/>
              <a:t>Derk</a:t>
            </a:r>
            <a:r>
              <a:rPr lang="en-US" dirty="0"/>
              <a:t>.  “Phew, that was scary,” exclaimed Bobby. “I hope you’ve learnt your lesson Jill about who not to steal from.”  “Yip” she smiled.  “I sure have – never steal from someone who can breathe fire, or fly</a:t>
            </a:r>
            <a:r>
              <a:rPr lang="en-US" dirty="0" smtClean="0"/>
              <a:t>!</a:t>
            </a:r>
          </a:p>
          <a:p>
            <a:pPr marL="68580" indent="0">
              <a:buNone/>
            </a:pPr>
            <a:r>
              <a:rPr lang="en-US" dirty="0" smtClean="0">
                <a:solidFill>
                  <a:srgbClr val="FF0000"/>
                </a:solidFill>
                <a:latin typeface="Apple Casual"/>
                <a:cs typeface="Apple Casual"/>
              </a:rPr>
              <a:t>(Ending …story concluded)</a:t>
            </a:r>
            <a:endParaRPr lang="en-AU" dirty="0">
              <a:solidFill>
                <a:srgbClr val="FF0000"/>
              </a:solidFill>
              <a:latin typeface="Apple Casual"/>
              <a:cs typeface="Apple Casual"/>
            </a:endParaRPr>
          </a:p>
          <a:p>
            <a:pPr marL="68580" indent="0">
              <a:buNone/>
            </a:pPr>
            <a:endParaRPr lang="en-US" dirty="0"/>
          </a:p>
        </p:txBody>
      </p:sp>
    </p:spTree>
    <p:extLst>
      <p:ext uri="{BB962C8B-B14F-4D97-AF65-F5344CB8AC3E}">
        <p14:creationId xmlns:p14="http://schemas.microsoft.com/office/powerpoint/2010/main" val="384761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85</TotalTime>
  <Words>822</Words>
  <Application>Microsoft Office PowerPoint</Application>
  <PresentationFormat>On-screen Show (4:3)</PresentationFormat>
  <Paragraphs>81</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Austin</vt:lpstr>
      <vt:lpstr>WALT identify the features of a adventure story</vt:lpstr>
      <vt:lpstr>Fire Island Adventure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Grants Braes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WALT identify the features of a adventure story</dc:title>
  <dc:creator>Jess McAuley</dc:creator>
  <cp:lastModifiedBy>Gareth Pitchford</cp:lastModifiedBy>
  <cp:revision>9</cp:revision>
  <dcterms:created xsi:type="dcterms:W3CDTF">2013-04-03T21:20:12Z</dcterms:created>
  <dcterms:modified xsi:type="dcterms:W3CDTF">2013-04-09T13:23:33Z</dcterms:modified>
</cp:coreProperties>
</file>