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0" r:id="rId4"/>
    <p:sldId id="258" r:id="rId5"/>
    <p:sldId id="274" r:id="rId6"/>
    <p:sldId id="259" r:id="rId7"/>
    <p:sldId id="260" r:id="rId8"/>
    <p:sldId id="261" r:id="rId9"/>
    <p:sldId id="25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78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883A-F8F7-4EE3-B2BA-41DC3F197A3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C7F0-A47C-4471-9A96-511E1136D0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 advTm="27316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AB75-08CD-495B-92AC-1023396B2C9D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89F93-9DAB-43F6-A4EF-490F580876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 advTm="27316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002D-B226-4785-8231-90F8D72E7A0F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A7405-8E36-45AE-8816-DB006E75D9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 advTm="27316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12F78-1F3F-45A1-93CE-BA291E6E23D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D0918-F6AD-41A8-90D4-056F72C071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 advTm="27316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4363-D158-4FB2-846C-5D4469E10A6B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A03B9-B80F-4CB1-A1AF-667A29FC22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 advTm="27316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B97F-CCEB-4204-A006-A5CD28851D23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78F9B-50AD-4180-872C-DBC13ECED7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 advTm="27316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7174-450A-4EBE-A447-F14A65091A21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6ADB-BD1E-4C00-9AE8-EF1D0CB502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 advTm="27316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1D5A-0714-44F7-B483-E1EF2837F01C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5DCD-E427-4A09-816D-E8E508BA29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 advTm="27316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DFE4-536C-466B-B957-2137E0DD9A64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E0D5-863A-4F44-B136-CF333B76BA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 advTm="27316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221D6-06FB-4E2A-A576-D65DB2BF0419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E738-4B67-4693-917A-AED08DFFBA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 advTm="27316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8BF4-9629-44D5-8370-CB11E932D3DD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0AFF-3010-4211-BCDA-C7F5A531C8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 advTm="27316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5F586C-AC62-4771-A21E-07C04B3B6829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FE057-7933-41AD-B3D3-6FA28EC06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7316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1.wav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4.wav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5.wav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8.wav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9.wav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0.wav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395535" y="188912"/>
            <a:ext cx="8208913" cy="6435804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 smtClean="0">
                <a:latin typeface="Snap ITC" pitchFamily="82" charset="0"/>
                <a:cs typeface="+mn-cs"/>
              </a:rPr>
              <a:t>We</a:t>
            </a:r>
            <a:r>
              <a:rPr lang="fr-FR" sz="3600" dirty="0" smtClean="0">
                <a:latin typeface="Snap ITC" pitchFamily="82" charset="0"/>
                <a:cs typeface="+mn-cs"/>
              </a:rPr>
              <a:t> use « 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 » </a:t>
            </a:r>
            <a:r>
              <a:rPr lang="fr-FR" sz="3600" dirty="0" smtClean="0">
                <a:solidFill>
                  <a:srgbClr val="FF0066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 smtClean="0">
                <a:solidFill>
                  <a:srgbClr val="FF0066"/>
                </a:solidFill>
                <a:latin typeface="Snap ITC" pitchFamily="82" charset="0"/>
                <a:cs typeface="+mn-cs"/>
              </a:rPr>
              <a:t>countable</a:t>
            </a:r>
            <a:r>
              <a:rPr lang="fr-FR" sz="3600" dirty="0" smtClean="0">
                <a:solidFill>
                  <a:srgbClr val="FF0066"/>
                </a:solidFill>
                <a:latin typeface="Snap ITC" pitchFamily="82" charset="0"/>
                <a:cs typeface="+mn-cs"/>
              </a:rPr>
              <a:t> </a:t>
            </a:r>
            <a:r>
              <a:rPr lang="fr-FR" sz="3600" dirty="0" err="1" smtClean="0">
                <a:solidFill>
                  <a:srgbClr val="FF0066"/>
                </a:solidFill>
                <a:latin typeface="Snap ITC" pitchFamily="82" charset="0"/>
                <a:cs typeface="+mn-cs"/>
              </a:rPr>
              <a:t>nouns</a:t>
            </a:r>
            <a:r>
              <a:rPr lang="fr-FR" sz="3600" dirty="0" smtClean="0">
                <a:solidFill>
                  <a:srgbClr val="FF0066"/>
                </a:solidFill>
                <a:latin typeface="Snap ITC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latin typeface="Snap ITC" pitchFamily="82" charset="0"/>
                <a:cs typeface="+mn-cs"/>
              </a:rPr>
              <a:t>How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200" dirty="0" smtClean="0">
                <a:latin typeface="Snap ITC" pitchFamily="82" charset="0"/>
                <a:cs typeface="+mn-cs"/>
              </a:rPr>
              <a:t>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eggs</a:t>
            </a:r>
            <a:r>
              <a:rPr lang="fr-FR" sz="3200" dirty="0" smtClean="0">
                <a:latin typeface="Snap ITC" pitchFamily="82" charset="0"/>
                <a:cs typeface="+mn-cs"/>
              </a:rPr>
              <a:t> do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we</a:t>
            </a:r>
            <a:r>
              <a:rPr lang="fr-FR" sz="3200" dirty="0" smtClean="0">
                <a:latin typeface="Snap ITC" pitchFamily="82" charset="0"/>
                <a:cs typeface="+mn-cs"/>
              </a:rPr>
              <a:t>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need</a:t>
            </a:r>
            <a:r>
              <a:rPr lang="fr-FR" sz="3200" dirty="0" smtClean="0">
                <a:latin typeface="Snap ITC" pitchFamily="82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latin typeface="Snap ITC" pitchFamily="82" charset="0"/>
                <a:cs typeface="+mn-cs"/>
              </a:rPr>
              <a:t>How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200" dirty="0" smtClean="0">
                <a:latin typeface="Snap ITC" pitchFamily="82" charset="0"/>
                <a:cs typeface="+mn-cs"/>
              </a:rPr>
              <a:t> cars are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there</a:t>
            </a:r>
            <a:r>
              <a:rPr lang="fr-FR" sz="3200" dirty="0" smtClean="0">
                <a:latin typeface="Snap ITC" pitchFamily="82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latin typeface="Snap ITC" pitchFamily="82" charset="0"/>
                <a:cs typeface="+mn-cs"/>
              </a:rPr>
              <a:t>How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200" dirty="0" smtClean="0">
                <a:latin typeface="Snap ITC" pitchFamily="82" charset="0"/>
                <a:cs typeface="+mn-cs"/>
              </a:rPr>
              <a:t>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children</a:t>
            </a:r>
            <a:r>
              <a:rPr lang="fr-FR" sz="3200" dirty="0" smtClean="0">
                <a:latin typeface="Snap ITC" pitchFamily="82" charset="0"/>
                <a:cs typeface="+mn-cs"/>
              </a:rPr>
              <a:t> are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coming</a:t>
            </a:r>
            <a:r>
              <a:rPr lang="fr-FR" sz="3200" dirty="0" smtClean="0">
                <a:latin typeface="Snap ITC" pitchFamily="82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66"/>
                </a:solidFill>
                <a:latin typeface="Snap ITC" pitchFamily="82" charset="0"/>
                <a:cs typeface="+mn-cs"/>
              </a:rPr>
              <a:t> </a:t>
            </a:r>
            <a:endParaRPr lang="fr-FR" sz="3600" dirty="0">
              <a:solidFill>
                <a:srgbClr val="FF0066"/>
              </a:solidFill>
              <a:latin typeface="Snap ITC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 smtClean="0">
                <a:latin typeface="Snap ITC" pitchFamily="82" charset="0"/>
                <a:cs typeface="+mn-cs"/>
              </a:rPr>
              <a:t>We</a:t>
            </a:r>
            <a:r>
              <a:rPr lang="fr-FR" sz="3600" dirty="0" smtClean="0">
                <a:latin typeface="Snap ITC" pitchFamily="82" charset="0"/>
                <a:cs typeface="+mn-cs"/>
              </a:rPr>
              <a:t> use « 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 »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 smtClean="0">
                <a:solidFill>
                  <a:srgbClr val="7030A0"/>
                </a:solidFill>
                <a:latin typeface="Snap ITC" pitchFamily="82" charset="0"/>
                <a:cs typeface="+mn-cs"/>
              </a:rPr>
              <a:t>uncountable</a:t>
            </a:r>
            <a:r>
              <a:rPr lang="fr-FR" sz="3600" dirty="0" smtClean="0">
                <a:solidFill>
                  <a:srgbClr val="7030A0"/>
                </a:solidFill>
                <a:latin typeface="Snap ITC" pitchFamily="82" charset="0"/>
                <a:cs typeface="+mn-cs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Snap ITC" pitchFamily="82" charset="0"/>
                <a:cs typeface="+mn-cs"/>
              </a:rPr>
              <a:t>nouns</a:t>
            </a:r>
            <a:r>
              <a:rPr lang="fr-FR" sz="3600" dirty="0" smtClean="0">
                <a:solidFill>
                  <a:srgbClr val="7030A0"/>
                </a:solidFill>
                <a:latin typeface="Snap ITC" pitchFamily="82" charset="0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latin typeface="Snap ITC" pitchFamily="82" charset="0"/>
                <a:cs typeface="+mn-cs"/>
              </a:rPr>
              <a:t>How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200" dirty="0" smtClean="0">
                <a:latin typeface="Snap ITC" pitchFamily="82" charset="0"/>
                <a:cs typeface="+mn-cs"/>
              </a:rPr>
              <a:t> money have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you</a:t>
            </a:r>
            <a:r>
              <a:rPr lang="fr-FR" sz="3200" dirty="0" smtClean="0">
                <a:latin typeface="Snap ITC" pitchFamily="82" charset="0"/>
                <a:cs typeface="+mn-cs"/>
              </a:rPr>
              <a:t>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got</a:t>
            </a:r>
            <a:r>
              <a:rPr lang="fr-FR" sz="3200" dirty="0" smtClean="0">
                <a:latin typeface="Snap ITC" pitchFamily="82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latin typeface="Snap ITC" pitchFamily="82" charset="0"/>
                <a:cs typeface="+mn-cs"/>
              </a:rPr>
              <a:t>How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200" dirty="0" smtClean="0">
                <a:latin typeface="Snap ITC" pitchFamily="82" charset="0"/>
                <a:cs typeface="+mn-cs"/>
              </a:rPr>
              <a:t>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flour</a:t>
            </a:r>
            <a:r>
              <a:rPr lang="fr-FR" sz="3200" dirty="0" smtClean="0">
                <a:latin typeface="Snap ITC" pitchFamily="82" charset="0"/>
                <a:cs typeface="+mn-cs"/>
              </a:rPr>
              <a:t> have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we</a:t>
            </a:r>
            <a:r>
              <a:rPr lang="fr-FR" sz="3200" dirty="0" smtClean="0">
                <a:latin typeface="Snap ITC" pitchFamily="82" charset="0"/>
                <a:cs typeface="+mn-cs"/>
              </a:rPr>
              <a:t>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got</a:t>
            </a:r>
            <a:r>
              <a:rPr lang="fr-FR" sz="3200" dirty="0" smtClean="0">
                <a:latin typeface="Snap ITC" pitchFamily="82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latin typeface="Snap ITC" pitchFamily="82" charset="0"/>
                <a:cs typeface="+mn-cs"/>
              </a:rPr>
              <a:t>How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200" dirty="0" smtClean="0">
                <a:latin typeface="Snap ITC" pitchFamily="82" charset="0"/>
                <a:cs typeface="+mn-cs"/>
              </a:rPr>
              <a:t>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ink</a:t>
            </a:r>
            <a:r>
              <a:rPr lang="fr-FR" sz="3200" dirty="0" smtClean="0">
                <a:latin typeface="Snap ITC" pitchFamily="82" charset="0"/>
                <a:cs typeface="+mn-cs"/>
              </a:rPr>
              <a:t>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is</a:t>
            </a:r>
            <a:r>
              <a:rPr lang="fr-FR" sz="3200" dirty="0" smtClean="0">
                <a:latin typeface="Snap ITC" pitchFamily="82" charset="0"/>
                <a:cs typeface="+mn-cs"/>
              </a:rPr>
              <a:t> </a:t>
            </a:r>
            <a:r>
              <a:rPr lang="fr-FR" sz="3200" dirty="0" err="1" smtClean="0">
                <a:latin typeface="Snap ITC" pitchFamily="82" charset="0"/>
                <a:cs typeface="+mn-cs"/>
              </a:rPr>
              <a:t>left</a:t>
            </a:r>
            <a:r>
              <a:rPr lang="fr-FR" sz="3200" dirty="0" smtClean="0">
                <a:latin typeface="Snap ITC" pitchFamily="82" charset="0"/>
                <a:cs typeface="+mn-cs"/>
              </a:rPr>
              <a:t>?</a:t>
            </a:r>
            <a:endParaRPr lang="fr-FR" sz="3200" dirty="0">
              <a:latin typeface="Snap ITC" pitchFamily="82" charset="0"/>
              <a:cs typeface="+mn-cs"/>
            </a:endParaRPr>
          </a:p>
        </p:txBody>
      </p:sp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84568" y="393305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4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cigarettes do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smoke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a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day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53252" name="Picture 4" descr="C:\Users\Utilisateur\AppData\Local\Microsoft\Windows\Temporary Internet Files\Content.IE5\XBEH3XO0\MC900215804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2708920"/>
            <a:ext cx="3302118" cy="2520280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64502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work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have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</a:p>
          <a:p>
            <a:pPr algn="ctr"/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done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today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3608" y="530120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54274" name="Picture 2" descr="C:\Users\Utilisateur\AppData\Local\Microsoft\Windows\Temporary Internet Files\Content.IE5\24O288UO\MC90034343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2766107"/>
            <a:ext cx="1944216" cy="2413085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900592" y="314096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9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sleep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did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get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last night?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55298" name="Picture 2" descr="C:\Users\Utilisateur\AppData\Local\Microsoft\Windows\Temporary Internet Files\Content.IE5\6E8ZKEZU\MC900338126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3019734"/>
            <a:ext cx="4717437" cy="2209466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828584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8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children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have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got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56322" name="Picture 2" descr="C:\Users\Utilisateur\AppData\Local\Microsoft\Windows\Temporary Internet Files\Content.IE5\XHC3Z3XT\MC900390780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785130"/>
            <a:ext cx="2045964" cy="2367059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396536" y="335699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8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bottles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of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wine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are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there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in the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cellar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57346" name="Picture 2" descr="C:\Users\Utilisateur\AppData\Local\Microsoft\Windows\Temporary Internet Files\Content.IE5\XBEH3XO0\MC900054857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2780928"/>
            <a:ext cx="2247518" cy="2421382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540552" y="285293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sugar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do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take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in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your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coffee?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14" name="Image 13" descr="sugar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5856" y="2924944"/>
            <a:ext cx="2181655" cy="2181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84568" y="407707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fruit do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eat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</a:p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a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week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59394" name="Picture 2" descr="C:\Users\Utilisateur\AppData\Local\Microsoft\Windows\Temporary Internet Files\Content.IE5\24O288UO\MC900198653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2780928"/>
            <a:ext cx="2413769" cy="2364507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972600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real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friends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have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got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60418" name="Picture 2" descr="C:\Users\Utilisateur\AppData\Local\Microsoft\Windows\Temporary Internet Files\Content.IE5\XHC3Z3XT\MC900089004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3212976"/>
            <a:ext cx="3129932" cy="1656184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furniture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do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need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for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your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flat?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61443" name="Picture 3" descr="C:\Users\Utilisateur\AppData\Local\Microsoft\Windows\Temporary Internet Files\Content.IE5\BHO3YV8L\MC900352365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4077072"/>
            <a:ext cx="1783533" cy="1109050"/>
          </a:xfrm>
          <a:prstGeom prst="rect">
            <a:avLst/>
          </a:prstGeom>
          <a:noFill/>
        </p:spPr>
      </p:pic>
      <p:pic>
        <p:nvPicPr>
          <p:cNvPr id="61446" name="Picture 6" descr="C:\Users\Utilisateur\AppData\Local\Microsoft\Windows\Temporary Internet Files\Content.IE5\BHO3YV8L\MC900193700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2780928"/>
            <a:ext cx="1379034" cy="2342042"/>
          </a:xfrm>
          <a:prstGeom prst="rect">
            <a:avLst/>
          </a:prstGeom>
          <a:noFill/>
        </p:spPr>
      </p:pic>
      <p:pic>
        <p:nvPicPr>
          <p:cNvPr id="1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540552" y="364502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8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times have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been to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England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63490" name="Picture 2" descr="C:\Users\Utilisateur\AppData\Local\Microsoft\Windows\Temporary Internet Files\Content.IE5\A51V1770\MP900362858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3212976"/>
            <a:ext cx="3657600" cy="1822704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rgbClr val="FF0066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FF0066"/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rgbClr val="FF0066"/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apples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do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eat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per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week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3568" y="522920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2061" name="Picture 13" descr="C:\Users\Utilisateur\AppData\Local\Microsoft\Windows\Temporary Internet Files\Content.IE5\WRNZSMM4\MC900021420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3054060"/>
            <a:ext cx="2136611" cy="2247148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540552" y="42210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9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1600" y="558924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weight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have </a:t>
            </a:r>
          </a:p>
          <a:p>
            <a:pPr algn="ctr"/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put on?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03648" y="55892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64515" name="Picture 3" descr="C:\Users\Utilisateur\AppData\Local\Microsoft\Windows\Temporary Internet Files\Content.IE5\CGSA2OLU\MC900237973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2852936"/>
            <a:ext cx="1306717" cy="2737164"/>
          </a:xfrm>
          <a:prstGeom prst="rect">
            <a:avLst/>
          </a:prstGeom>
          <a:noFill/>
        </p:spPr>
      </p:pic>
      <p:pic>
        <p:nvPicPr>
          <p:cNvPr id="14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84568" y="386104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photos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did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take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on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holiday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2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65539" name="Picture 3" descr="C:\Users\Utilisateur\AppData\Local\Microsoft\Windows\Temporary Internet Files\Content.IE5\KXL1J6HR\MC900280889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2924944"/>
            <a:ext cx="1848410" cy="2148152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756576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times do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go shopping a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week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2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66564" name="Picture 4" descr="C:\Users\Utilisateur\AppData\Local\Microsoft\Windows\Temporary Internet Files\Content.IE5\LVL42UWD\MC900389706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212976"/>
            <a:ext cx="1918411" cy="1761134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900592" y="350100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9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meat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do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eat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9552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68610" name="Picture 2" descr="C:\Users\Utilisateur\AppData\Local\Microsoft\Windows\Temporary Internet Files\Content.IE5\A51V1770\MC900030348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3284984"/>
            <a:ext cx="2744956" cy="1440160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10116616" y="450912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3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time have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we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got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before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the train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leaves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3568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69634" name="Picture 2" descr="C:\Users\Utilisateur\AppData\Local\Microsoft\Windows\Temporary Internet Files\Content.IE5\24O288UO\MC900352146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2708920"/>
            <a:ext cx="2849594" cy="2376264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396536" y="429309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luggage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have </a:t>
            </a:r>
          </a:p>
          <a:p>
            <a:pPr algn="ctr"/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got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87624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70658" name="Picture 2" descr="C:\Users\Utilisateur\AppData\Local\Microsoft\Windows\Temporary Internet Files\Content.IE5\XHC3Z3XT\MC900233696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2996952"/>
            <a:ext cx="2228661" cy="2231679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10044608" y="335699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experience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has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she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got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in the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field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71600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71682" name="Picture 2" descr="C:\Users\Utilisateur\AppData\Local\Microsoft\Windows\Temporary Internet Files\Content.IE5\A51V1770\MC900078626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2708920"/>
            <a:ext cx="1696654" cy="2381977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900592" y="364502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9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is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a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cinema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ticket in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your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country.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9552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72706" name="Picture 2" descr="C:\Users\Utilisateur\AppData\Local\Microsoft\Windows\Temporary Internet Files\Content.IE5\HJMH752K\MC900353903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068960"/>
            <a:ext cx="2031408" cy="2169362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828584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5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information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did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they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send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9552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73731" name="Picture 3" descr="C:\Users\Utilisateur\AppData\Local\Microsoft\Windows\Temporary Internet Files\Content.IE5\A51V1770\MC900217368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2924944"/>
            <a:ext cx="2241334" cy="2160240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10188624" y="414908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people came to the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wedding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9552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74754" name="Picture 2" descr="C:\Users\Utilisateur\AppData\Local\Microsoft\Windows\Temporary Internet Files\Content.IE5\HJMH752K\MC900078843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3212976"/>
            <a:ext cx="2371725" cy="1851025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84568" y="400506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rgbClr val="FF0066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FF0066"/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rgbClr val="FF0066"/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traffic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was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</a:p>
          <a:p>
            <a:pPr algn="ctr"/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there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on the road?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31640" y="530120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2060" name="Picture 12" descr="C:\Users\Utilisateur\AppData\Local\Microsoft\Windows\Temporary Internet Files\Content.IE5\KXL1J6HR\MC900343729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429000"/>
            <a:ext cx="1148486" cy="1774850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900592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mistakes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did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you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make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in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this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exercise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5576" y="522920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67586" name="Picture 2" descr="C:\Users\Utilisateur\AppData\Local\Microsoft\Windows\Temporary Internet Files\Content.IE5\XBEH3XO0\MC900078714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348880"/>
            <a:ext cx="1483210" cy="2788031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900592" y="3861048"/>
            <a:ext cx="244475" cy="24447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012160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Janet </a:t>
            </a:r>
            <a:r>
              <a:rPr lang="fr-FR" dirty="0" err="1" smtClean="0"/>
              <a:t>Mournard</a:t>
            </a:r>
            <a:endParaRPr lang="fr-FR" dirty="0"/>
          </a:p>
        </p:txBody>
      </p:sp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4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472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tea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have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we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got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3568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49154" name="Picture 2" descr="C:\Users\Utilisateur\AppData\Local\Microsoft\Windows\Temporary Internet Files\Content.IE5\6E8ZKEZU\MC900021379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3139998"/>
            <a:ext cx="2664296" cy="1908194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756576" y="371703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1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chairs are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there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in the meeting room.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3568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62466" name="Picture 2" descr="C:\Users\Utilisateur\AppData\Local\Microsoft\Windows\Temporary Internet Files\Content.IE5\1THN781P\MC900193702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3140968"/>
            <a:ext cx="1269314" cy="1988839"/>
          </a:xfrm>
          <a:prstGeom prst="rect">
            <a:avLst/>
          </a:prstGeom>
          <a:noFill/>
        </p:spPr>
      </p:pic>
      <p:pic>
        <p:nvPicPr>
          <p:cNvPr id="14" name="Picture 2" descr="C:\Users\Utilisateur\AppData\Local\Microsoft\Windows\Temporary Internet Files\Content.IE5\1THN781P\MC900193702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140968"/>
            <a:ext cx="1269314" cy="1988839"/>
          </a:xfrm>
          <a:prstGeom prst="rect">
            <a:avLst/>
          </a:prstGeom>
          <a:noFill/>
        </p:spPr>
      </p:pic>
      <p:pic>
        <p:nvPicPr>
          <p:cNvPr id="1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84568" y="350100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eggs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do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we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need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for the cake?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3568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50179" name="Picture 3" descr="C:\Users\Utilisateur\AppData\Local\Microsoft\Windows\Temporary Internet Files\Content.IE5\XBEH3XO0\MC900411220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2852936"/>
            <a:ext cx="2265709" cy="2219133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900592" y="371703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paper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is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left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for the printer?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51203" name="Picture 3" descr="C:\Users\Utilisateur\AppData\Local\Microsoft\Windows\Temporary Internet Files\Content.IE5\IJFZUKTE\MC900250296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068960"/>
            <a:ext cx="2206028" cy="2206028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6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money has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got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much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52226" name="Picture 2" descr="C:\Users\Utilisateur\AppData\Local\Microsoft\Windows\Temporary Internet Files\Content.IE5\24O288UO\MC900196316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3212976"/>
            <a:ext cx="2018991" cy="2020058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84568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4" y="3068960"/>
            <a:ext cx="8569648" cy="3600400"/>
          </a:xfrm>
          <a:prstGeom prst="roundRect">
            <a:avLst/>
          </a:prstGeom>
          <a:solidFill>
            <a:srgbClr val="FF66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844824"/>
            <a:ext cx="3600698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844824"/>
            <a:ext cx="3744416" cy="93662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5" name="ZoneTexte 10"/>
          <p:cNvSpPr txBox="1">
            <a:spLocks noChangeArrowheads="1"/>
          </p:cNvSpPr>
          <p:nvPr/>
        </p:nvSpPr>
        <p:spPr bwMode="auto">
          <a:xfrm>
            <a:off x="395536" y="1844824"/>
            <a:ext cx="367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much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2056" name="ZoneTexte 11"/>
          <p:cNvSpPr txBox="1">
            <a:spLocks noChangeArrowheads="1"/>
          </p:cNvSpPr>
          <p:nvPr/>
        </p:nvSpPr>
        <p:spPr bwMode="auto">
          <a:xfrm>
            <a:off x="4860032" y="1844824"/>
            <a:ext cx="37444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How </a:t>
            </a:r>
            <a:r>
              <a:rPr lang="fr-FR" sz="48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many</a:t>
            </a:r>
            <a:endParaRPr lang="fr-FR" sz="48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5" y="188913"/>
            <a:ext cx="8208913" cy="1327150"/>
          </a:xfrm>
          <a:prstGeom prst="roundRect">
            <a:avLst/>
          </a:prstGeom>
          <a:solidFill>
            <a:srgbClr val="FF6699"/>
          </a:solidFill>
          <a:ln w="1905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many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countables</a:t>
            </a:r>
            <a:r>
              <a:rPr lang="fr-FR" sz="3600" dirty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latin typeface="Snap ITC" pitchFamily="82" charset="0"/>
                <a:cs typeface="+mn-cs"/>
              </a:rPr>
              <a:t>How </a:t>
            </a:r>
            <a:r>
              <a:rPr lang="fr-FR" sz="3600" dirty="0" err="1" smtClean="0">
                <a:latin typeface="Snap ITC" pitchFamily="82" charset="0"/>
                <a:cs typeface="+mn-cs"/>
              </a:rPr>
              <a:t>much</a:t>
            </a:r>
            <a:r>
              <a:rPr lang="fr-FR" sz="3600" dirty="0" smtClean="0">
                <a:latin typeface="Snap ITC" pitchFamily="82" charset="0"/>
                <a:cs typeface="+mn-cs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Snap ITC" pitchFamily="82" charset="0"/>
                <a:cs typeface="+mn-cs"/>
              </a:rPr>
              <a:t>for </a:t>
            </a:r>
            <a:r>
              <a:rPr lang="fr-FR" sz="3600" dirty="0" err="1">
                <a:solidFill>
                  <a:srgbClr val="7030A0"/>
                </a:solidFill>
                <a:latin typeface="Snap ITC" pitchFamily="82" charset="0"/>
                <a:cs typeface="+mn-cs"/>
              </a:rPr>
              <a:t>uncountables</a:t>
            </a:r>
            <a:endParaRPr lang="fr-FR" sz="36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30120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_____________ cars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were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there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 in the car </a:t>
            </a:r>
            <a:r>
              <a:rPr lang="fr-FR" sz="3200" dirty="0" err="1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park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Snap ITC" pitchFamily="82" charset="0"/>
              </a:rPr>
              <a:t>?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27584" y="515719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latin typeface="Snap ITC" pitchFamily="82" charset="0"/>
              </a:rPr>
              <a:t>How </a:t>
            </a:r>
            <a:r>
              <a:rPr lang="fr-FR" sz="3200" dirty="0" err="1" smtClean="0">
                <a:latin typeface="Snap ITC" pitchFamily="82" charset="0"/>
              </a:rPr>
              <a:t>many</a:t>
            </a:r>
            <a:endParaRPr lang="fr-FR" sz="3200" dirty="0">
              <a:latin typeface="Snap ITC" pitchFamily="82" charset="0"/>
            </a:endParaRPr>
          </a:p>
        </p:txBody>
      </p:sp>
      <p:pic>
        <p:nvPicPr>
          <p:cNvPr id="48131" name="Picture 3" descr="C:\Users\Utilisateur\AppData\Local\Microsoft\Windows\Temporary Internet Files\Content.IE5\24O288UO\MC900223490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3068960"/>
            <a:ext cx="2325982" cy="1957635"/>
          </a:xfrm>
          <a:prstGeom prst="rect">
            <a:avLst/>
          </a:prstGeom>
          <a:noFill/>
        </p:spPr>
      </p:pic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900592" y="458112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273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640</Words>
  <Application>Microsoft Office PowerPoint</Application>
  <PresentationFormat>On-screen Show (4:3)</PresentationFormat>
  <Paragraphs>189</Paragraphs>
  <Slides>30</Slides>
  <Notes>0</Notes>
  <HiddenSlides>0</HiddenSlides>
  <MMClips>30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Gareth Pitchford</cp:lastModifiedBy>
  <cp:revision>29</cp:revision>
  <dcterms:created xsi:type="dcterms:W3CDTF">2011-03-23T14:06:31Z</dcterms:created>
  <dcterms:modified xsi:type="dcterms:W3CDTF">2013-04-11T11:22:54Z</dcterms:modified>
</cp:coreProperties>
</file>