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96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6699"/>
    <a:srgbClr val="FF99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7" autoAdjust="0"/>
    <p:restoredTop sz="94692" autoAdjust="0"/>
  </p:normalViewPr>
  <p:slideViewPr>
    <p:cSldViewPr>
      <p:cViewPr>
        <p:scale>
          <a:sx n="77" d="100"/>
          <a:sy n="77" d="100"/>
        </p:scale>
        <p:origin x="-1182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070AC86-F16B-4E24-A2EA-FBFC2BF2DB64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DAC66C9-F8B2-496B-B526-F19EC0A5BFB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1604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Arial" charset="0"/>
            </a:endParaRPr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A3B34C-4787-4744-A6FA-B640A0CB3255}" type="slidenum">
              <a:rPr lang="fr-FR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Arial" charset="0"/>
            </a:endParaRPr>
          </a:p>
        </p:txBody>
      </p:sp>
      <p:sp>
        <p:nvSpPr>
          <p:cNvPr id="3994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71ADB2-BD20-451E-ADE1-6A3BC9D0206B}" type="slidenum">
              <a:rPr lang="fr-FR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Arial" charset="0"/>
            </a:endParaRPr>
          </a:p>
        </p:txBody>
      </p:sp>
      <p:sp>
        <p:nvSpPr>
          <p:cNvPr id="4096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7D8C1B6-3E47-4033-9631-FF61772FB7F4}" type="slidenum">
              <a:rPr lang="fr-FR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Arial" charset="0"/>
            </a:endParaRPr>
          </a:p>
        </p:txBody>
      </p:sp>
      <p:sp>
        <p:nvSpPr>
          <p:cNvPr id="419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5E8D50F-EEF7-4A05-9DEC-E286B25ED0C3}" type="slidenum">
              <a:rPr lang="fr-FR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Arial" charset="0"/>
            </a:endParaRPr>
          </a:p>
        </p:txBody>
      </p:sp>
      <p:sp>
        <p:nvSpPr>
          <p:cNvPr id="430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AC6E833-7149-44F1-985F-317C1D0C8E7E}" type="slidenum">
              <a:rPr lang="fr-FR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Arial" charset="0"/>
            </a:endParaRPr>
          </a:p>
        </p:txBody>
      </p:sp>
      <p:sp>
        <p:nvSpPr>
          <p:cNvPr id="440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A5F5C8-51F1-4B8F-BDDB-D5C13F8D59E5}" type="slidenum">
              <a:rPr lang="fr-FR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Arial" charset="0"/>
            </a:endParaRPr>
          </a:p>
        </p:txBody>
      </p:sp>
      <p:sp>
        <p:nvSpPr>
          <p:cNvPr id="450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97B390-1525-472D-8048-CECFE210D44B}" type="slidenum">
              <a:rPr lang="fr-FR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Arial" charset="0"/>
            </a:endParaRPr>
          </a:p>
        </p:txBody>
      </p:sp>
      <p:sp>
        <p:nvSpPr>
          <p:cNvPr id="4608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A602D5-1079-4D01-926F-DD38E112EDFF}" type="slidenum">
              <a:rPr lang="fr-FR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Arial" charset="0"/>
            </a:endParaRPr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8C3A88-2AE3-4A8F-A11C-8855F5C6EFFB}" type="slidenum">
              <a:rPr lang="fr-FR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Arial" charset="0"/>
            </a:endParaRPr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3D5FF9-B118-492D-BEEE-5332E048561C}" type="slidenum">
              <a:rPr lang="fr-FR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Arial" charset="0"/>
            </a:endParaRPr>
          </a:p>
        </p:txBody>
      </p:sp>
      <p:sp>
        <p:nvSpPr>
          <p:cNvPr id="337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C44603C-49B4-4ECF-8291-C74857E1C2DF}" type="slidenum">
              <a:rPr lang="fr-FR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Arial" charset="0"/>
            </a:endParaRPr>
          </a:p>
        </p:txBody>
      </p:sp>
      <p:sp>
        <p:nvSpPr>
          <p:cNvPr id="348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ADF6B4-270E-49F7-B564-2FD967BF08CE}" type="slidenum">
              <a:rPr lang="fr-FR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Arial" charset="0"/>
            </a:endParaRPr>
          </a:p>
        </p:txBody>
      </p:sp>
      <p:sp>
        <p:nvSpPr>
          <p:cNvPr id="358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32A8AD6-8A82-4FDF-9885-004A1C97FE6B}" type="slidenum">
              <a:rPr lang="fr-FR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Arial" charset="0"/>
            </a:endParaRPr>
          </a:p>
        </p:txBody>
      </p:sp>
      <p:sp>
        <p:nvSpPr>
          <p:cNvPr id="3686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FC30CF-CA99-4247-94D2-5D3B43CA0FB1}" type="slidenum">
              <a:rPr lang="fr-FR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Arial" charset="0"/>
            </a:endParaRPr>
          </a:p>
        </p:txBody>
      </p:sp>
      <p:sp>
        <p:nvSpPr>
          <p:cNvPr id="378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CE89713-7C0F-4C97-8F17-741FBBACE027}" type="slidenum">
              <a:rPr lang="fr-FR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>
              <a:latin typeface="Arial" charset="0"/>
            </a:endParaRPr>
          </a:p>
        </p:txBody>
      </p:sp>
      <p:sp>
        <p:nvSpPr>
          <p:cNvPr id="3891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98C4AC-0F49-4638-BEC9-61CEE135BA68}" type="slidenum">
              <a:rPr lang="fr-FR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4428B-FA5E-4CC7-ACFF-2D95D81413E4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69948-C4EC-43A4-A7F0-FEBA11F7A85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 advTm="10000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CA3D7-3D86-4A99-93FA-FC48E4E6C3A1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61C3D-6F52-4B8B-9A51-6DFE48B06AF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 advTm="10000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D96BF-EA03-4575-A640-88D1C0313E31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ACC07-685E-4DB2-AFF6-E87610FA8F1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 advTm="10000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5E1E4-627E-4B51-A92D-309C65C51B8F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AAC51-0A12-4AE1-A739-9A52905C892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 advTm="10000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87DE4-E50E-4354-8C55-033D9BE789EE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0EF0A-4410-4B58-B178-4A437A376B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 advTm="10000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694FA-6EDE-4DA0-9DB8-EBAA6281467D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56A89-AE82-4FB0-8507-D75C3C9BFA2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 advTm="10000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B1D9E-E269-4FE3-8D8D-3C88607768DB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B25E4-5019-4296-991D-88626A427CF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 advTm="10000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7C4E5-C1FA-4144-B2E6-5EE49F93F61E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E7967-DE51-4337-AEBD-7D66280AEE1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 advTm="10000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6F2A-9C22-4880-B2A5-8FFB7730C917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925FA-6E69-4AF9-A49E-0C6C6C41E6F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 advTm="10000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E6DF1-CE43-438E-8BF2-8AEDF91B60A2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0996F-F124-4972-AE66-0B05EEF6AB7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 advTm="10000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6C439-D685-4CCD-B496-BB7538968ADC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14455-0C76-41C0-AA06-925F6099FC3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med" advTm="10000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D979A2-C822-4F1C-97E8-EFC7B330A432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2BDEE5-F5AF-4DEE-9A70-6B7BF9BF536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 spd="med" advTm="10000"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 descr="gauch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975" y="-242888"/>
            <a:ext cx="4752975" cy="710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 descr="droit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-242888"/>
            <a:ext cx="4824413" cy="710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0" y="2781300"/>
            <a:ext cx="43561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8000" dirty="0" err="1">
                <a:solidFill>
                  <a:srgbClr val="002060"/>
                </a:solidFill>
                <a:latin typeface="Jokerman" pitchFamily="82" charset="0"/>
              </a:rPr>
              <a:t>phrasal</a:t>
            </a:r>
            <a:endParaRPr lang="fr-FR" sz="8000" dirty="0">
              <a:solidFill>
                <a:srgbClr val="002060"/>
              </a:solidFill>
              <a:latin typeface="Jokerman" pitchFamily="82" charset="0"/>
            </a:endParaRPr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5111750" y="2781300"/>
            <a:ext cx="40322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8000" dirty="0" err="1">
                <a:solidFill>
                  <a:srgbClr val="002060"/>
                </a:solidFill>
                <a:latin typeface="Jokerman" pitchFamily="82" charset="0"/>
              </a:rPr>
              <a:t>verbs</a:t>
            </a:r>
            <a:endParaRPr lang="fr-FR" sz="8000" dirty="0">
              <a:solidFill>
                <a:srgbClr val="002060"/>
              </a:solidFill>
              <a:latin typeface="Jokerman" pitchFamily="82" charset="0"/>
            </a:endParaRPr>
          </a:p>
        </p:txBody>
      </p:sp>
    </p:spTree>
  </p:cSld>
  <p:clrMapOvr>
    <a:masterClrMapping/>
  </p:clrMapOvr>
  <p:transition spd="med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oneTexte 12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>
                <a:solidFill>
                  <a:schemeClr val="bg1"/>
                </a:solidFill>
                <a:latin typeface="Jokerman" pitchFamily="82" charset="0"/>
              </a:rPr>
              <a:t>Complete the sentences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3850" y="1196975"/>
            <a:ext cx="8351838" cy="5400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2532" name="ZoneTexte 6"/>
          <p:cNvSpPr txBox="1">
            <a:spLocks noChangeArrowheads="1"/>
          </p:cNvSpPr>
          <p:nvPr/>
        </p:nvSpPr>
        <p:spPr bwMode="auto">
          <a:xfrm>
            <a:off x="323850" y="4868863"/>
            <a:ext cx="84248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>
                <a:solidFill>
                  <a:schemeClr val="bg1"/>
                </a:solidFill>
                <a:latin typeface="Ravie" pitchFamily="82" charset="0"/>
              </a:rPr>
              <a:t>It's a fancy dress party so we have to dress ____.</a:t>
            </a:r>
            <a:endParaRPr lang="fr-FR" sz="3600">
              <a:solidFill>
                <a:schemeClr val="bg1"/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975350" y="5373688"/>
            <a:ext cx="316865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up</a:t>
            </a:r>
          </a:p>
          <a:p>
            <a:endParaRPr lang="fr-FR"/>
          </a:p>
        </p:txBody>
      </p:sp>
      <p:pic>
        <p:nvPicPr>
          <p:cNvPr id="22534" name="Picture 2" descr="C:\Users\Utilisateur\AppData\Local\Microsoft\Windows\Temporary Internet Files\Content.IE5\K5MXS9PV\MC900433654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5375" y="1203325"/>
            <a:ext cx="2100263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oneTexte 12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>
                <a:solidFill>
                  <a:schemeClr val="bg1"/>
                </a:solidFill>
                <a:latin typeface="Jokerman" pitchFamily="82" charset="0"/>
              </a:rPr>
              <a:t>Complete the sentences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3850" y="1196975"/>
            <a:ext cx="8351838" cy="5400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3556" name="ZoneTexte 6"/>
          <p:cNvSpPr txBox="1">
            <a:spLocks noChangeArrowheads="1"/>
          </p:cNvSpPr>
          <p:nvPr/>
        </p:nvSpPr>
        <p:spPr bwMode="auto">
          <a:xfrm>
            <a:off x="323850" y="4868863"/>
            <a:ext cx="84248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>
                <a:solidFill>
                  <a:schemeClr val="bg1"/>
                </a:solidFill>
                <a:latin typeface="Ravie" pitchFamily="82" charset="0"/>
              </a:rPr>
              <a:t>It's time to do _____ with all of these old clothes.</a:t>
            </a:r>
            <a:endParaRPr lang="fr-FR" sz="3600">
              <a:solidFill>
                <a:schemeClr val="bg1"/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4427538" y="4797425"/>
            <a:ext cx="31686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away</a:t>
            </a:r>
          </a:p>
          <a:p>
            <a:endParaRPr lang="fr-FR"/>
          </a:p>
        </p:txBody>
      </p:sp>
      <p:pic>
        <p:nvPicPr>
          <p:cNvPr id="23558" name="Picture 2" descr="C:\Users\Utilisateur\AppData\Local\Microsoft\Windows\Temporary Internet Files\Content.IE5\7EXBP37M\MC900356893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1413" y="1196975"/>
            <a:ext cx="3744912" cy="342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oneTexte 12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>
                <a:solidFill>
                  <a:schemeClr val="bg1"/>
                </a:solidFill>
                <a:latin typeface="Jokerman" pitchFamily="82" charset="0"/>
              </a:rPr>
              <a:t>Complete the sentences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3850" y="1196975"/>
            <a:ext cx="8351838" cy="5400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4580" name="ZoneTexte 6"/>
          <p:cNvSpPr txBox="1">
            <a:spLocks noChangeArrowheads="1"/>
          </p:cNvSpPr>
          <p:nvPr/>
        </p:nvSpPr>
        <p:spPr bwMode="auto">
          <a:xfrm>
            <a:off x="323850" y="4868863"/>
            <a:ext cx="8424863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>
                <a:solidFill>
                  <a:schemeClr val="bg1"/>
                </a:solidFill>
                <a:latin typeface="Ravie" pitchFamily="82" charset="0"/>
              </a:rPr>
              <a:t>My boyfriend and I broke ____ before I moved to America.</a:t>
            </a:r>
            <a:endParaRPr lang="fr-FR" sz="3600">
              <a:solidFill>
                <a:schemeClr val="bg1"/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250825" y="5300663"/>
            <a:ext cx="31686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up</a:t>
            </a:r>
          </a:p>
          <a:p>
            <a:endParaRPr lang="fr-FR"/>
          </a:p>
        </p:txBody>
      </p:sp>
      <p:pic>
        <p:nvPicPr>
          <p:cNvPr id="24582" name="Picture 2" descr="C:\Users\Utilisateur\AppData\Local\Microsoft\Windows\Temporary Internet Files\Content.IE5\K5MXS9PV\MC900434395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8175" y="1196975"/>
            <a:ext cx="4967288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oneTexte 12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>
                <a:solidFill>
                  <a:schemeClr val="bg1"/>
                </a:solidFill>
                <a:latin typeface="Jokerman" pitchFamily="82" charset="0"/>
              </a:rPr>
              <a:t>Complete the sentences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3850" y="1196975"/>
            <a:ext cx="8351838" cy="5400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5604" name="ZoneTexte 6"/>
          <p:cNvSpPr txBox="1">
            <a:spLocks noChangeArrowheads="1"/>
          </p:cNvSpPr>
          <p:nvPr/>
        </p:nvSpPr>
        <p:spPr bwMode="auto">
          <a:xfrm>
            <a:off x="323850" y="4868863"/>
            <a:ext cx="8424863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>
                <a:solidFill>
                  <a:schemeClr val="bg1"/>
                </a:solidFill>
                <a:latin typeface="Ravie" pitchFamily="82" charset="0"/>
              </a:rPr>
              <a:t>My grandparents brought me ____ after my parents died.</a:t>
            </a:r>
            <a:endParaRPr lang="fr-FR" sz="3600">
              <a:solidFill>
                <a:schemeClr val="bg1"/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611188" y="5300663"/>
            <a:ext cx="31686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up</a:t>
            </a:r>
          </a:p>
          <a:p>
            <a:endParaRPr lang="fr-FR"/>
          </a:p>
        </p:txBody>
      </p:sp>
      <p:pic>
        <p:nvPicPr>
          <p:cNvPr id="25606" name="Picture 6" descr="C:\Users\Utilisateur\AppData\Local\Microsoft\Windows\Temporary Internet Files\Content.IE5\XF30QTGZ\MC900089456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2988" y="1268413"/>
            <a:ext cx="5770562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oneTexte 12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>
                <a:solidFill>
                  <a:schemeClr val="bg1"/>
                </a:solidFill>
                <a:latin typeface="Jokerman" pitchFamily="82" charset="0"/>
              </a:rPr>
              <a:t>Complete the sentences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3850" y="1196975"/>
            <a:ext cx="8351838" cy="5400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6628" name="ZoneTexte 6"/>
          <p:cNvSpPr txBox="1">
            <a:spLocks noChangeArrowheads="1"/>
          </p:cNvSpPr>
          <p:nvPr/>
        </p:nvSpPr>
        <p:spPr bwMode="auto">
          <a:xfrm>
            <a:off x="323850" y="4868863"/>
            <a:ext cx="8424863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>
                <a:solidFill>
                  <a:schemeClr val="bg1"/>
                </a:solidFill>
                <a:latin typeface="Ravie" pitchFamily="82" charset="0"/>
              </a:rPr>
              <a:t>My niece came ______ with chicken pox this weekend.</a:t>
            </a:r>
            <a:endParaRPr lang="fr-FR" sz="3600">
              <a:solidFill>
                <a:schemeClr val="bg1"/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651500" y="4797425"/>
            <a:ext cx="31686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down</a:t>
            </a:r>
          </a:p>
          <a:p>
            <a:endParaRPr lang="fr-FR"/>
          </a:p>
        </p:txBody>
      </p:sp>
      <p:pic>
        <p:nvPicPr>
          <p:cNvPr id="26630" name="Picture 2" descr="C:\Users\Utilisateur\AppData\Local\Microsoft\Windows\Temporary Internet Files\Content.IE5\XF30QTGZ\MC900347477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4075" y="1268413"/>
            <a:ext cx="4608513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oneTexte 12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>
                <a:solidFill>
                  <a:schemeClr val="bg1"/>
                </a:solidFill>
                <a:latin typeface="Jokerman" pitchFamily="82" charset="0"/>
              </a:rPr>
              <a:t>Complete the sentences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3850" y="1196975"/>
            <a:ext cx="8351838" cy="5400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7652" name="ZoneTexte 6"/>
          <p:cNvSpPr txBox="1">
            <a:spLocks noChangeArrowheads="1"/>
          </p:cNvSpPr>
          <p:nvPr/>
        </p:nvSpPr>
        <p:spPr bwMode="auto">
          <a:xfrm>
            <a:off x="323850" y="4868863"/>
            <a:ext cx="84248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>
                <a:solidFill>
                  <a:schemeClr val="bg1"/>
                </a:solidFill>
                <a:latin typeface="Ravie" pitchFamily="82" charset="0"/>
              </a:rPr>
              <a:t>My sister and I get ____ very well together.</a:t>
            </a:r>
            <a:endParaRPr lang="fr-FR" sz="3600">
              <a:solidFill>
                <a:schemeClr val="bg1"/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975350" y="4724400"/>
            <a:ext cx="31686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on</a:t>
            </a:r>
          </a:p>
          <a:p>
            <a:endParaRPr lang="fr-FR"/>
          </a:p>
        </p:txBody>
      </p:sp>
      <p:pic>
        <p:nvPicPr>
          <p:cNvPr id="27654" name="Picture 2" descr="C:\Users\Utilisateur\AppData\Local\Microsoft\Windows\Temporary Internet Files\Content.IE5\7EXBP37M\MC900358773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2138" y="1196975"/>
            <a:ext cx="2857500" cy="383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oneTexte 12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>
                <a:solidFill>
                  <a:schemeClr val="bg1"/>
                </a:solidFill>
                <a:latin typeface="Jokerman" pitchFamily="82" charset="0"/>
              </a:rPr>
              <a:t>Complete the sentences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3850" y="1196975"/>
            <a:ext cx="8351838" cy="5400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8676" name="ZoneTexte 6"/>
          <p:cNvSpPr txBox="1">
            <a:spLocks noChangeArrowheads="1"/>
          </p:cNvSpPr>
          <p:nvPr/>
        </p:nvSpPr>
        <p:spPr bwMode="auto">
          <a:xfrm>
            <a:off x="323850" y="4868863"/>
            <a:ext cx="8424863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>
                <a:solidFill>
                  <a:schemeClr val="bg1"/>
                </a:solidFill>
                <a:latin typeface="Ravie" pitchFamily="82" charset="0"/>
              </a:rPr>
              <a:t>We worked so hard this year that we had to get  _____ for a week.</a:t>
            </a:r>
            <a:endParaRPr lang="fr-FR" sz="3600">
              <a:solidFill>
                <a:schemeClr val="bg1"/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1042988" y="5934075"/>
            <a:ext cx="31686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away</a:t>
            </a:r>
          </a:p>
          <a:p>
            <a:endParaRPr lang="fr-FR"/>
          </a:p>
        </p:txBody>
      </p:sp>
      <p:pic>
        <p:nvPicPr>
          <p:cNvPr id="28678" name="Picture 4" descr="C:\Users\Utilisateur\AppData\Local\Microsoft\Windows\Temporary Internet Files\Content.IE5\K5MXS9PV\MC900352099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00338" y="1412875"/>
            <a:ext cx="4384675" cy="342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oneTexte 12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>
                <a:solidFill>
                  <a:schemeClr val="bg1"/>
                </a:solidFill>
                <a:latin typeface="Jokerman" pitchFamily="82" charset="0"/>
              </a:rPr>
              <a:t>Complete the sentences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3850" y="1196975"/>
            <a:ext cx="8351838" cy="5400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340" name="ZoneTexte 6"/>
          <p:cNvSpPr txBox="1">
            <a:spLocks noChangeArrowheads="1"/>
          </p:cNvSpPr>
          <p:nvPr/>
        </p:nvSpPr>
        <p:spPr bwMode="auto">
          <a:xfrm>
            <a:off x="971550" y="5084763"/>
            <a:ext cx="69850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>
                <a:solidFill>
                  <a:schemeClr val="bg1"/>
                </a:solidFill>
                <a:latin typeface="Ravie" pitchFamily="82" charset="0"/>
              </a:rPr>
              <a:t>Brian asked Judy ________to dinner.</a:t>
            </a:r>
            <a:endParaRPr lang="fr-FR" sz="3600">
              <a:solidFill>
                <a:schemeClr val="bg1"/>
              </a:solidFill>
              <a:latin typeface="Ravie" pitchFamily="82" charset="0"/>
            </a:endParaRPr>
          </a:p>
          <a:p>
            <a:endParaRPr lang="fr-FR"/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1547813" y="5516563"/>
            <a:ext cx="31686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out</a:t>
            </a:r>
          </a:p>
          <a:p>
            <a:endParaRPr lang="fr-FR"/>
          </a:p>
        </p:txBody>
      </p:sp>
      <p:pic>
        <p:nvPicPr>
          <p:cNvPr id="14342" name="Picture 2" descr="C:\Users\Utilisateur\AppData\Local\Microsoft\Windows\Temporary Internet Files\Content.IE5\K5MXS9PV\MC900432499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9613" y="1268413"/>
            <a:ext cx="5184775" cy="379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oneTexte 12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>
                <a:solidFill>
                  <a:schemeClr val="bg1"/>
                </a:solidFill>
                <a:latin typeface="Jokerman" pitchFamily="82" charset="0"/>
              </a:rPr>
              <a:t>Complete the sentences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3850" y="1196975"/>
            <a:ext cx="8351838" cy="5400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5364" name="ZoneTexte 6"/>
          <p:cNvSpPr txBox="1">
            <a:spLocks noChangeArrowheads="1"/>
          </p:cNvSpPr>
          <p:nvPr/>
        </p:nvSpPr>
        <p:spPr bwMode="auto">
          <a:xfrm>
            <a:off x="395288" y="5084763"/>
            <a:ext cx="82089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>
                <a:solidFill>
                  <a:schemeClr val="bg1"/>
                </a:solidFill>
                <a:latin typeface="Ravie" pitchFamily="82" charset="0"/>
              </a:rPr>
              <a:t>Mum counts _____ us  to make our beds.</a:t>
            </a:r>
            <a:endParaRPr lang="fr-FR">
              <a:solidFill>
                <a:schemeClr val="bg1"/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3924300" y="4941888"/>
            <a:ext cx="316865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on</a:t>
            </a:r>
          </a:p>
          <a:p>
            <a:endParaRPr lang="fr-FR"/>
          </a:p>
        </p:txBody>
      </p:sp>
      <p:pic>
        <p:nvPicPr>
          <p:cNvPr id="15366" name="Picture 8" descr="C:\Users\Utilisateur\AppData\Local\Microsoft\Windows\Temporary Internet Files\Content.IE5\ZDMBHNKF\MC900352376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9613" y="1341438"/>
            <a:ext cx="4464050" cy="363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oneTexte 12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>
                <a:solidFill>
                  <a:schemeClr val="bg1"/>
                </a:solidFill>
                <a:latin typeface="Jokerman" pitchFamily="82" charset="0"/>
              </a:rPr>
              <a:t>Complete the sentences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3850" y="1196975"/>
            <a:ext cx="8351838" cy="5400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388" name="ZoneTexte 6"/>
          <p:cNvSpPr txBox="1">
            <a:spLocks noChangeArrowheads="1"/>
          </p:cNvSpPr>
          <p:nvPr/>
        </p:nvSpPr>
        <p:spPr bwMode="auto">
          <a:xfrm>
            <a:off x="395288" y="5084763"/>
            <a:ext cx="8424862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>
                <a:solidFill>
                  <a:schemeClr val="bg1"/>
                </a:solidFill>
                <a:latin typeface="Ravie" pitchFamily="82" charset="0"/>
              </a:rPr>
              <a:t>I asked _________ but nobody has seen my wallet.</a:t>
            </a:r>
            <a:endParaRPr lang="fr-FR" sz="3600">
              <a:solidFill>
                <a:schemeClr val="bg1"/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3635375" y="5013325"/>
            <a:ext cx="31686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around</a:t>
            </a:r>
          </a:p>
          <a:p>
            <a:endParaRPr lang="fr-FR"/>
          </a:p>
        </p:txBody>
      </p:sp>
      <p:pic>
        <p:nvPicPr>
          <p:cNvPr id="16390" name="Picture 2" descr="C:\Users\Utilisateur\AppData\Local\Microsoft\Windows\Temporary Internet Files\Content.IE5\K5MXS9PV\MC900389728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975" y="1196975"/>
            <a:ext cx="4625975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oneTexte 12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>
                <a:solidFill>
                  <a:schemeClr val="bg1"/>
                </a:solidFill>
                <a:latin typeface="Jokerman" pitchFamily="82" charset="0"/>
              </a:rPr>
              <a:t>Complete the sentences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3850" y="1196975"/>
            <a:ext cx="8351838" cy="5400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7412" name="ZoneTexte 6"/>
          <p:cNvSpPr txBox="1">
            <a:spLocks noChangeArrowheads="1"/>
          </p:cNvSpPr>
          <p:nvPr/>
        </p:nvSpPr>
        <p:spPr bwMode="auto">
          <a:xfrm>
            <a:off x="323850" y="4941888"/>
            <a:ext cx="8424863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>
                <a:solidFill>
                  <a:schemeClr val="bg1"/>
                </a:solidFill>
                <a:latin typeface="Ravie" pitchFamily="82" charset="0"/>
              </a:rPr>
              <a:t>I </a:t>
            </a:r>
            <a:r>
              <a:rPr lang="en-GB" sz="3600" b="1">
                <a:solidFill>
                  <a:schemeClr val="bg1"/>
                </a:solidFill>
                <a:latin typeface="Ravie" pitchFamily="82" charset="0"/>
              </a:rPr>
              <a:t>called</a:t>
            </a:r>
            <a:r>
              <a:rPr lang="en-GB" sz="3600">
                <a:solidFill>
                  <a:schemeClr val="bg1"/>
                </a:solidFill>
                <a:latin typeface="Ravie" pitchFamily="82" charset="0"/>
              </a:rPr>
              <a:t> the company </a:t>
            </a:r>
            <a:r>
              <a:rPr lang="en-GB" sz="3600" b="1">
                <a:solidFill>
                  <a:schemeClr val="bg1"/>
                </a:solidFill>
                <a:latin typeface="Ravie" pitchFamily="82" charset="0"/>
              </a:rPr>
              <a:t>____</a:t>
            </a:r>
            <a:r>
              <a:rPr lang="en-GB" sz="3600">
                <a:solidFill>
                  <a:schemeClr val="bg1"/>
                </a:solidFill>
                <a:latin typeface="Ravie" pitchFamily="82" charset="0"/>
              </a:rPr>
              <a:t> but the offices were closed for the weekend.</a:t>
            </a:r>
            <a:endParaRPr lang="fr-FR" sz="3600">
              <a:solidFill>
                <a:schemeClr val="bg1"/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6300788" y="4868863"/>
            <a:ext cx="31670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back</a:t>
            </a:r>
          </a:p>
          <a:p>
            <a:endParaRPr lang="fr-FR"/>
          </a:p>
        </p:txBody>
      </p:sp>
      <p:pic>
        <p:nvPicPr>
          <p:cNvPr id="17414" name="Picture 2" descr="C:\Users\Utilisateur\AppData\Local\Microsoft\Windows\Temporary Internet Files\Content.IE5\XF30QTGZ\MC900286552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6600" y="1484313"/>
            <a:ext cx="2605088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oneTexte 12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>
                <a:solidFill>
                  <a:schemeClr val="bg1"/>
                </a:solidFill>
                <a:latin typeface="Jokerman" pitchFamily="82" charset="0"/>
              </a:rPr>
              <a:t>Complete the sentences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3850" y="1196975"/>
            <a:ext cx="8351838" cy="5400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436" name="ZoneTexte 6"/>
          <p:cNvSpPr txBox="1">
            <a:spLocks noChangeArrowheads="1"/>
          </p:cNvSpPr>
          <p:nvPr/>
        </p:nvSpPr>
        <p:spPr bwMode="auto">
          <a:xfrm>
            <a:off x="323850" y="4941888"/>
            <a:ext cx="84248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>
                <a:solidFill>
                  <a:schemeClr val="bg1"/>
                </a:solidFill>
                <a:latin typeface="Ravie" pitchFamily="82" charset="0"/>
              </a:rPr>
              <a:t>Let's eat ______. I don't feel like cooking tonight. </a:t>
            </a:r>
            <a:endParaRPr lang="fr-FR" sz="3600">
              <a:solidFill>
                <a:schemeClr val="bg1"/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3348038" y="4797425"/>
            <a:ext cx="31686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out</a:t>
            </a:r>
          </a:p>
          <a:p>
            <a:endParaRPr lang="fr-FR"/>
          </a:p>
        </p:txBody>
      </p:sp>
      <p:pic>
        <p:nvPicPr>
          <p:cNvPr id="18438" name="Picture 4" descr="C:\Users\Utilisateur\AppData\Local\Microsoft\Windows\Temporary Internet Files\Content.IE5\ZDMBHNKF\MC900155695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8538" y="1412875"/>
            <a:ext cx="41036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oneTexte 12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>
                <a:solidFill>
                  <a:schemeClr val="bg1"/>
                </a:solidFill>
                <a:latin typeface="Jokerman" pitchFamily="82" charset="0"/>
              </a:rPr>
              <a:t>Complete the sentences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3850" y="1196975"/>
            <a:ext cx="8351838" cy="5400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460" name="ZoneTexte 6"/>
          <p:cNvSpPr txBox="1">
            <a:spLocks noChangeArrowheads="1"/>
          </p:cNvSpPr>
          <p:nvPr/>
        </p:nvSpPr>
        <p:spPr bwMode="auto">
          <a:xfrm>
            <a:off x="323850" y="4868863"/>
            <a:ext cx="8424863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>
                <a:solidFill>
                  <a:schemeClr val="bg1"/>
                </a:solidFill>
                <a:latin typeface="Ravie" pitchFamily="82" charset="0"/>
              </a:rPr>
              <a:t>When am I going to get ________ to writing my “thank you” cards?</a:t>
            </a:r>
            <a:endParaRPr lang="fr-FR" sz="3600">
              <a:solidFill>
                <a:schemeClr val="bg1"/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755650" y="5300663"/>
            <a:ext cx="31686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round</a:t>
            </a:r>
          </a:p>
          <a:p>
            <a:endParaRPr lang="fr-FR"/>
          </a:p>
        </p:txBody>
      </p:sp>
      <p:pic>
        <p:nvPicPr>
          <p:cNvPr id="19462" name="Picture 2" descr="C:\Users\Utilisateur\AppData\Local\Microsoft\Windows\Temporary Internet Files\Content.IE5\ZDMBHNKF\MC900233885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3213" y="1196975"/>
            <a:ext cx="3457575" cy="367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oneTexte 12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>
                <a:solidFill>
                  <a:schemeClr val="bg1"/>
                </a:solidFill>
                <a:latin typeface="Jokerman" pitchFamily="82" charset="0"/>
              </a:rPr>
              <a:t>Complete the sentences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3850" y="1196975"/>
            <a:ext cx="8351838" cy="5400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484" name="ZoneTexte 6"/>
          <p:cNvSpPr txBox="1">
            <a:spLocks noChangeArrowheads="1"/>
          </p:cNvSpPr>
          <p:nvPr/>
        </p:nvSpPr>
        <p:spPr bwMode="auto">
          <a:xfrm>
            <a:off x="323850" y="4868863"/>
            <a:ext cx="84248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>
                <a:solidFill>
                  <a:schemeClr val="bg1"/>
                </a:solidFill>
                <a:latin typeface="Ravie" pitchFamily="82" charset="0"/>
              </a:rPr>
              <a:t>My boyfriend dropped me ___ at work this morning.</a:t>
            </a:r>
            <a:endParaRPr lang="fr-FR" sz="3600">
              <a:solidFill>
                <a:schemeClr val="bg1"/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-468313" y="5373688"/>
            <a:ext cx="3168651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off</a:t>
            </a:r>
          </a:p>
          <a:p>
            <a:endParaRPr lang="fr-FR"/>
          </a:p>
        </p:txBody>
      </p:sp>
      <p:pic>
        <p:nvPicPr>
          <p:cNvPr id="20486" name="Picture 3" descr="C:\Users\Utilisateur\AppData\Local\Microsoft\Windows\Temporary Internet Files\Content.IE5\7EXBP37M\MC900053283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8175" y="1268413"/>
            <a:ext cx="4608513" cy="368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oneTexte 12"/>
          <p:cNvSpPr txBox="1">
            <a:spLocks noChangeArrowheads="1"/>
          </p:cNvSpPr>
          <p:nvPr/>
        </p:nvSpPr>
        <p:spPr bwMode="auto">
          <a:xfrm>
            <a:off x="0" y="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>
                <a:solidFill>
                  <a:schemeClr val="bg1"/>
                </a:solidFill>
                <a:latin typeface="Jokerman" pitchFamily="82" charset="0"/>
              </a:rPr>
              <a:t>Complete the sentences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323850" y="1196975"/>
            <a:ext cx="8351838" cy="5400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1508" name="ZoneTexte 6"/>
          <p:cNvSpPr txBox="1">
            <a:spLocks noChangeArrowheads="1"/>
          </p:cNvSpPr>
          <p:nvPr/>
        </p:nvSpPr>
        <p:spPr bwMode="auto">
          <a:xfrm>
            <a:off x="323850" y="4868863"/>
            <a:ext cx="84248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>
                <a:solidFill>
                  <a:schemeClr val="bg1"/>
                </a:solidFill>
                <a:latin typeface="Ravie" pitchFamily="82" charset="0"/>
              </a:rPr>
              <a:t>I’ve just got _____ the flu and now my sister has it.</a:t>
            </a:r>
            <a:endParaRPr lang="fr-FR" sz="3600">
              <a:solidFill>
                <a:schemeClr val="bg1"/>
              </a:solidFill>
              <a:latin typeface="Ravie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3779838" y="4724400"/>
            <a:ext cx="31686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over</a:t>
            </a:r>
          </a:p>
          <a:p>
            <a:endParaRPr lang="fr-FR"/>
          </a:p>
        </p:txBody>
      </p:sp>
      <p:pic>
        <p:nvPicPr>
          <p:cNvPr id="21510" name="Picture 2" descr="C:\Users\Utilisateur\AppData\Local\Microsoft\Windows\Temporary Internet Files\Content.IE5\K5MXS9PV\MC900359007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4075" y="1268413"/>
            <a:ext cx="4968875" cy="345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248</Words>
  <Application>Microsoft Office PowerPoint</Application>
  <PresentationFormat>On-screen Show (4:3)</PresentationFormat>
  <Paragraphs>63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Unicornis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Quintino</dc:creator>
  <cp:lastModifiedBy>Gareth Pitchford</cp:lastModifiedBy>
  <cp:revision>153</cp:revision>
  <dcterms:created xsi:type="dcterms:W3CDTF">2007-07-23T00:14:50Z</dcterms:created>
  <dcterms:modified xsi:type="dcterms:W3CDTF">2013-04-11T09:26:13Z</dcterms:modified>
</cp:coreProperties>
</file>