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A5F6E-35A8-4E1B-AF89-07E5DC2A5E65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70065-6478-48A4-AC46-08DB47CCF6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8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8EF57CE-94DF-41D1-AC8E-F0524F8928D4}" type="datetimeFigureOut">
              <a:rPr lang="en-GB" smtClean="0"/>
              <a:t>21/02/2012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A24DCAD-8080-40E4-A503-261733D0E37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052736"/>
            <a:ext cx="770485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dirty="0" smtClean="0">
                <a:latin typeface="Gill Sans MT Condensed" pitchFamily="34" charset="0"/>
              </a:rPr>
              <a:t>Pronouns</a:t>
            </a:r>
            <a:endParaRPr lang="en-GB" sz="8800" dirty="0">
              <a:latin typeface="Gill Sans MT Condensed" pitchFamily="34" charset="0"/>
            </a:endParaRPr>
          </a:p>
        </p:txBody>
      </p:sp>
      <p:pic>
        <p:nvPicPr>
          <p:cNvPr id="1026" name="Picture 2" descr="C:\Users\Rabia Rashid\AppData\Local\Microsoft\Windows\Temporary Internet Files\Content.IE5\B66JPDQE\MP90044656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73016"/>
            <a:ext cx="2071886" cy="2683018"/>
          </a:xfrm>
          <a:prstGeom prst="rect">
            <a:avLst/>
          </a:prstGeom>
          <a:noFill/>
        </p:spPr>
      </p:pic>
      <p:pic>
        <p:nvPicPr>
          <p:cNvPr id="1029" name="Picture 5" descr="C:\Users\Rabia Rashid\AppData\Local\Microsoft\Windows\Temporary Internet Files\Content.IE5\VSJ3SWLK\MP90044656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356992"/>
            <a:ext cx="2113034" cy="273630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851920" y="328498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me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8" y="4221088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she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4581128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it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5157192"/>
            <a:ext cx="936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we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208" y="386943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he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3429000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you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4008" y="4797152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they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87824" y="551723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us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31840" y="3140968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I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6016" y="5661248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our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99792" y="5013176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your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11960" y="2852936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mine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07904" y="587727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accent3"/>
                </a:solidFill>
                <a:latin typeface="Dadhand" pitchFamily="2" charset="0"/>
              </a:rPr>
              <a:t>my</a:t>
            </a:r>
            <a:endParaRPr lang="en-GB" sz="4000" b="1" dirty="0">
              <a:solidFill>
                <a:schemeClr val="accent3"/>
              </a:solidFill>
              <a:latin typeface="Dadhand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4040188" cy="3888432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GB" sz="4000" dirty="0" smtClean="0">
                <a:solidFill>
                  <a:schemeClr val="accent1"/>
                </a:solidFill>
                <a:latin typeface="Maiandra GD" pitchFamily="34" charset="0"/>
              </a:rPr>
              <a:t>We use personal pronouns in place of the person or people that we are talking about.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solidFill>
            <a:schemeClr val="tx1">
              <a:lumMod val="85000"/>
            </a:schemeClr>
          </a:solidFill>
        </p:spPr>
        <p:txBody>
          <a:bodyPr/>
          <a:lstStyle/>
          <a:p>
            <a:r>
              <a:rPr lang="en-GB" sz="2800" dirty="0" smtClean="0">
                <a:solidFill>
                  <a:schemeClr val="bg2"/>
                </a:solidFill>
                <a:latin typeface="Maiandra GD" pitchFamily="34" charset="0"/>
              </a:rPr>
              <a:t>My mother’s name is Felly. </a:t>
            </a:r>
            <a:r>
              <a:rPr lang="en-GB" sz="2800" b="1" dirty="0" smtClean="0">
                <a:solidFill>
                  <a:schemeClr val="bg2"/>
                </a:solidFill>
                <a:latin typeface="Maiandra GD" pitchFamily="34" charset="0"/>
              </a:rPr>
              <a:t>She</a:t>
            </a:r>
            <a:r>
              <a:rPr lang="en-GB" sz="2800" dirty="0" smtClean="0">
                <a:solidFill>
                  <a:schemeClr val="bg2"/>
                </a:solidFill>
                <a:latin typeface="Maiandra GD" pitchFamily="34" charset="0"/>
              </a:rPr>
              <a:t> is a nurse.</a:t>
            </a:r>
          </a:p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31032"/>
          </a:xfrm>
          <a:solidFill>
            <a:schemeClr val="accent6"/>
          </a:solidFill>
        </p:spPr>
        <p:txBody>
          <a:bodyPr>
            <a:noAutofit/>
          </a:bodyPr>
          <a:lstStyle/>
          <a:p>
            <a:pPr algn="ctr"/>
            <a:r>
              <a:rPr lang="en-GB" sz="8800" dirty="0" smtClean="0">
                <a:solidFill>
                  <a:schemeClr val="tx1"/>
                </a:solidFill>
                <a:latin typeface="Gill Sans MT Condensed" pitchFamily="34" charset="0"/>
              </a:rPr>
              <a:t>Personal Pronouns</a:t>
            </a:r>
            <a:endParaRPr lang="en-GB" sz="8800" dirty="0">
              <a:solidFill>
                <a:schemeClr val="tx1"/>
              </a:solidFill>
              <a:latin typeface="Gill Sans MT Condensed" pitchFamily="34" charset="0"/>
            </a:endParaRPr>
          </a:p>
        </p:txBody>
      </p:sp>
      <p:pic>
        <p:nvPicPr>
          <p:cNvPr id="2051" name="Picture 3" descr="C:\Users\Rabia Rashid\AppData\Local\Microsoft\Windows\Temporary Internet Files\Content.IE5\9O716TRY\MC9002405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068960"/>
            <a:ext cx="2958189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9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900"/>
                            </p:stCondLst>
                            <p:childTnLst>
                              <p:par>
                                <p:cTn id="3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4" grpId="0" uiExpand="1" build="p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4040188" cy="403244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n-GB" sz="3600" dirty="0" smtClean="0">
                <a:latin typeface="Maiandra GD" pitchFamily="34" charset="0"/>
              </a:rPr>
              <a:t>We use possessive pronouns to refer to a specific person/people or thing/things belonging to a person/people.</a:t>
            </a:r>
            <a:endParaRPr lang="en-GB" sz="3600" dirty="0">
              <a:latin typeface="Maiandra GD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solidFill>
            <a:schemeClr val="tx1">
              <a:lumMod val="85000"/>
            </a:schemeClr>
          </a:solidFill>
        </p:spPr>
        <p:txBody>
          <a:bodyPr/>
          <a:lstStyle/>
          <a:p>
            <a:r>
              <a:rPr lang="en-GB" sz="2800" dirty="0" smtClean="0">
                <a:solidFill>
                  <a:schemeClr val="bg1"/>
                </a:solidFill>
                <a:latin typeface="Dadhand" pitchFamily="2" charset="0"/>
              </a:rPr>
              <a:t>Look at </a:t>
            </a:r>
            <a:r>
              <a:rPr lang="en-GB" sz="2800" b="1" dirty="0" smtClean="0">
                <a:solidFill>
                  <a:schemeClr val="bg1"/>
                </a:solidFill>
                <a:latin typeface="Dadhand" pitchFamily="2" charset="0"/>
              </a:rPr>
              <a:t>our</a:t>
            </a:r>
            <a:r>
              <a:rPr lang="en-GB" sz="2800" dirty="0" smtClean="0">
                <a:solidFill>
                  <a:schemeClr val="bg1"/>
                </a:solidFill>
                <a:latin typeface="Dadhand" pitchFamily="2" charset="0"/>
              </a:rPr>
              <a:t> hair. </a:t>
            </a:r>
            <a:r>
              <a:rPr lang="en-GB" sz="2800" b="1" dirty="0" smtClean="0">
                <a:solidFill>
                  <a:schemeClr val="bg1"/>
                </a:solidFill>
                <a:latin typeface="Dadhand" pitchFamily="2" charset="0"/>
              </a:rPr>
              <a:t>Mine</a:t>
            </a:r>
            <a:r>
              <a:rPr lang="en-GB" sz="2800" dirty="0" smtClean="0">
                <a:solidFill>
                  <a:schemeClr val="bg1"/>
                </a:solidFill>
                <a:latin typeface="Dadhand" pitchFamily="2" charset="0"/>
              </a:rPr>
              <a:t> are longer than </a:t>
            </a:r>
            <a:r>
              <a:rPr lang="en-GB" sz="2800" b="1" dirty="0" smtClean="0">
                <a:solidFill>
                  <a:schemeClr val="bg1"/>
                </a:solidFill>
                <a:latin typeface="Dadhand" pitchFamily="2" charset="0"/>
              </a:rPr>
              <a:t>yours</a:t>
            </a:r>
            <a:r>
              <a:rPr lang="en-GB" sz="2800" dirty="0" smtClean="0">
                <a:solidFill>
                  <a:schemeClr val="bg1"/>
                </a:solidFill>
                <a:latin typeface="Dadhand" pitchFamily="2" charset="0"/>
              </a:rPr>
              <a:t>. </a:t>
            </a:r>
            <a:endParaRPr lang="en-GB" dirty="0">
              <a:solidFill>
                <a:schemeClr val="bg1"/>
              </a:solidFill>
              <a:latin typeface="Dadhand" pitchFamily="2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3103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GB" sz="8000" dirty="0" smtClean="0">
                <a:solidFill>
                  <a:schemeClr val="bg1"/>
                </a:solidFill>
                <a:latin typeface="Gill Sans MT Condensed" pitchFamily="34" charset="0"/>
              </a:rPr>
              <a:t>Possessive Pronouns</a:t>
            </a:r>
            <a:endParaRPr lang="en-GB" sz="8000" dirty="0">
              <a:solidFill>
                <a:schemeClr val="bg1"/>
              </a:solidFill>
              <a:latin typeface="Gill Sans MT Condensed" pitchFamily="34" charset="0"/>
            </a:endParaRPr>
          </a:p>
        </p:txBody>
      </p:sp>
      <p:pic>
        <p:nvPicPr>
          <p:cNvPr id="3085" name="Picture 13" descr="C:\Users\Rabia Rashid\AppData\Local\Microsoft\Windows\Temporary Internet Files\Content.IE5\VSJ3SWLK\MC9003102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501008"/>
            <a:ext cx="3456384" cy="26285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4" grpId="0" uiExpand="1" build="p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7544" y="2276872"/>
            <a:ext cx="4040188" cy="3816424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GB" sz="3000" dirty="0" smtClean="0">
                <a:solidFill>
                  <a:srgbClr val="92D050"/>
                </a:solidFill>
                <a:latin typeface="Maiandra GD" pitchFamily="34" charset="0"/>
              </a:rPr>
              <a:t>We use a reflexive pronoun when we want to refer back to the subject of the sentence or clause. Reflexive pronouns end in "-self" (singular) or "-selves" (plural).</a:t>
            </a:r>
            <a:endParaRPr lang="en-GB" sz="3000" dirty="0">
              <a:solidFill>
                <a:srgbClr val="92D050"/>
              </a:solidFill>
              <a:latin typeface="Maiandra GD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solidFill>
            <a:schemeClr val="tx1">
              <a:lumMod val="85000"/>
            </a:schemeClr>
          </a:solidFill>
        </p:spPr>
        <p:txBody>
          <a:bodyPr/>
          <a:lstStyle/>
          <a:p>
            <a:pPr>
              <a:buNone/>
            </a:pPr>
            <a:r>
              <a:rPr lang="en-GB" sz="2800" dirty="0" smtClean="0">
                <a:solidFill>
                  <a:schemeClr val="bg1"/>
                </a:solidFill>
                <a:latin typeface="Dadhand" pitchFamily="2" charset="0"/>
              </a:rPr>
              <a:t>“You will sow the rest of the seeds </a:t>
            </a:r>
            <a:r>
              <a:rPr lang="en-GB" sz="2800" b="1" dirty="0" smtClean="0">
                <a:solidFill>
                  <a:schemeClr val="bg1"/>
                </a:solidFill>
                <a:latin typeface="Dadhand" pitchFamily="2" charset="0"/>
              </a:rPr>
              <a:t>yourself</a:t>
            </a:r>
            <a:r>
              <a:rPr lang="en-GB" sz="2800" dirty="0" smtClean="0">
                <a:solidFill>
                  <a:schemeClr val="bg1"/>
                </a:solidFill>
                <a:latin typeface="Dadhand" pitchFamily="2" charset="0"/>
              </a:rPr>
              <a:t>.” Mum told Tanya.</a:t>
            </a:r>
            <a:endParaRPr lang="en-GB" dirty="0">
              <a:solidFill>
                <a:schemeClr val="bg1"/>
              </a:solidFill>
              <a:latin typeface="Dadhand" pitchFamily="2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31032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Gill Sans MT Condensed" pitchFamily="34" charset="0"/>
              </a:rPr>
              <a:t>Reflexive</a:t>
            </a:r>
            <a:r>
              <a:rPr lang="en-GB" sz="8000" dirty="0" smtClean="0">
                <a:solidFill>
                  <a:schemeClr val="bg1"/>
                </a:solidFill>
                <a:latin typeface="Gill Sans MT Condensed" pitchFamily="34" charset="0"/>
              </a:rPr>
              <a:t> </a:t>
            </a:r>
            <a:r>
              <a:rPr lang="en-GB" sz="8000" dirty="0" smtClean="0">
                <a:solidFill>
                  <a:srgbClr val="FF0000"/>
                </a:solidFill>
                <a:latin typeface="Gill Sans MT Condensed" pitchFamily="34" charset="0"/>
              </a:rPr>
              <a:t>Pronouns</a:t>
            </a:r>
            <a:endParaRPr lang="en-GB" sz="8000" dirty="0">
              <a:solidFill>
                <a:srgbClr val="FF0000"/>
              </a:solidFill>
              <a:latin typeface="Gill Sans MT Condensed" pitchFamily="34" charset="0"/>
            </a:endParaRPr>
          </a:p>
        </p:txBody>
      </p:sp>
      <p:pic>
        <p:nvPicPr>
          <p:cNvPr id="4099" name="Picture 3" descr="C:\Users\Rabia Rashid\AppData\Local\Microsoft\Windows\Temporary Internet Files\Content.IE5\B66JPDQE\MC9001830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429000"/>
            <a:ext cx="2736304" cy="26352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build="p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DD7E0E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123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PowerPoint Presentation</vt:lpstr>
      <vt:lpstr>Personal Pronouns</vt:lpstr>
      <vt:lpstr>Possessive Pronouns</vt:lpstr>
      <vt:lpstr>Reflexive Pronouns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Rabia Rashid</dc:creator>
  <cp:lastModifiedBy>Gareth Pitchford</cp:lastModifiedBy>
  <cp:revision>10</cp:revision>
  <dcterms:created xsi:type="dcterms:W3CDTF">2012-02-16T13:34:30Z</dcterms:created>
  <dcterms:modified xsi:type="dcterms:W3CDTF">2012-02-21T11:15:06Z</dcterms:modified>
</cp:coreProperties>
</file>