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5" r:id="rId13"/>
    <p:sldId id="269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FDDA"/>
    <a:srgbClr val="FDA1EB"/>
    <a:srgbClr val="FF0066"/>
    <a:srgbClr val="4C7456"/>
    <a:srgbClr val="00CC00"/>
    <a:srgbClr val="3BFD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4" autoAdjust="0"/>
  </p:normalViewPr>
  <p:slideViewPr>
    <p:cSldViewPr>
      <p:cViewPr>
        <p:scale>
          <a:sx n="77" d="100"/>
          <a:sy n="77" d="100"/>
        </p:scale>
        <p:origin x="-1176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59724-B308-4AC3-93AB-1C6C4473E3DC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70235F-29B4-401A-8B13-F907A70D3F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962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B06F80-1597-4CA0-9863-703790576F78}" type="slidenum">
              <a:rPr lang="en-US"/>
              <a:pPr/>
              <a:t>17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1F3FED-7E4E-4226-B73B-0EAAA1BA16D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advClick="0" advTm="8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F6DC19-0EA0-44B9-8944-05864B52174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advClick="0" advTm="8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F2CE4A-87FE-4420-BDE1-73B9D6BEB0A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advClick="0" advTm="8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9D773-E555-43A3-B9BB-31BD98EA975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advClick="0" advTm="8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61140C-C6EA-4F64-A28D-42CE415AC63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advClick="0" advTm="8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ECBE0F-6991-4E20-A36A-BAE94A78DCB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advClick="0" advTm="8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4B5F96-48D8-48F7-A001-F9148281C6A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advClick="0" advTm="8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9199B-D445-42E5-865E-98DCC22D433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advClick="0" advTm="8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156613-A28F-49FB-B7A2-A47D020633E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advClick="0" advTm="8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6A1C2C-F68C-4A48-959B-B9A54DDE5E5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advClick="0" advTm="8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B1421B-56B8-4C16-9CB9-419E6CDB270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advClick="0" advTm="8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CEE8C1D-3979-4080-8A17-B1179E0CC8F6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800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jpeg"/><Relationship Id="rId4" Type="http://schemas.openxmlformats.org/officeDocument/2006/relationships/hyperlink" Target="http://www.brainboxx.co.uk/readypics/punBRACKET.gi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r>
              <a:rPr lang="en-GB" u="sng" dirty="0" smtClean="0"/>
              <a:t>Short Writing </a:t>
            </a:r>
            <a:r>
              <a:rPr lang="en-GB" u="sng" dirty="0"/>
              <a:t>Paper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276872"/>
            <a:ext cx="8642350" cy="1752600"/>
          </a:xfrm>
        </p:spPr>
        <p:txBody>
          <a:bodyPr/>
          <a:lstStyle/>
          <a:p>
            <a:r>
              <a:rPr lang="en-GB" dirty="0" smtClean="0"/>
              <a:t>School: </a:t>
            </a:r>
            <a:r>
              <a:rPr lang="en-GB" b="1" dirty="0" smtClean="0">
                <a:solidFill>
                  <a:srgbClr val="FF0000"/>
                </a:solidFill>
              </a:rPr>
              <a:t>Insert name here </a:t>
            </a:r>
          </a:p>
          <a:p>
            <a:r>
              <a:rPr lang="en-GB" dirty="0" err="1" smtClean="0"/>
              <a:t>DfE</a:t>
            </a:r>
            <a:r>
              <a:rPr lang="en-GB" dirty="0" smtClean="0"/>
              <a:t> number:  </a:t>
            </a:r>
            <a:r>
              <a:rPr lang="en-GB" b="1" dirty="0" smtClean="0">
                <a:solidFill>
                  <a:srgbClr val="0070C0"/>
                </a:solidFill>
              </a:rPr>
              <a:t>Insert number here</a:t>
            </a:r>
          </a:p>
          <a:p>
            <a:endParaRPr lang="en-GB" b="1" dirty="0">
              <a:solidFill>
                <a:srgbClr val="0070C0"/>
              </a:solidFill>
            </a:endParaRPr>
          </a:p>
          <a:p>
            <a:r>
              <a:rPr lang="en-GB" b="1" dirty="0" smtClean="0">
                <a:solidFill>
                  <a:srgbClr val="4C7456"/>
                </a:solidFill>
              </a:rPr>
              <a:t>Start:</a:t>
            </a:r>
          </a:p>
          <a:p>
            <a:r>
              <a:rPr lang="en-GB" b="1" dirty="0" smtClean="0">
                <a:solidFill>
                  <a:srgbClr val="4C7456"/>
                </a:solidFill>
              </a:rPr>
              <a:t>End: </a:t>
            </a:r>
            <a:endParaRPr lang="en-GB" b="1" dirty="0">
              <a:solidFill>
                <a:srgbClr val="4C7456"/>
              </a:solidFill>
            </a:endParaRPr>
          </a:p>
        </p:txBody>
      </p:sp>
      <p:pic>
        <p:nvPicPr>
          <p:cNvPr id="2052" name="Picture 4" descr="C:\Documents and Settings\rwebb.STEPHENSON.004\Local Settings\Temporary Internet Files\Content.IE5\VRZNFISK\MC90024559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476672"/>
            <a:ext cx="1403648" cy="1190236"/>
          </a:xfrm>
          <a:prstGeom prst="rect">
            <a:avLst/>
          </a:prstGeom>
          <a:noFill/>
        </p:spPr>
      </p:pic>
      <p:pic>
        <p:nvPicPr>
          <p:cNvPr id="2053" name="Picture 5" descr="C:\Documents and Settings\rwebb.STEPHENSON.004\Local Settings\Temporary Internet Files\Content.IE5\VRZNFISK\MC90043476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32656"/>
            <a:ext cx="1440160" cy="1440160"/>
          </a:xfrm>
          <a:prstGeom prst="rect">
            <a:avLst/>
          </a:prstGeom>
          <a:noFill/>
        </p:spPr>
      </p:pic>
      <p:pic>
        <p:nvPicPr>
          <p:cNvPr id="2054" name="Picture 6" descr="C:\Documents and Settings\rwebb.STEPHENSON.004\Local Settings\Temporary Internet Files\Content.IE5\DG811RM3\MC900410919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5085184"/>
            <a:ext cx="1437517" cy="1426845"/>
          </a:xfrm>
          <a:prstGeom prst="rect">
            <a:avLst/>
          </a:prstGeom>
          <a:noFill/>
        </p:spPr>
      </p:pic>
      <p:pic>
        <p:nvPicPr>
          <p:cNvPr id="2055" name="Picture 7" descr="C:\Documents and Settings\rwebb.STEPHENSON.004\Local Settings\Temporary Internet Files\Content.IE5\0DPTA1DQ\MP900341932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5311769"/>
            <a:ext cx="1728192" cy="1232777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1" y="620688"/>
            <a:ext cx="710237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Write in </a:t>
            </a:r>
            <a:r>
              <a:rPr lang="en-GB" sz="54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paragraphs</a:t>
            </a:r>
          </a:p>
        </p:txBody>
      </p:sp>
      <p:pic>
        <p:nvPicPr>
          <p:cNvPr id="5" name="Picture 2" descr="C:\Documents and Settings\rwebb.STEPHENSON.004\Local Settings\Temporary Internet Files\Content.IE5\VRZNFISK\MM900040935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564904"/>
            <a:ext cx="3535853" cy="270892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43608" y="548680"/>
            <a:ext cx="7128792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6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Introduction?</a:t>
            </a:r>
          </a:p>
          <a:p>
            <a:pPr algn="ctr"/>
            <a:r>
              <a:rPr lang="en-GB" sz="6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W? W? W? W?</a:t>
            </a:r>
          </a:p>
          <a:p>
            <a:pPr algn="ctr"/>
            <a:endParaRPr lang="en-GB" sz="6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GB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Conclusion?</a:t>
            </a:r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Documents and Settings\rwebb.STEPHENSON.004\Local Settings\Temporary Internet Files\Content.IE5\WDJBZITG\MC90043441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84784"/>
            <a:ext cx="5454225" cy="3678014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467544" y="1052736"/>
            <a:ext cx="5112568" cy="496855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467544" y="1412776"/>
            <a:ext cx="5184576" cy="403244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6156176" y="1340768"/>
            <a:ext cx="2736304" cy="4032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 smtClean="0">
                <a:solidFill>
                  <a:srgbClr val="FF0000"/>
                </a:solidFill>
              </a:rPr>
              <a:t>BAN </a:t>
            </a:r>
          </a:p>
          <a:p>
            <a:pPr algn="ctr"/>
            <a:r>
              <a:rPr lang="en-GB" sz="4000" b="1" dirty="0" smtClean="0">
                <a:solidFill>
                  <a:srgbClr val="FF0000"/>
                </a:solidFill>
              </a:rPr>
              <a:t>BORING</a:t>
            </a:r>
          </a:p>
          <a:p>
            <a:pPr algn="ctr"/>
            <a:r>
              <a:rPr lang="en-GB" sz="4000" b="1" dirty="0" smtClean="0">
                <a:solidFill>
                  <a:srgbClr val="FF0000"/>
                </a:solidFill>
              </a:rPr>
              <a:t>WORDS!</a:t>
            </a:r>
          </a:p>
          <a:p>
            <a:pPr algn="ctr"/>
            <a:endParaRPr lang="en-GB" sz="2400" b="1" dirty="0" smtClean="0"/>
          </a:p>
          <a:p>
            <a:pPr algn="ctr"/>
            <a:r>
              <a:rPr lang="en-GB" sz="2400" b="1" dirty="0" smtClean="0">
                <a:solidFill>
                  <a:srgbClr val="4C7456"/>
                </a:solidFill>
              </a:rPr>
              <a:t>MAKE</a:t>
            </a:r>
          </a:p>
          <a:p>
            <a:pPr algn="ctr"/>
            <a:r>
              <a:rPr lang="en-GB" sz="2400" b="1" dirty="0" smtClean="0">
                <a:solidFill>
                  <a:srgbClr val="4C7456"/>
                </a:solidFill>
              </a:rPr>
              <a:t>IT</a:t>
            </a:r>
          </a:p>
          <a:p>
            <a:pPr algn="ctr"/>
            <a:r>
              <a:rPr lang="en-GB" sz="2400" b="1" u="sng" dirty="0" smtClean="0">
                <a:solidFill>
                  <a:srgbClr val="4C7456"/>
                </a:solidFill>
              </a:rPr>
              <a:t>INTERESTING!</a:t>
            </a:r>
            <a:endParaRPr lang="en-US" sz="2400" b="1" u="sng" dirty="0">
              <a:solidFill>
                <a:srgbClr val="4C7456"/>
              </a:solidFill>
            </a:endParaRPr>
          </a:p>
        </p:txBody>
      </p:sp>
    </p:spTree>
  </p:cSld>
  <p:clrMapOvr>
    <a:masterClrMapping/>
  </p:clrMapOvr>
  <p:transition advClick="0" advTm="8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75656" y="260648"/>
            <a:ext cx="664797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Vary your words.</a:t>
            </a:r>
          </a:p>
          <a:p>
            <a:pPr algn="ctr"/>
            <a:r>
              <a:rPr lang="en-GB" sz="5400" b="1" u="sng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Don’t repeat </a:t>
            </a:r>
            <a:r>
              <a:rPr lang="en-GB" sz="54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words.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987824" y="4149080"/>
            <a:ext cx="3312368" cy="19442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800" b="1" dirty="0" smtClean="0">
                <a:solidFill>
                  <a:srgbClr val="7030A0"/>
                </a:solidFill>
              </a:rPr>
              <a:t>big</a:t>
            </a:r>
            <a:endParaRPr lang="en-US" sz="8800" b="1" dirty="0">
              <a:solidFill>
                <a:srgbClr val="7030A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6228184" y="4077072"/>
            <a:ext cx="1008112" cy="43204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907704" y="5517232"/>
            <a:ext cx="1152128" cy="21602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300192" y="5445224"/>
            <a:ext cx="1080120" cy="14401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691680" y="4221088"/>
            <a:ext cx="1440160" cy="28803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6876256" y="3068960"/>
            <a:ext cx="194421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rgbClr val="7030A0"/>
                </a:solidFill>
              </a:rPr>
              <a:t>Massive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6948264" y="5229200"/>
            <a:ext cx="194421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rgbClr val="7030A0"/>
                </a:solidFill>
              </a:rPr>
              <a:t>Immense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251520" y="5373216"/>
            <a:ext cx="194421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rgbClr val="7030A0"/>
                </a:solidFill>
              </a:rPr>
              <a:t>Huge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95536" y="3212976"/>
            <a:ext cx="230425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rgbClr val="7030A0"/>
                </a:solidFill>
              </a:rPr>
              <a:t>Enormous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23" name="Explosion 2 22"/>
          <p:cNvSpPr/>
          <p:nvPr/>
        </p:nvSpPr>
        <p:spPr>
          <a:xfrm>
            <a:off x="3275856" y="1988840"/>
            <a:ext cx="3096344" cy="2016224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rgbClr val="7030A0"/>
                </a:solidFill>
              </a:rPr>
              <a:t>WOW words!</a:t>
            </a:r>
            <a:endParaRPr lang="en-US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44868" y="548680"/>
            <a:ext cx="7391703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u="sng" dirty="0" smtClean="0">
                <a:ln w="11430"/>
                <a:solidFill>
                  <a:srgbClr val="00CC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 mixture </a:t>
            </a:r>
            <a:r>
              <a:rPr lang="en-GB" sz="5400" b="1" dirty="0" smtClean="0">
                <a:ln w="11430"/>
                <a:solidFill>
                  <a:srgbClr val="00CC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of sentence</a:t>
            </a:r>
          </a:p>
          <a:p>
            <a:pPr algn="ctr"/>
            <a:r>
              <a:rPr lang="en-GB" sz="5400" b="1" dirty="0" smtClean="0">
                <a:ln w="11430"/>
                <a:solidFill>
                  <a:srgbClr val="00CC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Lengths.</a:t>
            </a:r>
          </a:p>
          <a:p>
            <a:pPr algn="ctr"/>
            <a:r>
              <a:rPr lang="en-GB" sz="54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Long</a:t>
            </a:r>
          </a:p>
          <a:p>
            <a:pPr algn="ctr"/>
            <a:r>
              <a:rPr lang="en-GB" sz="54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Short</a:t>
            </a:r>
          </a:p>
        </p:txBody>
      </p:sp>
      <p:pic>
        <p:nvPicPr>
          <p:cNvPr id="2049" name="Picture 1" descr="C:\Documents and Settings\rwebb.STEPHENSON.004\Local Settings\Temporary Internet Files\Content.IE5\KHNFFJAT\MC900432526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365104"/>
            <a:ext cx="2285714" cy="2285714"/>
          </a:xfrm>
          <a:prstGeom prst="rect">
            <a:avLst/>
          </a:prstGeom>
          <a:noFill/>
        </p:spPr>
      </p:pic>
      <p:pic>
        <p:nvPicPr>
          <p:cNvPr id="2050" name="Picture 2" descr="C:\Documents and Settings\rwebb.STEPHENSON.004\Local Settings\Temporary Internet Files\Content.IE5\Z65RZFCF\MC90005396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4437112"/>
            <a:ext cx="1941485" cy="1904387"/>
          </a:xfrm>
          <a:prstGeom prst="rect">
            <a:avLst/>
          </a:prstGeom>
          <a:noFill/>
        </p:spPr>
      </p:pic>
      <p:pic>
        <p:nvPicPr>
          <p:cNvPr id="2052" name="Picture 4" descr="http://www.unenlightenedenglish.com/wp-content/uploads/2009/07/Punctuation-729440.gi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4077072"/>
            <a:ext cx="2712248" cy="2576635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Punched Tape 2"/>
          <p:cNvSpPr/>
          <p:nvPr/>
        </p:nvSpPr>
        <p:spPr>
          <a:xfrm>
            <a:off x="395536" y="2132856"/>
            <a:ext cx="3816424" cy="216024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 smtClean="0">
                <a:solidFill>
                  <a:srgbClr val="FF0066"/>
                </a:solidFill>
              </a:rPr>
              <a:t>Tense</a:t>
            </a:r>
            <a:endParaRPr lang="en-US" sz="6600" b="1" dirty="0">
              <a:solidFill>
                <a:srgbClr val="FF0066"/>
              </a:solidFill>
            </a:endParaRPr>
          </a:p>
        </p:txBody>
      </p:sp>
      <p:sp>
        <p:nvSpPr>
          <p:cNvPr id="4" name="Flowchart: Punched Tape 3"/>
          <p:cNvSpPr/>
          <p:nvPr/>
        </p:nvSpPr>
        <p:spPr>
          <a:xfrm>
            <a:off x="5004048" y="4437112"/>
            <a:ext cx="3816424" cy="2160240"/>
          </a:xfrm>
          <a:prstGeom prst="flowChartPunchedTape">
            <a:avLst/>
          </a:prstGeom>
          <a:solidFill>
            <a:srgbClr val="FDA1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rgbClr val="0070C0"/>
                </a:solidFill>
              </a:rPr>
              <a:t>Future?</a:t>
            </a:r>
            <a:endParaRPr lang="en-US" sz="4400" dirty="0">
              <a:solidFill>
                <a:srgbClr val="0070C0"/>
              </a:solidFill>
            </a:endParaRPr>
          </a:p>
        </p:txBody>
      </p:sp>
      <p:sp>
        <p:nvSpPr>
          <p:cNvPr id="5" name="Flowchart: Punched Tape 4"/>
          <p:cNvSpPr/>
          <p:nvPr/>
        </p:nvSpPr>
        <p:spPr>
          <a:xfrm>
            <a:off x="5004048" y="2276872"/>
            <a:ext cx="3816424" cy="2160240"/>
          </a:xfrm>
          <a:prstGeom prst="flowChartPunchedTape">
            <a:avLst/>
          </a:prstGeom>
          <a:solidFill>
            <a:srgbClr val="FDA1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rgbClr val="0070C0"/>
                </a:solidFill>
              </a:rPr>
              <a:t>Present?</a:t>
            </a:r>
            <a:endParaRPr lang="en-US" sz="4400" dirty="0">
              <a:solidFill>
                <a:srgbClr val="0070C0"/>
              </a:solidFill>
            </a:endParaRPr>
          </a:p>
        </p:txBody>
      </p:sp>
      <p:sp>
        <p:nvSpPr>
          <p:cNvPr id="6" name="Flowchart: Punched Tape 5"/>
          <p:cNvSpPr/>
          <p:nvPr/>
        </p:nvSpPr>
        <p:spPr>
          <a:xfrm>
            <a:off x="5004048" y="188640"/>
            <a:ext cx="3816424" cy="2160240"/>
          </a:xfrm>
          <a:prstGeom prst="flowChartPunchedTape">
            <a:avLst/>
          </a:prstGeom>
          <a:solidFill>
            <a:srgbClr val="FDA1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rgbClr val="0070C0"/>
                </a:solidFill>
              </a:rPr>
              <a:t>Past?</a:t>
            </a:r>
            <a:endParaRPr lang="en-US" sz="4400" dirty="0">
              <a:solidFill>
                <a:srgbClr val="0070C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rot="5400000" flipH="1" flipV="1">
            <a:off x="4031940" y="1664804"/>
            <a:ext cx="1152128" cy="7920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1"/>
          </p:cNvCxnSpPr>
          <p:nvPr/>
        </p:nvCxnSpPr>
        <p:spPr>
          <a:xfrm rot="10800000">
            <a:off x="4211960" y="3933056"/>
            <a:ext cx="792088" cy="158417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endCxn id="5" idx="1"/>
          </p:cNvCxnSpPr>
          <p:nvPr/>
        </p:nvCxnSpPr>
        <p:spPr>
          <a:xfrm flipV="1">
            <a:off x="4211960" y="3356992"/>
            <a:ext cx="792088" cy="7200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8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Alternate Process 2"/>
          <p:cNvSpPr/>
          <p:nvPr/>
        </p:nvSpPr>
        <p:spPr>
          <a:xfrm>
            <a:off x="2483768" y="2564904"/>
            <a:ext cx="4176464" cy="151216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dirty="0" smtClean="0">
                <a:solidFill>
                  <a:srgbClr val="7030A0"/>
                </a:solidFill>
              </a:rPr>
              <a:t>Connectives</a:t>
            </a:r>
            <a:endParaRPr lang="en-US" sz="4800" b="1" dirty="0">
              <a:solidFill>
                <a:srgbClr val="7030A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2735796" y="4761148"/>
            <a:ext cx="1368152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>
            <a:off x="1547664" y="3356992"/>
            <a:ext cx="936104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5040052" y="4761148"/>
            <a:ext cx="1368152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2303748" y="1880828"/>
            <a:ext cx="1368152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5472100" y="1880828"/>
            <a:ext cx="1368152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6660232" y="3356992"/>
            <a:ext cx="936104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1691680" y="260648"/>
            <a:ext cx="2592288" cy="1080120"/>
          </a:xfrm>
          <a:prstGeom prst="roundRect">
            <a:avLst/>
          </a:prstGeom>
          <a:solidFill>
            <a:srgbClr val="A1FD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u="sng" dirty="0" smtClean="0">
                <a:solidFill>
                  <a:srgbClr val="7030A0"/>
                </a:solidFill>
              </a:rPr>
              <a:t>because</a:t>
            </a:r>
            <a:endParaRPr lang="en-US" sz="3600" b="1" u="sng" dirty="0">
              <a:solidFill>
                <a:srgbClr val="7030A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364088" y="5445224"/>
            <a:ext cx="3312368" cy="1080120"/>
          </a:xfrm>
          <a:prstGeom prst="roundRect">
            <a:avLst/>
          </a:prstGeom>
          <a:solidFill>
            <a:srgbClr val="A1FD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rgbClr val="7030A0"/>
                </a:solidFill>
              </a:rPr>
              <a:t>consequently</a:t>
            </a:r>
            <a:endParaRPr lang="en-US" sz="3600" b="1" dirty="0">
              <a:solidFill>
                <a:srgbClr val="7030A0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123728" y="5445224"/>
            <a:ext cx="2592288" cy="1080120"/>
          </a:xfrm>
          <a:prstGeom prst="roundRect">
            <a:avLst/>
          </a:prstGeom>
          <a:solidFill>
            <a:srgbClr val="A1FD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rgbClr val="7030A0"/>
                </a:solidFill>
              </a:rPr>
              <a:t>therefore</a:t>
            </a:r>
            <a:endParaRPr lang="en-US" sz="3600" b="1" dirty="0">
              <a:solidFill>
                <a:srgbClr val="7030A0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076056" y="260648"/>
            <a:ext cx="2592288" cy="1080120"/>
          </a:xfrm>
          <a:prstGeom prst="roundRect">
            <a:avLst/>
          </a:prstGeom>
          <a:solidFill>
            <a:srgbClr val="A1FD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rgbClr val="7030A0"/>
                </a:solidFill>
              </a:rPr>
              <a:t>Soon after</a:t>
            </a:r>
            <a:endParaRPr lang="en-US" sz="3600" b="1" dirty="0">
              <a:solidFill>
                <a:srgbClr val="7030A0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79512" y="2708920"/>
            <a:ext cx="1907704" cy="1080120"/>
          </a:xfrm>
          <a:prstGeom prst="roundRect">
            <a:avLst/>
          </a:prstGeom>
          <a:solidFill>
            <a:srgbClr val="A1FD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rgbClr val="7030A0"/>
                </a:solidFill>
              </a:rPr>
              <a:t>firstly</a:t>
            </a:r>
            <a:endParaRPr lang="en-US" sz="3600" b="1" dirty="0">
              <a:solidFill>
                <a:srgbClr val="7030A0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7020272" y="2780928"/>
            <a:ext cx="1907704" cy="1080120"/>
          </a:xfrm>
          <a:prstGeom prst="roundRect">
            <a:avLst/>
          </a:prstGeom>
          <a:solidFill>
            <a:srgbClr val="A1FD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rgbClr val="7030A0"/>
                </a:solidFill>
              </a:rPr>
              <a:t>next</a:t>
            </a:r>
            <a:endParaRPr lang="en-US" sz="3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advClick="0" advTm="8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304800"/>
            <a:ext cx="8784976" cy="1143000"/>
          </a:xfrm>
        </p:spPr>
        <p:txBody>
          <a:bodyPr/>
          <a:lstStyle/>
          <a:p>
            <a:r>
              <a:rPr lang="en-GB" sz="2800" dirty="0"/>
              <a:t>The score for short writing is made up of two marks.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0" y="1524000"/>
            <a:ext cx="4724400" cy="3252788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 b="1" u="sng"/>
              <a:t>Sentences &amp; Punctuation:</a:t>
            </a:r>
            <a:endParaRPr lang="en-US" sz="2300"/>
          </a:p>
          <a:p>
            <a:pPr>
              <a:spcBef>
                <a:spcPct val="50000"/>
              </a:spcBef>
            </a:pPr>
            <a:r>
              <a:rPr lang="en-US" sz="2300" b="1" i="1">
                <a:solidFill>
                  <a:srgbClr val="FF0000"/>
                </a:solidFill>
              </a:rPr>
              <a:t>Out of a total of 4.</a:t>
            </a:r>
            <a:endParaRPr lang="en-US" sz="2300"/>
          </a:p>
          <a:p>
            <a:pPr>
              <a:spcBef>
                <a:spcPct val="50000"/>
              </a:spcBef>
            </a:pPr>
            <a:r>
              <a:rPr lang="en-US" sz="2300"/>
              <a:t>Is it easy to read - needs accurate punctuation!</a:t>
            </a:r>
          </a:p>
          <a:p>
            <a:pPr>
              <a:spcBef>
                <a:spcPct val="50000"/>
              </a:spcBef>
            </a:pPr>
            <a:r>
              <a:rPr lang="en-US" sz="2300"/>
              <a:t>Is it varied - different types of sentences - not repetitive</a:t>
            </a:r>
          </a:p>
          <a:p>
            <a:pPr>
              <a:spcBef>
                <a:spcPct val="50000"/>
              </a:spcBef>
            </a:pPr>
            <a:r>
              <a:rPr lang="en-US" sz="2300"/>
              <a:t>Verb tense accurate?</a:t>
            </a:r>
            <a:endParaRPr lang="en-US"/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5673725" y="36449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4800600" y="1524000"/>
            <a:ext cx="4343400" cy="363176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 b="1" u="sng" dirty="0"/>
              <a:t>Effect:</a:t>
            </a:r>
            <a:endParaRPr lang="en-US" sz="2300" dirty="0"/>
          </a:p>
          <a:p>
            <a:pPr>
              <a:spcBef>
                <a:spcPct val="50000"/>
              </a:spcBef>
            </a:pPr>
            <a:r>
              <a:rPr lang="en-US" sz="2300" b="1" i="1" dirty="0">
                <a:solidFill>
                  <a:srgbClr val="FF0000"/>
                </a:solidFill>
              </a:rPr>
              <a:t>Out of a total of 8.</a:t>
            </a:r>
            <a:endParaRPr lang="en-US" sz="2300" dirty="0"/>
          </a:p>
          <a:p>
            <a:pPr>
              <a:spcBef>
                <a:spcPct val="50000"/>
              </a:spcBef>
            </a:pPr>
            <a:r>
              <a:rPr lang="en-US" sz="2300" dirty="0"/>
              <a:t>Is it interesting to read with enough detail</a:t>
            </a:r>
            <a:r>
              <a:rPr lang="en-US" sz="2300" dirty="0" smtClean="0"/>
              <a:t>?</a:t>
            </a:r>
          </a:p>
          <a:p>
            <a:pPr>
              <a:spcBef>
                <a:spcPct val="50000"/>
              </a:spcBef>
            </a:pPr>
            <a:r>
              <a:rPr lang="en-US" sz="2300" dirty="0" smtClean="0"/>
              <a:t>Can </a:t>
            </a:r>
            <a:r>
              <a:rPr lang="en-US" sz="2300" dirty="0"/>
              <a:t>you imagine it or understand it precisely?</a:t>
            </a:r>
          </a:p>
          <a:p>
            <a:pPr>
              <a:spcBef>
                <a:spcPct val="50000"/>
              </a:spcBef>
            </a:pPr>
            <a:r>
              <a:rPr lang="en-US" sz="2300" dirty="0"/>
              <a:t>Are words and phrases chosen to add Wow/technical words?</a:t>
            </a:r>
            <a:r>
              <a:rPr lang="en-US" dirty="0"/>
              <a:t> </a:t>
            </a:r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animBg="1"/>
      <p:bldP spid="5735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3793" y="2636912"/>
            <a:ext cx="73020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Plan</a:t>
            </a:r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for </a:t>
            </a:r>
            <a:r>
              <a:rPr lang="en-GB" sz="54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 paragraphs</a:t>
            </a:r>
            <a:endParaRPr lang="en-US" sz="5400" b="1" u="sng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122" name="Picture 2" descr="C:\Documents and Settings\rwebb.STEPHENSON.004\Local Settings\Temporary Internet Files\Content.IE5\VRZNFISK\MM900040935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789040"/>
            <a:ext cx="3535853" cy="270892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699792" y="188640"/>
            <a:ext cx="32403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99792" y="980728"/>
            <a:ext cx="324036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699792" y="1772816"/>
            <a:ext cx="324036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764704"/>
            <a:ext cx="8340745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u="sng" dirty="0" smtClean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Who</a:t>
            </a:r>
            <a:r>
              <a:rPr lang="en-GB" sz="5400" b="1" dirty="0" smtClean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are you writing for?</a:t>
            </a:r>
          </a:p>
          <a:p>
            <a:pPr algn="ctr"/>
            <a:r>
              <a:rPr lang="en-GB" sz="5400" b="1" u="sng" cap="none" spc="0" dirty="0" smtClean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Formal?</a:t>
            </a:r>
          </a:p>
          <a:p>
            <a:pPr algn="ctr"/>
            <a:r>
              <a:rPr lang="en-GB" sz="5400" b="1" u="sng" dirty="0" smtClean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Informal?</a:t>
            </a:r>
            <a:endParaRPr lang="en-US" sz="5400" b="1" u="sng" cap="none" spc="0" dirty="0" smtClean="0">
              <a:ln w="11430"/>
              <a:solidFill>
                <a:srgbClr val="FF006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 descr="C:\Documents and Settings\rwebb.STEPHENSON.004\Local Settings\Temporary Internet Files\Content.IE5\R325HOPL\MP90026280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509120"/>
            <a:ext cx="2649488" cy="1770741"/>
          </a:xfrm>
          <a:prstGeom prst="rect">
            <a:avLst/>
          </a:prstGeom>
          <a:noFill/>
        </p:spPr>
      </p:pic>
      <p:pic>
        <p:nvPicPr>
          <p:cNvPr id="1027" name="Picture 3" descr="C:\Documents and Settings\rwebb.STEPHENSON.004\Local Settings\Temporary Internet Files\Content.IE5\Z65RZFCF\MP90039982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2132856"/>
            <a:ext cx="1505439" cy="2257056"/>
          </a:xfrm>
          <a:prstGeom prst="rect">
            <a:avLst/>
          </a:prstGeom>
          <a:noFill/>
        </p:spPr>
      </p:pic>
      <p:sp>
        <p:nvSpPr>
          <p:cNvPr id="6" name="Left Arrow 5"/>
          <p:cNvSpPr/>
          <p:nvPr/>
        </p:nvSpPr>
        <p:spPr>
          <a:xfrm>
            <a:off x="3131840" y="4725144"/>
            <a:ext cx="2592288" cy="144016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Friend?</a:t>
            </a:r>
          </a:p>
          <a:p>
            <a:pPr algn="ctr"/>
            <a:r>
              <a:rPr lang="en-GB" b="1" dirty="0" smtClean="0">
                <a:solidFill>
                  <a:srgbClr val="FF0000"/>
                </a:solidFill>
              </a:rPr>
              <a:t>Chatty style</a:t>
            </a:r>
          </a:p>
        </p:txBody>
      </p:sp>
      <p:sp>
        <p:nvSpPr>
          <p:cNvPr id="7" name="Up Arrow 6"/>
          <p:cNvSpPr/>
          <p:nvPr/>
        </p:nvSpPr>
        <p:spPr>
          <a:xfrm>
            <a:off x="6516216" y="4437112"/>
            <a:ext cx="2627784" cy="2088232"/>
          </a:xfrm>
          <a:prstGeom prst="up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Stranger?</a:t>
            </a:r>
          </a:p>
          <a:p>
            <a:pPr algn="ctr"/>
            <a:r>
              <a:rPr lang="en-GB" b="1" dirty="0" smtClean="0">
                <a:solidFill>
                  <a:srgbClr val="FF0000"/>
                </a:solidFill>
              </a:rPr>
              <a:t>Formal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87624" y="836712"/>
            <a:ext cx="6801862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3BFD5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What is the </a:t>
            </a:r>
            <a:r>
              <a:rPr lang="en-GB" sz="54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3BFD5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genre?</a:t>
            </a:r>
          </a:p>
          <a:p>
            <a:pPr algn="ctr"/>
            <a:r>
              <a:rPr lang="en-GB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3BFD5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How will you </a:t>
            </a:r>
            <a:r>
              <a:rPr lang="en-GB" sz="54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3BFD5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layout </a:t>
            </a:r>
          </a:p>
          <a:p>
            <a:pPr algn="ctr"/>
            <a:r>
              <a:rPr lang="en-GB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3BFD5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work?</a:t>
            </a:r>
            <a:endParaRPr lang="en-US" sz="5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3BFD5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63888" y="3933056"/>
            <a:ext cx="2520280" cy="2520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707904" y="4077072"/>
            <a:ext cx="720080" cy="64807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148064" y="4869160"/>
            <a:ext cx="720080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779912" y="5661248"/>
            <a:ext cx="720080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72000" y="4077072"/>
            <a:ext cx="1296144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644008" y="5661248"/>
            <a:ext cx="1296144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707904" y="4869160"/>
            <a:ext cx="1296144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572000" y="4221088"/>
            <a:ext cx="129614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572000" y="4365104"/>
            <a:ext cx="129614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707904" y="5157192"/>
            <a:ext cx="129614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707904" y="5013176"/>
            <a:ext cx="129614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644008" y="6093296"/>
            <a:ext cx="129614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644008" y="5949280"/>
            <a:ext cx="129614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644008" y="5805264"/>
            <a:ext cx="129614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707904" y="5301208"/>
            <a:ext cx="129614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572000" y="4509120"/>
            <a:ext cx="129614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47664" y="620688"/>
            <a:ext cx="6378670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 you need </a:t>
            </a:r>
          </a:p>
          <a:p>
            <a:pPr algn="ctr"/>
            <a:r>
              <a:rPr lang="en-GB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sub-headings?</a:t>
            </a:r>
            <a:endParaRPr lang="en-US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GB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Make them </a:t>
            </a:r>
            <a:r>
              <a:rPr lang="en-GB" sz="54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catchy!</a:t>
            </a:r>
            <a:endParaRPr lang="en-US" sz="5400" b="1" u="sng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8194" name="Picture 2" descr="C:\Documents and Settings\rwebb.STEPHENSON.004\Local Settings\Temporary Internet Files\Content.IE5\YSMVB9VQ\MC900441732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4221088"/>
            <a:ext cx="2163688" cy="2163688"/>
          </a:xfrm>
          <a:prstGeom prst="rect">
            <a:avLst/>
          </a:prstGeom>
          <a:noFill/>
        </p:spPr>
      </p:pic>
      <p:sp>
        <p:nvSpPr>
          <p:cNvPr id="4" name="Oval Callout 3"/>
          <p:cNvSpPr/>
          <p:nvPr/>
        </p:nvSpPr>
        <p:spPr>
          <a:xfrm>
            <a:off x="899592" y="3284984"/>
            <a:ext cx="4608512" cy="273630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FF0000"/>
                </a:solidFill>
              </a:rPr>
              <a:t>W</a:t>
            </a:r>
            <a:r>
              <a:rPr lang="en-GB" sz="3200" b="1" dirty="0" smtClean="0">
                <a:solidFill>
                  <a:schemeClr val="tx1"/>
                </a:solidFill>
              </a:rPr>
              <a:t>icked </a:t>
            </a:r>
            <a:r>
              <a:rPr lang="en-GB" sz="3200" b="1" dirty="0" smtClean="0">
                <a:solidFill>
                  <a:srgbClr val="FF0000"/>
                </a:solidFill>
              </a:rPr>
              <a:t>w</a:t>
            </a:r>
            <a:r>
              <a:rPr lang="en-GB" sz="3200" b="1" dirty="0" smtClean="0">
                <a:solidFill>
                  <a:schemeClr val="tx1"/>
                </a:solidFill>
              </a:rPr>
              <a:t>riters using </a:t>
            </a:r>
            <a:r>
              <a:rPr lang="en-GB" sz="3200" b="1" dirty="0" smtClean="0">
                <a:solidFill>
                  <a:srgbClr val="0070C0"/>
                </a:solidFill>
              </a:rPr>
              <a:t>a</a:t>
            </a:r>
            <a:r>
              <a:rPr lang="en-GB" sz="3200" b="1" dirty="0" smtClean="0">
                <a:solidFill>
                  <a:schemeClr val="tx1"/>
                </a:solidFill>
              </a:rPr>
              <a:t>mazing </a:t>
            </a:r>
            <a:r>
              <a:rPr lang="en-GB" sz="3200" b="1" dirty="0" smtClean="0">
                <a:solidFill>
                  <a:srgbClr val="0070C0"/>
                </a:solidFill>
              </a:rPr>
              <a:t>a</a:t>
            </a:r>
            <a:r>
              <a:rPr lang="en-GB" sz="3200" b="1" dirty="0" smtClean="0">
                <a:solidFill>
                  <a:schemeClr val="tx1"/>
                </a:solidFill>
              </a:rPr>
              <a:t>lliteration!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79712" y="332656"/>
            <a:ext cx="554190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GB" sz="8000" b="1" dirty="0" smtClean="0">
                <a:ln w="11430"/>
                <a:solidFill>
                  <a:srgbClr val="FF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Commas!!!</a:t>
            </a:r>
            <a:endParaRPr lang="en-US" sz="8000" b="1" cap="none" spc="0" dirty="0" smtClean="0">
              <a:ln w="11430"/>
              <a:solidFill>
                <a:srgbClr val="FF0066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098" name="Picture 2" descr="http://www.buzzle.com/img/articleImages/371215-15m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1412776"/>
            <a:ext cx="1872208" cy="2304256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51520" y="3861048"/>
            <a:ext cx="8640960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rgbClr val="FF0066"/>
                </a:solidFill>
              </a:rPr>
              <a:t>Mrs Webb, the class teacher of Year 6, wished her pupils good luck!</a:t>
            </a:r>
          </a:p>
          <a:p>
            <a:pPr algn="ctr"/>
            <a:endParaRPr lang="en-GB" sz="2400" b="1" dirty="0" smtClean="0">
              <a:solidFill>
                <a:srgbClr val="0070C0"/>
              </a:solidFill>
            </a:endParaRPr>
          </a:p>
          <a:p>
            <a:pPr algn="ctr"/>
            <a:r>
              <a:rPr lang="en-GB" sz="2400" b="1" dirty="0" smtClean="0">
                <a:solidFill>
                  <a:srgbClr val="0070C0"/>
                </a:solidFill>
              </a:rPr>
              <a:t>Anxiously, the children awaited their results.</a:t>
            </a:r>
          </a:p>
          <a:p>
            <a:pPr algn="ctr"/>
            <a:endParaRPr lang="en-GB" sz="2400" b="1" dirty="0" smtClean="0">
              <a:solidFill>
                <a:srgbClr val="0070C0"/>
              </a:solidFill>
            </a:endParaRPr>
          </a:p>
          <a:p>
            <a:pPr algn="ctr"/>
            <a:r>
              <a:rPr lang="en-GB" sz="2400" b="1" dirty="0" smtClean="0">
                <a:solidFill>
                  <a:srgbClr val="4C7456"/>
                </a:solidFill>
              </a:rPr>
              <a:t>You will need a pencil, pen, rubber and a ruler.</a:t>
            </a:r>
            <a:endParaRPr lang="en-US" sz="2400" b="1" dirty="0">
              <a:solidFill>
                <a:srgbClr val="4C7456"/>
              </a:solidFill>
            </a:endParaRPr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51720" y="476672"/>
            <a:ext cx="545213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8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Adverbs!!</a:t>
            </a:r>
          </a:p>
        </p:txBody>
      </p:sp>
      <p:pic>
        <p:nvPicPr>
          <p:cNvPr id="3073" name="Picture 1" descr="C:\Documents and Settings\rwebb.STEPHENSON.004\Local Settings\Temporary Internet Files\Content.IE5\WDJBZITG\MC90001307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988840"/>
            <a:ext cx="3402956" cy="1552692"/>
          </a:xfrm>
          <a:prstGeom prst="rect">
            <a:avLst/>
          </a:prstGeom>
          <a:noFill/>
        </p:spPr>
      </p:pic>
      <p:sp>
        <p:nvSpPr>
          <p:cNvPr id="7" name="Oval Callout 6"/>
          <p:cNvSpPr/>
          <p:nvPr/>
        </p:nvSpPr>
        <p:spPr>
          <a:xfrm>
            <a:off x="395536" y="3933056"/>
            <a:ext cx="3456384" cy="2304256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4C7456"/>
                </a:solidFill>
              </a:rPr>
              <a:t>The waves crashed </a:t>
            </a:r>
            <a:r>
              <a:rPr lang="en-GB" sz="2400" u="sng" dirty="0" smtClean="0">
                <a:solidFill>
                  <a:srgbClr val="4C7456"/>
                </a:solidFill>
              </a:rPr>
              <a:t>violently</a:t>
            </a:r>
            <a:r>
              <a:rPr lang="en-GB" sz="2400" dirty="0" smtClean="0">
                <a:solidFill>
                  <a:srgbClr val="4C7456"/>
                </a:solidFill>
              </a:rPr>
              <a:t> against my body.</a:t>
            </a:r>
            <a:endParaRPr lang="en-US" sz="2400" dirty="0">
              <a:solidFill>
                <a:srgbClr val="4C7456"/>
              </a:solidFill>
            </a:endParaRPr>
          </a:p>
        </p:txBody>
      </p:sp>
      <p:sp>
        <p:nvSpPr>
          <p:cNvPr id="8" name="Oval Callout 7"/>
          <p:cNvSpPr/>
          <p:nvPr/>
        </p:nvSpPr>
        <p:spPr>
          <a:xfrm>
            <a:off x="5364088" y="3861048"/>
            <a:ext cx="3456384" cy="2304256"/>
          </a:xfrm>
          <a:prstGeom prst="wedgeEllipse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4C7456"/>
                </a:solidFill>
              </a:rPr>
              <a:t>The girl walked down the street </a:t>
            </a:r>
            <a:r>
              <a:rPr lang="en-GB" sz="2400" u="sng" dirty="0" smtClean="0">
                <a:solidFill>
                  <a:srgbClr val="4C7456"/>
                </a:solidFill>
              </a:rPr>
              <a:t>cheerfully.</a:t>
            </a:r>
            <a:endParaRPr lang="en-US" sz="2400" u="sng" dirty="0">
              <a:solidFill>
                <a:srgbClr val="4C7456"/>
              </a:solidFill>
            </a:endParaRPr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43608" y="548680"/>
            <a:ext cx="6994222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u="sng" dirty="0" smtClean="0">
                <a:ln w="11430"/>
                <a:solidFill>
                  <a:srgbClr val="00CC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Edit! Edit! Edit!</a:t>
            </a:r>
          </a:p>
          <a:p>
            <a:pPr algn="ctr"/>
            <a:r>
              <a:rPr lang="en-GB" sz="5400" b="1" cap="none" spc="0" dirty="0" smtClean="0">
                <a:ln w="11430"/>
                <a:solidFill>
                  <a:srgbClr val="00CC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Slow down and keep</a:t>
            </a:r>
          </a:p>
          <a:p>
            <a:pPr algn="ctr"/>
            <a:r>
              <a:rPr lang="en-GB" sz="5400" b="1" dirty="0" smtClean="0">
                <a:ln w="11430"/>
                <a:solidFill>
                  <a:srgbClr val="00CC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reading your work.</a:t>
            </a:r>
            <a:endParaRPr lang="en-US" sz="5400" b="1" cap="none" spc="0" dirty="0" smtClean="0">
              <a:ln w="11430"/>
              <a:solidFill>
                <a:srgbClr val="00CC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49" name="Picture 1" descr="C:\Documents and Settings\rwebb.STEPHENSON.004\Local Settings\Temporary Internet Files\Content.IE5\KHNFFJAT\MC900432526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933056"/>
            <a:ext cx="2285714" cy="2285714"/>
          </a:xfrm>
          <a:prstGeom prst="rect">
            <a:avLst/>
          </a:prstGeom>
          <a:noFill/>
        </p:spPr>
      </p:pic>
      <p:pic>
        <p:nvPicPr>
          <p:cNvPr id="2050" name="Picture 2" descr="C:\Documents and Settings\rwebb.STEPHENSON.004\Local Settings\Temporary Internet Files\Content.IE5\Z65RZFCF\MC90005396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4005064"/>
            <a:ext cx="1941485" cy="1904387"/>
          </a:xfrm>
          <a:prstGeom prst="rect">
            <a:avLst/>
          </a:prstGeom>
          <a:noFill/>
        </p:spPr>
      </p:pic>
      <p:pic>
        <p:nvPicPr>
          <p:cNvPr id="2052" name="Picture 4" descr="http://www.unenlightenedenglish.com/wp-content/uploads/2009/07/Punctuation-729440.gi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3789040"/>
            <a:ext cx="2712248" cy="2576635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87624" y="980728"/>
            <a:ext cx="7109639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GB" sz="5400" b="1" u="sng" dirty="0" smtClean="0">
                <a:ln w="11430"/>
                <a:solidFill>
                  <a:srgbClr val="FF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Level 5 </a:t>
            </a:r>
            <a:r>
              <a:rPr lang="en-GB" sz="5400" b="1" dirty="0" smtClean="0">
                <a:ln w="11430"/>
                <a:solidFill>
                  <a:srgbClr val="FF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punctuation?</a:t>
            </a:r>
          </a:p>
          <a:p>
            <a:pPr algn="ctr"/>
            <a:endParaRPr lang="en-GB" sz="5400" b="1" cap="none" spc="0" dirty="0" smtClean="0">
              <a:ln w="11430"/>
              <a:solidFill>
                <a:srgbClr val="FF0066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en-GB" sz="5400" b="1" dirty="0" smtClean="0">
                <a:ln w="11430"/>
                <a:solidFill>
                  <a:srgbClr val="FF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Colons?</a:t>
            </a:r>
          </a:p>
          <a:p>
            <a:pPr algn="ctr"/>
            <a:r>
              <a:rPr lang="en-GB" sz="5400" b="1" cap="none" spc="0" dirty="0" smtClean="0">
                <a:ln w="11430"/>
                <a:solidFill>
                  <a:srgbClr val="FF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Brackets?</a:t>
            </a:r>
          </a:p>
          <a:p>
            <a:pPr algn="ctr"/>
            <a:r>
              <a:rPr lang="en-GB" sz="5400" b="1" dirty="0" smtClean="0">
                <a:ln w="11430"/>
                <a:solidFill>
                  <a:srgbClr val="FF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Semi-colons?</a:t>
            </a:r>
            <a:endParaRPr lang="en-US" sz="5400" b="1" cap="none" spc="0" dirty="0" smtClean="0">
              <a:ln w="11430"/>
              <a:solidFill>
                <a:srgbClr val="FF0066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21506" name="Picture 2" descr="https://www.vappingo.com/word-blog/wp-content/uploads/2011/02/The-col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2276872"/>
            <a:ext cx="1143000" cy="1181100"/>
          </a:xfrm>
          <a:prstGeom prst="rect">
            <a:avLst/>
          </a:prstGeom>
          <a:noFill/>
        </p:spPr>
      </p:pic>
      <p:pic>
        <p:nvPicPr>
          <p:cNvPr id="21508" name="Picture 4" descr="https://www.vappingo.com/word-blog/wp-content/uploads/2011/02/semicol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4725144"/>
            <a:ext cx="1882180" cy="1253532"/>
          </a:xfrm>
          <a:prstGeom prst="rect">
            <a:avLst/>
          </a:prstGeom>
          <a:noFill/>
        </p:spPr>
      </p:pic>
      <p:pic>
        <p:nvPicPr>
          <p:cNvPr id="21510" name="Picture 6" descr="See full size image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4288" y="3429000"/>
            <a:ext cx="1050032" cy="1050032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295</Words>
  <Application>Microsoft Office PowerPoint</Application>
  <PresentationFormat>On-screen Show (4:3)</PresentationFormat>
  <Paragraphs>85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Short Writing Paper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Paper</dc:title>
  <dc:creator>Your User Name</dc:creator>
  <cp:lastModifiedBy>Gareth Pitchford</cp:lastModifiedBy>
  <cp:revision>41</cp:revision>
  <dcterms:created xsi:type="dcterms:W3CDTF">2009-05-05T08:20:11Z</dcterms:created>
  <dcterms:modified xsi:type="dcterms:W3CDTF">2011-05-10T12:15:52Z</dcterms:modified>
</cp:coreProperties>
</file>