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4" r:id="rId3"/>
    <p:sldId id="256" r:id="rId4"/>
    <p:sldId id="257" r:id="rId5"/>
    <p:sldId id="279" r:id="rId6"/>
    <p:sldId id="259" r:id="rId7"/>
    <p:sldId id="260" r:id="rId8"/>
    <p:sldId id="261" r:id="rId9"/>
    <p:sldId id="280" r:id="rId10"/>
    <p:sldId id="262" r:id="rId11"/>
    <p:sldId id="263" r:id="rId12"/>
    <p:sldId id="278" r:id="rId13"/>
    <p:sldId id="264" r:id="rId14"/>
    <p:sldId id="265" r:id="rId15"/>
    <p:sldId id="266" r:id="rId16"/>
    <p:sldId id="281" r:id="rId17"/>
    <p:sldId id="267" r:id="rId18"/>
    <p:sldId id="268" r:id="rId19"/>
    <p:sldId id="269" r:id="rId20"/>
    <p:sldId id="270" r:id="rId21"/>
    <p:sldId id="282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83" r:id="rId3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619FF-5C75-486D-B049-12BCF074B355}" type="datetimeFigureOut">
              <a:rPr lang="fr-FR"/>
              <a:pPr>
                <a:defRPr/>
              </a:pPr>
              <a:t>11/04/2013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2210D-BE23-4B9F-BF36-5BC8CE3EFDD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advTm="24493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39E06-B801-41C3-845B-C4AD2362A86A}" type="datetimeFigureOut">
              <a:rPr lang="fr-FR"/>
              <a:pPr>
                <a:defRPr/>
              </a:pPr>
              <a:t>11/04/2013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42A46-AE89-4B16-A50D-EFCB1F6354D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advTm="24493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FE711-584C-4FD9-BD83-DDF6B04C8CD9}" type="datetimeFigureOut">
              <a:rPr lang="fr-FR"/>
              <a:pPr>
                <a:defRPr/>
              </a:pPr>
              <a:t>11/04/2013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93A27-5AEA-4182-A54B-F0D191189FE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advTm="24493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BE291-27D1-4C7D-BEE2-B36BC94DA801}" type="datetimeFigureOut">
              <a:rPr lang="fr-FR"/>
              <a:pPr>
                <a:defRPr/>
              </a:pPr>
              <a:t>11/04/2013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0E4C5-965A-482B-914D-8341FE770E6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advTm="24493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A06BF-8E7A-4854-93DC-98D309693E74}" type="datetimeFigureOut">
              <a:rPr lang="fr-FR"/>
              <a:pPr>
                <a:defRPr/>
              </a:pPr>
              <a:t>11/04/2013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B41BD-E80A-42B8-B879-D7217CC52DB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advTm="24493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E8E4F-CE4C-4FFE-BC84-8083D6C1CCF2}" type="datetimeFigureOut">
              <a:rPr lang="fr-FR"/>
              <a:pPr>
                <a:defRPr/>
              </a:pPr>
              <a:t>11/04/2013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1E08D-67F4-42BF-86CF-50B1B8A9C5C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advTm="24493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C5A39-53A0-434A-9BC0-6B49EE21B849}" type="datetimeFigureOut">
              <a:rPr lang="fr-FR"/>
              <a:pPr>
                <a:defRPr/>
              </a:pPr>
              <a:t>11/04/2013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4D17F-208C-4BA2-9706-9F6407C033B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advTm="24493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02FF0-FF10-4A05-9DD6-A588C79ED3CC}" type="datetimeFigureOut">
              <a:rPr lang="fr-FR"/>
              <a:pPr>
                <a:defRPr/>
              </a:pPr>
              <a:t>11/04/2013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4366F-AB95-42A4-9DF2-3CC1BF85A36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advTm="24493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E48FA-2003-4B2C-A069-2B3A0B3A4135}" type="datetimeFigureOut">
              <a:rPr lang="fr-FR"/>
              <a:pPr>
                <a:defRPr/>
              </a:pPr>
              <a:t>11/04/2013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C9D88-3A32-4DDD-B3CB-872CF8967C3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advTm="24493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445A2-928F-4D5D-9C2D-9C70EC91E089}" type="datetimeFigureOut">
              <a:rPr lang="fr-FR"/>
              <a:pPr>
                <a:defRPr/>
              </a:pPr>
              <a:t>11/04/2013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4720E-3400-4B08-8DBE-8491469EED4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advTm="24493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4DDD6-A24D-4F21-B55A-4BFB9E4DD5A6}" type="datetimeFigureOut">
              <a:rPr lang="fr-FR"/>
              <a:pPr>
                <a:defRPr/>
              </a:pPr>
              <a:t>11/04/2013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3EA42-4189-48C5-A5D7-5CB79941C22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advTm="24493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4000" t="-7000" r="-12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44C445-F9AC-4D94-9BE4-903181C0920C}" type="datetimeFigureOut">
              <a:rPr lang="fr-FR"/>
              <a:pPr>
                <a:defRPr/>
              </a:pPr>
              <a:t>11/04/2013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EA37E7-ED50-4D85-855F-ED1AE05483E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24493"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0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4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5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6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7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8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9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2.wav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0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3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4.wav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5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6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7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maison.broustiquet.monsite-orange.fr/sejourlinguistique/index.html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7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8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9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87624" y="0"/>
            <a:ext cx="6696744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8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Use </a:t>
            </a:r>
            <a:r>
              <a:rPr lang="fr-FR" sz="48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these</a:t>
            </a:r>
            <a:r>
              <a:rPr lang="fr-FR" sz="48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compounds to </a:t>
            </a:r>
            <a:r>
              <a:rPr lang="fr-FR" sz="48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complete</a:t>
            </a:r>
            <a:r>
              <a:rPr lang="fr-FR" sz="48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the </a:t>
            </a:r>
            <a:r>
              <a:rPr lang="fr-FR" sz="48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following</a:t>
            </a:r>
            <a:r>
              <a:rPr lang="fr-FR" sz="48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sentences</a:t>
            </a:r>
            <a:r>
              <a:rPr lang="fr-FR" sz="48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403648" y="4149080"/>
          <a:ext cx="6120682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842"/>
                <a:gridCol w="1262998"/>
                <a:gridCol w="2428842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sz="4000" b="0" dirty="0" err="1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some</a:t>
                      </a:r>
                      <a:endParaRPr lang="fr-FR" sz="4000" b="0" dirty="0" smtClean="0">
                        <a:solidFill>
                          <a:schemeClr val="bg1"/>
                        </a:solidFill>
                        <a:latin typeface="Ravie" pitchFamily="82" charset="0"/>
                      </a:endParaRPr>
                    </a:p>
                    <a:p>
                      <a:pPr algn="r"/>
                      <a:r>
                        <a:rPr lang="fr-FR" sz="4000" b="0" dirty="0" err="1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any</a:t>
                      </a:r>
                      <a:endParaRPr lang="fr-FR" sz="4000" b="0" dirty="0" smtClean="0">
                        <a:solidFill>
                          <a:schemeClr val="bg1"/>
                        </a:solidFill>
                        <a:latin typeface="Ravie" pitchFamily="82" charset="0"/>
                      </a:endParaRPr>
                    </a:p>
                    <a:p>
                      <a:pPr algn="r"/>
                      <a:r>
                        <a:rPr lang="fr-FR" sz="4000" b="0" dirty="0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no</a:t>
                      </a:r>
                    </a:p>
                    <a:p>
                      <a:pPr algn="r"/>
                      <a:r>
                        <a:rPr lang="fr-FR" sz="4000" b="0" dirty="0" err="1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every</a:t>
                      </a:r>
                      <a:endParaRPr lang="fr-FR" sz="4000" b="0" dirty="0">
                        <a:solidFill>
                          <a:schemeClr val="bg1"/>
                        </a:solidFill>
                        <a:latin typeface="Ravie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4000" b="0" dirty="0" smtClean="0"/>
                        <a:t> </a:t>
                      </a:r>
                    </a:p>
                    <a:p>
                      <a:pPr algn="ctr"/>
                      <a:r>
                        <a:rPr lang="fr-FR" sz="8800" b="0" dirty="0" smtClean="0"/>
                        <a:t>+</a:t>
                      </a:r>
                      <a:endParaRPr lang="fr-FR" sz="8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4000" b="0" dirty="0" smtClean="0">
                          <a:latin typeface="Ravie" pitchFamily="82" charset="0"/>
                        </a:rPr>
                        <a:t>one</a:t>
                      </a:r>
                    </a:p>
                    <a:p>
                      <a:r>
                        <a:rPr lang="fr-FR" sz="4000" b="0" dirty="0" smtClean="0">
                          <a:latin typeface="Ravie" pitchFamily="82" charset="0"/>
                        </a:rPr>
                        <a:t>body</a:t>
                      </a:r>
                    </a:p>
                    <a:p>
                      <a:r>
                        <a:rPr lang="fr-FR" sz="4000" b="0" dirty="0" err="1" smtClean="0">
                          <a:latin typeface="Ravie" pitchFamily="82" charset="0"/>
                        </a:rPr>
                        <a:t>thing</a:t>
                      </a:r>
                      <a:endParaRPr lang="fr-FR" sz="4000" b="0" dirty="0" smtClean="0">
                        <a:latin typeface="Ravie" pitchFamily="82" charset="0"/>
                      </a:endParaRPr>
                    </a:p>
                    <a:p>
                      <a:r>
                        <a:rPr lang="fr-FR" sz="4000" b="0" dirty="0" err="1" smtClean="0">
                          <a:latin typeface="Ravie" pitchFamily="82" charset="0"/>
                        </a:rPr>
                        <a:t>where</a:t>
                      </a:r>
                      <a:endParaRPr lang="fr-FR" sz="4000" b="0" dirty="0">
                        <a:latin typeface="Ravie" pitchFamily="8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Son enregistré">
            <a:hlinkClick r:id="" action="ppaction://media"/>
          </p:cNvPr>
          <p:cNvPicPr>
            <a:picLocks noRot="1" noChangeAspect="1"/>
          </p:cNvPicPr>
          <p:nvPr>
            <a:wavAudioFile r:embed="rId2" name="Son enregistré"/>
          </p:nvPr>
        </p:nvPicPr>
        <p:blipFill>
          <a:blip r:embed="rId4" cstate="print"/>
          <a:stretch>
            <a:fillRect/>
          </a:stretch>
        </p:blipFill>
        <p:spPr>
          <a:xfrm>
            <a:off x="9900592" y="3356992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4493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8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06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865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11188" y="188913"/>
            <a:ext cx="820896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Use </a:t>
            </a:r>
            <a:r>
              <a:rPr lang="fr-FR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these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compounds to </a:t>
            </a:r>
            <a:r>
              <a:rPr lang="fr-FR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complete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the sentences: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2555875" y="620713"/>
          <a:ext cx="3888433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029"/>
                <a:gridCol w="802375"/>
                <a:gridCol w="1543029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some</a:t>
                      </a:r>
                      <a:endParaRPr lang="fr-FR" dirty="0" smtClean="0">
                        <a:solidFill>
                          <a:schemeClr val="bg1"/>
                        </a:solidFill>
                        <a:latin typeface="Ravie" pitchFamily="82" charset="0"/>
                      </a:endParaRPr>
                    </a:p>
                    <a:p>
                      <a:r>
                        <a:rPr lang="fr-FR" dirty="0" err="1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any</a:t>
                      </a:r>
                      <a:endParaRPr lang="fr-FR" dirty="0" smtClean="0">
                        <a:solidFill>
                          <a:schemeClr val="bg1"/>
                        </a:solidFill>
                        <a:latin typeface="Ravie" pitchFamily="82" charset="0"/>
                      </a:endParaRPr>
                    </a:p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no</a:t>
                      </a:r>
                    </a:p>
                    <a:p>
                      <a:r>
                        <a:rPr lang="fr-FR" dirty="0" err="1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every</a:t>
                      </a:r>
                      <a:endParaRPr lang="fr-FR" dirty="0">
                        <a:solidFill>
                          <a:schemeClr val="bg1"/>
                        </a:solidFill>
                        <a:latin typeface="Ravie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</a:t>
                      </a:r>
                    </a:p>
                    <a:p>
                      <a:pPr algn="ctr"/>
                      <a:r>
                        <a:rPr lang="fr-FR" sz="4000" dirty="0" smtClean="0"/>
                        <a:t>+</a:t>
                      </a:r>
                      <a:endParaRPr lang="fr-F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Ravie" pitchFamily="82" charset="0"/>
                        </a:rPr>
                        <a:t>one/body</a:t>
                      </a:r>
                    </a:p>
                    <a:p>
                      <a:r>
                        <a:rPr lang="fr-FR" dirty="0" err="1" smtClean="0">
                          <a:latin typeface="Ravie" pitchFamily="82" charset="0"/>
                        </a:rPr>
                        <a:t>thing</a:t>
                      </a:r>
                      <a:endParaRPr lang="fr-FR" dirty="0" smtClean="0">
                        <a:latin typeface="Ravie" pitchFamily="82" charset="0"/>
                      </a:endParaRPr>
                    </a:p>
                    <a:p>
                      <a:r>
                        <a:rPr lang="fr-FR" dirty="0" err="1" smtClean="0">
                          <a:latin typeface="Ravie" pitchFamily="82" charset="0"/>
                        </a:rPr>
                        <a:t>where</a:t>
                      </a:r>
                      <a:endParaRPr lang="fr-FR" dirty="0" smtClean="0">
                        <a:latin typeface="Ravie" pitchFamily="82" charset="0"/>
                      </a:endParaRPr>
                    </a:p>
                    <a:p>
                      <a:r>
                        <a:rPr lang="fr-FR" dirty="0" smtClean="0">
                          <a:latin typeface="Ravie" pitchFamily="82" charset="0"/>
                        </a:rPr>
                        <a:t>time</a:t>
                      </a:r>
                      <a:endParaRPr lang="fr-FR" dirty="0">
                        <a:latin typeface="Ravie" pitchFamily="8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2124075" y="4724400"/>
            <a:ext cx="324008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>
                <a:solidFill>
                  <a:srgbClr val="FF0000"/>
                </a:solidFill>
                <a:latin typeface="Ravie" pitchFamily="82" charset="0"/>
              </a:rPr>
              <a:t>nobody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116013" y="3789363"/>
            <a:ext cx="6911975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I </a:t>
            </a:r>
            <a:r>
              <a:rPr lang="fr-FR" sz="32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waited</a:t>
            </a: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for an </a:t>
            </a:r>
            <a:r>
              <a:rPr lang="fr-FR" sz="32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hour</a:t>
            </a: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2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at</a:t>
            </a: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the station but 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________ </a:t>
            </a: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came.</a:t>
            </a:r>
          </a:p>
        </p:txBody>
      </p:sp>
      <p:pic>
        <p:nvPicPr>
          <p:cNvPr id="6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 cstate="print"/>
          <a:stretch>
            <a:fillRect/>
          </a:stretch>
        </p:blipFill>
        <p:spPr>
          <a:xfrm>
            <a:off x="10116616" y="3429000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24493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3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116013" y="3789363"/>
            <a:ext cx="6911975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Susan, </a:t>
            </a:r>
            <a:r>
              <a:rPr lang="fr-FR" sz="32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did</a:t>
            </a: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__________ call </a:t>
            </a:r>
            <a:r>
              <a:rPr lang="fr-FR" sz="32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while</a:t>
            </a: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I </a:t>
            </a:r>
            <a:r>
              <a:rPr lang="fr-FR" sz="32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was</a:t>
            </a: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out?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11188" y="188913"/>
            <a:ext cx="820896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Use </a:t>
            </a:r>
            <a:r>
              <a:rPr lang="fr-FR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these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compounds to </a:t>
            </a:r>
            <a:r>
              <a:rPr lang="fr-FR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complete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the sentences: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2555875" y="620713"/>
          <a:ext cx="3888433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029"/>
                <a:gridCol w="802375"/>
                <a:gridCol w="1543029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some</a:t>
                      </a:r>
                      <a:endParaRPr lang="fr-FR" dirty="0" smtClean="0">
                        <a:solidFill>
                          <a:schemeClr val="bg1"/>
                        </a:solidFill>
                        <a:latin typeface="Ravie" pitchFamily="82" charset="0"/>
                      </a:endParaRPr>
                    </a:p>
                    <a:p>
                      <a:r>
                        <a:rPr lang="fr-FR" dirty="0" err="1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any</a:t>
                      </a:r>
                      <a:endParaRPr lang="fr-FR" dirty="0" smtClean="0">
                        <a:solidFill>
                          <a:schemeClr val="bg1"/>
                        </a:solidFill>
                        <a:latin typeface="Ravie" pitchFamily="82" charset="0"/>
                      </a:endParaRPr>
                    </a:p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no</a:t>
                      </a:r>
                    </a:p>
                    <a:p>
                      <a:r>
                        <a:rPr lang="fr-FR" dirty="0" err="1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every</a:t>
                      </a:r>
                      <a:endParaRPr lang="fr-FR" dirty="0">
                        <a:solidFill>
                          <a:schemeClr val="bg1"/>
                        </a:solidFill>
                        <a:latin typeface="Ravie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</a:t>
                      </a:r>
                    </a:p>
                    <a:p>
                      <a:pPr algn="ctr"/>
                      <a:r>
                        <a:rPr lang="fr-FR" sz="4000" dirty="0" smtClean="0"/>
                        <a:t>+</a:t>
                      </a:r>
                      <a:endParaRPr lang="fr-F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Ravie" pitchFamily="82" charset="0"/>
                        </a:rPr>
                        <a:t>one/body</a:t>
                      </a:r>
                    </a:p>
                    <a:p>
                      <a:r>
                        <a:rPr lang="fr-FR" dirty="0" err="1" smtClean="0">
                          <a:latin typeface="Ravie" pitchFamily="82" charset="0"/>
                        </a:rPr>
                        <a:t>thing</a:t>
                      </a:r>
                      <a:endParaRPr lang="fr-FR" dirty="0" smtClean="0">
                        <a:latin typeface="Ravie" pitchFamily="82" charset="0"/>
                      </a:endParaRPr>
                    </a:p>
                    <a:p>
                      <a:r>
                        <a:rPr lang="fr-FR" dirty="0" err="1" smtClean="0">
                          <a:latin typeface="Ravie" pitchFamily="82" charset="0"/>
                        </a:rPr>
                        <a:t>where</a:t>
                      </a:r>
                      <a:endParaRPr lang="fr-FR" dirty="0" smtClean="0">
                        <a:latin typeface="Ravie" pitchFamily="82" charset="0"/>
                      </a:endParaRPr>
                    </a:p>
                    <a:p>
                      <a:r>
                        <a:rPr lang="fr-FR" dirty="0" smtClean="0">
                          <a:latin typeface="Ravie" pitchFamily="82" charset="0"/>
                        </a:rPr>
                        <a:t>time</a:t>
                      </a:r>
                      <a:endParaRPr lang="fr-FR" dirty="0">
                        <a:latin typeface="Ravie" pitchFamily="8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4356100" y="3716338"/>
            <a:ext cx="324008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>
                <a:solidFill>
                  <a:srgbClr val="FF0000"/>
                </a:solidFill>
                <a:latin typeface="Ravie" pitchFamily="82" charset="0"/>
              </a:rPr>
              <a:t>anyone</a:t>
            </a:r>
          </a:p>
        </p:txBody>
      </p:sp>
      <p:pic>
        <p:nvPicPr>
          <p:cNvPr id="6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 cstate="print"/>
          <a:stretch>
            <a:fillRect/>
          </a:stretch>
        </p:blipFill>
        <p:spPr>
          <a:xfrm>
            <a:off x="9540552" y="3573016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24493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9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116013" y="3789363"/>
            <a:ext cx="6911975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I’ve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looked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__________ but I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can’t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find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my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cheque book.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Ravie" pitchFamily="82" charset="0"/>
              <a:cs typeface="+mn-c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11188" y="188913"/>
            <a:ext cx="820896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Use </a:t>
            </a:r>
            <a:r>
              <a:rPr lang="fr-FR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these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compounds to </a:t>
            </a:r>
            <a:r>
              <a:rPr lang="fr-FR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complete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the sentences: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2555875" y="620713"/>
          <a:ext cx="3888433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029"/>
                <a:gridCol w="802375"/>
                <a:gridCol w="1543029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some</a:t>
                      </a:r>
                      <a:endParaRPr lang="fr-FR" dirty="0" smtClean="0">
                        <a:solidFill>
                          <a:schemeClr val="bg1"/>
                        </a:solidFill>
                        <a:latin typeface="Ravie" pitchFamily="82" charset="0"/>
                      </a:endParaRPr>
                    </a:p>
                    <a:p>
                      <a:r>
                        <a:rPr lang="fr-FR" dirty="0" err="1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any</a:t>
                      </a:r>
                      <a:endParaRPr lang="fr-FR" dirty="0" smtClean="0">
                        <a:solidFill>
                          <a:schemeClr val="bg1"/>
                        </a:solidFill>
                        <a:latin typeface="Ravie" pitchFamily="82" charset="0"/>
                      </a:endParaRPr>
                    </a:p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no</a:t>
                      </a:r>
                    </a:p>
                    <a:p>
                      <a:r>
                        <a:rPr lang="fr-FR" dirty="0" err="1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every</a:t>
                      </a:r>
                      <a:endParaRPr lang="fr-FR" dirty="0">
                        <a:solidFill>
                          <a:schemeClr val="bg1"/>
                        </a:solidFill>
                        <a:latin typeface="Ravie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</a:t>
                      </a:r>
                    </a:p>
                    <a:p>
                      <a:pPr algn="ctr"/>
                      <a:r>
                        <a:rPr lang="fr-FR" sz="4000" dirty="0" smtClean="0"/>
                        <a:t>+</a:t>
                      </a:r>
                      <a:endParaRPr lang="fr-F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Ravie" pitchFamily="82" charset="0"/>
                        </a:rPr>
                        <a:t>one/body</a:t>
                      </a:r>
                    </a:p>
                    <a:p>
                      <a:r>
                        <a:rPr lang="fr-FR" dirty="0" err="1" smtClean="0">
                          <a:latin typeface="Ravie" pitchFamily="82" charset="0"/>
                        </a:rPr>
                        <a:t>thing</a:t>
                      </a:r>
                      <a:endParaRPr lang="fr-FR" dirty="0" smtClean="0">
                        <a:latin typeface="Ravie" pitchFamily="82" charset="0"/>
                      </a:endParaRPr>
                    </a:p>
                    <a:p>
                      <a:r>
                        <a:rPr lang="fr-FR" dirty="0" err="1" smtClean="0">
                          <a:latin typeface="Ravie" pitchFamily="82" charset="0"/>
                        </a:rPr>
                        <a:t>where</a:t>
                      </a:r>
                      <a:endParaRPr lang="fr-FR" dirty="0" smtClean="0">
                        <a:latin typeface="Ravie" pitchFamily="82" charset="0"/>
                      </a:endParaRPr>
                    </a:p>
                    <a:p>
                      <a:r>
                        <a:rPr lang="fr-FR" dirty="0" smtClean="0">
                          <a:latin typeface="Ravie" pitchFamily="82" charset="0"/>
                        </a:rPr>
                        <a:t>time</a:t>
                      </a:r>
                      <a:endParaRPr lang="fr-FR" dirty="0">
                        <a:latin typeface="Ravie" pitchFamily="8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4355976" y="3717032"/>
            <a:ext cx="38881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3200" dirty="0" err="1" smtClean="0">
                <a:solidFill>
                  <a:srgbClr val="FF0000"/>
                </a:solidFill>
                <a:latin typeface="Ravie" pitchFamily="82" charset="0"/>
              </a:rPr>
              <a:t>everywhere</a:t>
            </a:r>
            <a:endParaRPr lang="fr-FR" sz="3200" dirty="0">
              <a:solidFill>
                <a:srgbClr val="FF0000"/>
              </a:solidFill>
              <a:latin typeface="Ravie" pitchFamily="82" charset="0"/>
            </a:endParaRPr>
          </a:p>
        </p:txBody>
      </p:sp>
      <p:pic>
        <p:nvPicPr>
          <p:cNvPr id="6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 cstate="print"/>
          <a:stretch>
            <a:fillRect/>
          </a:stretch>
        </p:blipFill>
        <p:spPr>
          <a:xfrm>
            <a:off x="9972600" y="314096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24493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37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116013" y="3789363"/>
            <a:ext cx="6911975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Haven’t</a:t>
            </a: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2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we</a:t>
            </a: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met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___________________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before</a:t>
            </a: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?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11188" y="188913"/>
            <a:ext cx="820896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Use </a:t>
            </a:r>
            <a:r>
              <a:rPr lang="fr-FR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these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compounds to </a:t>
            </a:r>
            <a:r>
              <a:rPr lang="fr-FR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complete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the sentences: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2555875" y="620713"/>
          <a:ext cx="3888433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029"/>
                <a:gridCol w="802375"/>
                <a:gridCol w="1543029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some</a:t>
                      </a:r>
                      <a:endParaRPr lang="fr-FR" dirty="0" smtClean="0">
                        <a:solidFill>
                          <a:schemeClr val="bg1"/>
                        </a:solidFill>
                        <a:latin typeface="Ravie" pitchFamily="82" charset="0"/>
                      </a:endParaRPr>
                    </a:p>
                    <a:p>
                      <a:r>
                        <a:rPr lang="fr-FR" dirty="0" err="1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any</a:t>
                      </a:r>
                      <a:endParaRPr lang="fr-FR" dirty="0" smtClean="0">
                        <a:solidFill>
                          <a:schemeClr val="bg1"/>
                        </a:solidFill>
                        <a:latin typeface="Ravie" pitchFamily="82" charset="0"/>
                      </a:endParaRPr>
                    </a:p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no</a:t>
                      </a:r>
                    </a:p>
                    <a:p>
                      <a:r>
                        <a:rPr lang="fr-FR" dirty="0" err="1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every</a:t>
                      </a:r>
                      <a:endParaRPr lang="fr-FR" dirty="0">
                        <a:solidFill>
                          <a:schemeClr val="bg1"/>
                        </a:solidFill>
                        <a:latin typeface="Ravie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</a:t>
                      </a:r>
                    </a:p>
                    <a:p>
                      <a:pPr algn="ctr"/>
                      <a:r>
                        <a:rPr lang="fr-FR" sz="4000" dirty="0" smtClean="0"/>
                        <a:t>+</a:t>
                      </a:r>
                      <a:endParaRPr lang="fr-F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Ravie" pitchFamily="82" charset="0"/>
                        </a:rPr>
                        <a:t>one/body</a:t>
                      </a:r>
                    </a:p>
                    <a:p>
                      <a:r>
                        <a:rPr lang="fr-FR" dirty="0" err="1" smtClean="0">
                          <a:latin typeface="Ravie" pitchFamily="82" charset="0"/>
                        </a:rPr>
                        <a:t>thing</a:t>
                      </a:r>
                      <a:endParaRPr lang="fr-FR" dirty="0" smtClean="0">
                        <a:latin typeface="Ravie" pitchFamily="82" charset="0"/>
                      </a:endParaRPr>
                    </a:p>
                    <a:p>
                      <a:r>
                        <a:rPr lang="fr-FR" dirty="0" err="1" smtClean="0">
                          <a:latin typeface="Ravie" pitchFamily="82" charset="0"/>
                        </a:rPr>
                        <a:t>where</a:t>
                      </a:r>
                      <a:endParaRPr lang="fr-FR" dirty="0" smtClean="0">
                        <a:latin typeface="Ravie" pitchFamily="82" charset="0"/>
                      </a:endParaRPr>
                    </a:p>
                    <a:p>
                      <a:r>
                        <a:rPr lang="fr-FR" dirty="0" smtClean="0">
                          <a:latin typeface="Ravie" pitchFamily="82" charset="0"/>
                        </a:rPr>
                        <a:t>time</a:t>
                      </a:r>
                      <a:endParaRPr lang="fr-FR" dirty="0">
                        <a:latin typeface="Ravie" pitchFamily="8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971600" y="4293096"/>
            <a:ext cx="69847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3200" dirty="0" err="1" smtClean="0">
                <a:solidFill>
                  <a:srgbClr val="FF0000"/>
                </a:solidFill>
                <a:latin typeface="Ravie" pitchFamily="82" charset="0"/>
              </a:rPr>
              <a:t>sometime</a:t>
            </a:r>
            <a:r>
              <a:rPr lang="fr-FR" sz="3200" dirty="0" smtClean="0">
                <a:solidFill>
                  <a:srgbClr val="FF0000"/>
                </a:solidFill>
                <a:latin typeface="Ravie" pitchFamily="82" charset="0"/>
              </a:rPr>
              <a:t>/</a:t>
            </a:r>
            <a:r>
              <a:rPr lang="fr-FR" sz="3200" dirty="0" err="1" smtClean="0">
                <a:solidFill>
                  <a:srgbClr val="FF0000"/>
                </a:solidFill>
                <a:latin typeface="Ravie" pitchFamily="82" charset="0"/>
              </a:rPr>
              <a:t>somewhere</a:t>
            </a:r>
            <a:endParaRPr lang="fr-FR" sz="3200" dirty="0">
              <a:solidFill>
                <a:srgbClr val="FF0000"/>
              </a:solidFill>
              <a:latin typeface="Ravie" pitchFamily="82" charset="0"/>
            </a:endParaRPr>
          </a:p>
        </p:txBody>
      </p:sp>
      <p:pic>
        <p:nvPicPr>
          <p:cNvPr id="9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 cstate="print"/>
          <a:stretch>
            <a:fillRect/>
          </a:stretch>
        </p:blipFill>
        <p:spPr>
          <a:xfrm>
            <a:off x="9972600" y="2996952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24493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21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116013" y="3789363"/>
            <a:ext cx="6911975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They</a:t>
            </a: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2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left</a:t>
            </a: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the party </a:t>
            </a:r>
            <a:r>
              <a:rPr lang="fr-FR" sz="32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without</a:t>
            </a: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2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saying</a:t>
            </a: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__________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11188" y="188913"/>
            <a:ext cx="820896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Use </a:t>
            </a:r>
            <a:r>
              <a:rPr lang="fr-FR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these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compounds to </a:t>
            </a:r>
            <a:r>
              <a:rPr lang="fr-FR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complete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the sentences: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2555875" y="620713"/>
          <a:ext cx="3888433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029"/>
                <a:gridCol w="802375"/>
                <a:gridCol w="1543029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some</a:t>
                      </a:r>
                      <a:endParaRPr lang="fr-FR" dirty="0" smtClean="0">
                        <a:solidFill>
                          <a:schemeClr val="bg1"/>
                        </a:solidFill>
                        <a:latin typeface="Ravie" pitchFamily="82" charset="0"/>
                      </a:endParaRPr>
                    </a:p>
                    <a:p>
                      <a:r>
                        <a:rPr lang="fr-FR" dirty="0" err="1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any</a:t>
                      </a:r>
                      <a:endParaRPr lang="fr-FR" dirty="0" smtClean="0">
                        <a:solidFill>
                          <a:schemeClr val="bg1"/>
                        </a:solidFill>
                        <a:latin typeface="Ravie" pitchFamily="82" charset="0"/>
                      </a:endParaRPr>
                    </a:p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no</a:t>
                      </a:r>
                    </a:p>
                    <a:p>
                      <a:r>
                        <a:rPr lang="fr-FR" dirty="0" err="1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every</a:t>
                      </a:r>
                      <a:endParaRPr lang="fr-FR" dirty="0">
                        <a:solidFill>
                          <a:schemeClr val="bg1"/>
                        </a:solidFill>
                        <a:latin typeface="Ravie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</a:t>
                      </a:r>
                    </a:p>
                    <a:p>
                      <a:pPr algn="ctr"/>
                      <a:r>
                        <a:rPr lang="fr-FR" sz="4000" dirty="0" smtClean="0"/>
                        <a:t>+</a:t>
                      </a:r>
                      <a:endParaRPr lang="fr-F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Ravie" pitchFamily="82" charset="0"/>
                        </a:rPr>
                        <a:t>one/body</a:t>
                      </a:r>
                    </a:p>
                    <a:p>
                      <a:r>
                        <a:rPr lang="fr-FR" dirty="0" err="1" smtClean="0">
                          <a:latin typeface="Ravie" pitchFamily="82" charset="0"/>
                        </a:rPr>
                        <a:t>thing</a:t>
                      </a:r>
                      <a:endParaRPr lang="fr-FR" dirty="0" smtClean="0">
                        <a:latin typeface="Ravie" pitchFamily="82" charset="0"/>
                      </a:endParaRPr>
                    </a:p>
                    <a:p>
                      <a:r>
                        <a:rPr lang="fr-FR" dirty="0" err="1" smtClean="0">
                          <a:latin typeface="Ravie" pitchFamily="82" charset="0"/>
                        </a:rPr>
                        <a:t>where</a:t>
                      </a:r>
                      <a:endParaRPr lang="fr-FR" dirty="0" smtClean="0">
                        <a:latin typeface="Ravie" pitchFamily="82" charset="0"/>
                      </a:endParaRPr>
                    </a:p>
                    <a:p>
                      <a:r>
                        <a:rPr lang="fr-FR" dirty="0" smtClean="0">
                          <a:latin typeface="Ravie" pitchFamily="82" charset="0"/>
                        </a:rPr>
                        <a:t>time</a:t>
                      </a:r>
                      <a:endParaRPr lang="fr-FR" dirty="0">
                        <a:latin typeface="Ravie" pitchFamily="8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2916238" y="4724400"/>
            <a:ext cx="324008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>
                <a:solidFill>
                  <a:srgbClr val="FF0000"/>
                </a:solidFill>
                <a:latin typeface="Ravie" pitchFamily="82" charset="0"/>
              </a:rPr>
              <a:t>anything</a:t>
            </a:r>
          </a:p>
        </p:txBody>
      </p:sp>
      <p:pic>
        <p:nvPicPr>
          <p:cNvPr id="6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 cstate="print"/>
          <a:stretch>
            <a:fillRect/>
          </a:stretch>
        </p:blipFill>
        <p:spPr>
          <a:xfrm>
            <a:off x="9900592" y="3645024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24493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2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116013" y="3789363"/>
            <a:ext cx="6911975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I </a:t>
            </a:r>
            <a:r>
              <a:rPr lang="fr-FR" sz="32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can’t</a:t>
            </a: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2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see</a:t>
            </a: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the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screen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properly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, </a:t>
            </a:r>
            <a:r>
              <a:rPr lang="fr-FR" sz="32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can</a:t>
            </a: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2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we</a:t>
            </a: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2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sit</a:t>
            </a: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___________ </a:t>
            </a:r>
            <a:r>
              <a:rPr lang="fr-FR" sz="32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else</a:t>
            </a: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?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11188" y="188913"/>
            <a:ext cx="820896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Use </a:t>
            </a:r>
            <a:r>
              <a:rPr lang="fr-FR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these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compounds to </a:t>
            </a:r>
            <a:r>
              <a:rPr lang="fr-FR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complete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the sentences: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2555875" y="620713"/>
          <a:ext cx="3888433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029"/>
                <a:gridCol w="802375"/>
                <a:gridCol w="1543029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some</a:t>
                      </a:r>
                      <a:endParaRPr lang="fr-FR" dirty="0" smtClean="0">
                        <a:solidFill>
                          <a:schemeClr val="bg1"/>
                        </a:solidFill>
                        <a:latin typeface="Ravie" pitchFamily="82" charset="0"/>
                      </a:endParaRPr>
                    </a:p>
                    <a:p>
                      <a:r>
                        <a:rPr lang="fr-FR" dirty="0" err="1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any</a:t>
                      </a:r>
                      <a:endParaRPr lang="fr-FR" dirty="0" smtClean="0">
                        <a:solidFill>
                          <a:schemeClr val="bg1"/>
                        </a:solidFill>
                        <a:latin typeface="Ravie" pitchFamily="82" charset="0"/>
                      </a:endParaRPr>
                    </a:p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no</a:t>
                      </a:r>
                    </a:p>
                    <a:p>
                      <a:r>
                        <a:rPr lang="fr-FR" dirty="0" err="1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every</a:t>
                      </a:r>
                      <a:endParaRPr lang="fr-FR" dirty="0">
                        <a:solidFill>
                          <a:schemeClr val="bg1"/>
                        </a:solidFill>
                        <a:latin typeface="Ravie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</a:t>
                      </a:r>
                    </a:p>
                    <a:p>
                      <a:pPr algn="ctr"/>
                      <a:r>
                        <a:rPr lang="fr-FR" sz="4000" dirty="0" smtClean="0"/>
                        <a:t>+</a:t>
                      </a:r>
                      <a:endParaRPr lang="fr-F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Ravie" pitchFamily="82" charset="0"/>
                        </a:rPr>
                        <a:t>one/body</a:t>
                      </a:r>
                    </a:p>
                    <a:p>
                      <a:r>
                        <a:rPr lang="fr-FR" dirty="0" err="1" smtClean="0">
                          <a:latin typeface="Ravie" pitchFamily="82" charset="0"/>
                        </a:rPr>
                        <a:t>thing</a:t>
                      </a:r>
                      <a:endParaRPr lang="fr-FR" dirty="0" smtClean="0">
                        <a:latin typeface="Ravie" pitchFamily="82" charset="0"/>
                      </a:endParaRPr>
                    </a:p>
                    <a:p>
                      <a:r>
                        <a:rPr lang="fr-FR" dirty="0" err="1" smtClean="0">
                          <a:latin typeface="Ravie" pitchFamily="82" charset="0"/>
                        </a:rPr>
                        <a:t>where</a:t>
                      </a:r>
                      <a:endParaRPr lang="fr-FR" dirty="0" smtClean="0">
                        <a:latin typeface="Ravie" pitchFamily="82" charset="0"/>
                      </a:endParaRPr>
                    </a:p>
                    <a:p>
                      <a:r>
                        <a:rPr lang="fr-FR" dirty="0" smtClean="0">
                          <a:latin typeface="Ravie" pitchFamily="82" charset="0"/>
                        </a:rPr>
                        <a:t>time</a:t>
                      </a:r>
                      <a:endParaRPr lang="fr-FR" dirty="0">
                        <a:latin typeface="Ravie" pitchFamily="8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2123728" y="4797152"/>
            <a:ext cx="324008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 dirty="0" err="1">
                <a:solidFill>
                  <a:srgbClr val="FF0000"/>
                </a:solidFill>
                <a:latin typeface="Ravie" pitchFamily="82" charset="0"/>
              </a:rPr>
              <a:t>somewhere</a:t>
            </a:r>
            <a:endParaRPr lang="fr-FR" sz="3200" dirty="0">
              <a:solidFill>
                <a:srgbClr val="FF0000"/>
              </a:solidFill>
              <a:latin typeface="Ravie" pitchFamily="82" charset="0"/>
            </a:endParaRPr>
          </a:p>
        </p:txBody>
      </p:sp>
      <p:pic>
        <p:nvPicPr>
          <p:cNvPr id="6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 cstate="print"/>
          <a:stretch>
            <a:fillRect/>
          </a:stretch>
        </p:blipFill>
        <p:spPr>
          <a:xfrm>
            <a:off x="9972600" y="2996952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24493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2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116013" y="3789363"/>
            <a:ext cx="6911975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I have the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same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feeling __________ I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visit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Paris,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it’s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wonderful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.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Ravie" pitchFamily="82" charset="0"/>
              <a:cs typeface="+mn-c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11188" y="188913"/>
            <a:ext cx="820896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Use </a:t>
            </a:r>
            <a:r>
              <a:rPr lang="fr-FR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these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compounds to </a:t>
            </a:r>
            <a:r>
              <a:rPr lang="fr-FR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complete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the sentences: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2555875" y="620713"/>
          <a:ext cx="3888433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029"/>
                <a:gridCol w="802375"/>
                <a:gridCol w="1543029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some</a:t>
                      </a:r>
                      <a:endParaRPr lang="fr-FR" dirty="0" smtClean="0">
                        <a:solidFill>
                          <a:schemeClr val="bg1"/>
                        </a:solidFill>
                        <a:latin typeface="Ravie" pitchFamily="82" charset="0"/>
                      </a:endParaRPr>
                    </a:p>
                    <a:p>
                      <a:r>
                        <a:rPr lang="fr-FR" dirty="0" err="1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any</a:t>
                      </a:r>
                      <a:endParaRPr lang="fr-FR" dirty="0" smtClean="0">
                        <a:solidFill>
                          <a:schemeClr val="bg1"/>
                        </a:solidFill>
                        <a:latin typeface="Ravie" pitchFamily="82" charset="0"/>
                      </a:endParaRPr>
                    </a:p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no</a:t>
                      </a:r>
                    </a:p>
                    <a:p>
                      <a:r>
                        <a:rPr lang="fr-FR" dirty="0" err="1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every</a:t>
                      </a:r>
                      <a:endParaRPr lang="fr-FR" dirty="0">
                        <a:solidFill>
                          <a:schemeClr val="bg1"/>
                        </a:solidFill>
                        <a:latin typeface="Ravie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</a:t>
                      </a:r>
                    </a:p>
                    <a:p>
                      <a:pPr algn="ctr"/>
                      <a:r>
                        <a:rPr lang="fr-FR" sz="4000" dirty="0" smtClean="0"/>
                        <a:t>+</a:t>
                      </a:r>
                      <a:endParaRPr lang="fr-F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Ravie" pitchFamily="82" charset="0"/>
                        </a:rPr>
                        <a:t>one/body</a:t>
                      </a:r>
                    </a:p>
                    <a:p>
                      <a:r>
                        <a:rPr lang="fr-FR" dirty="0" err="1" smtClean="0">
                          <a:latin typeface="Ravie" pitchFamily="82" charset="0"/>
                        </a:rPr>
                        <a:t>thing</a:t>
                      </a:r>
                      <a:endParaRPr lang="fr-FR" dirty="0" smtClean="0">
                        <a:latin typeface="Ravie" pitchFamily="82" charset="0"/>
                      </a:endParaRPr>
                    </a:p>
                    <a:p>
                      <a:r>
                        <a:rPr lang="fr-FR" dirty="0" err="1" smtClean="0">
                          <a:latin typeface="Ravie" pitchFamily="82" charset="0"/>
                        </a:rPr>
                        <a:t>where</a:t>
                      </a:r>
                      <a:endParaRPr lang="fr-FR" dirty="0" smtClean="0">
                        <a:latin typeface="Ravie" pitchFamily="82" charset="0"/>
                      </a:endParaRPr>
                    </a:p>
                    <a:p>
                      <a:r>
                        <a:rPr lang="fr-FR" dirty="0" smtClean="0">
                          <a:latin typeface="Ravie" pitchFamily="82" charset="0"/>
                        </a:rPr>
                        <a:t>time</a:t>
                      </a:r>
                      <a:endParaRPr lang="fr-FR" dirty="0">
                        <a:latin typeface="Ravie" pitchFamily="8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2123728" y="4293096"/>
            <a:ext cx="324008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 dirty="0" err="1" smtClean="0">
                <a:solidFill>
                  <a:srgbClr val="FF0000"/>
                </a:solidFill>
                <a:latin typeface="Ravie" pitchFamily="82" charset="0"/>
              </a:rPr>
              <a:t>everytime</a:t>
            </a:r>
            <a:endParaRPr lang="fr-FR" sz="3200" dirty="0">
              <a:solidFill>
                <a:srgbClr val="FF0000"/>
              </a:solidFill>
              <a:latin typeface="Ravie" pitchFamily="82" charset="0"/>
            </a:endParaRPr>
          </a:p>
        </p:txBody>
      </p:sp>
      <p:pic>
        <p:nvPicPr>
          <p:cNvPr id="6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 cstate="print"/>
          <a:stretch>
            <a:fillRect/>
          </a:stretch>
        </p:blipFill>
        <p:spPr>
          <a:xfrm>
            <a:off x="9468544" y="278092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24493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7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116013" y="3789363"/>
            <a:ext cx="6911975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I have ___________ to </a:t>
            </a:r>
            <a:r>
              <a:rPr lang="fr-FR" sz="32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stay</a:t>
            </a: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2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tonight</a:t>
            </a: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, </a:t>
            </a:r>
            <a:r>
              <a:rPr lang="fr-FR" sz="32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what</a:t>
            </a: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2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am</a:t>
            </a: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I </a:t>
            </a:r>
            <a:r>
              <a:rPr lang="fr-FR" sz="32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going</a:t>
            </a: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to do?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11188" y="188913"/>
            <a:ext cx="820896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Use </a:t>
            </a:r>
            <a:r>
              <a:rPr lang="fr-FR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these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compounds to </a:t>
            </a:r>
            <a:r>
              <a:rPr lang="fr-FR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complete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the sentences: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2555875" y="620713"/>
          <a:ext cx="3888433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029"/>
                <a:gridCol w="802375"/>
                <a:gridCol w="1543029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some</a:t>
                      </a:r>
                      <a:endParaRPr lang="fr-FR" dirty="0" smtClean="0">
                        <a:solidFill>
                          <a:schemeClr val="bg1"/>
                        </a:solidFill>
                        <a:latin typeface="Ravie" pitchFamily="82" charset="0"/>
                      </a:endParaRPr>
                    </a:p>
                    <a:p>
                      <a:r>
                        <a:rPr lang="fr-FR" dirty="0" err="1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any</a:t>
                      </a:r>
                      <a:endParaRPr lang="fr-FR" dirty="0" smtClean="0">
                        <a:solidFill>
                          <a:schemeClr val="bg1"/>
                        </a:solidFill>
                        <a:latin typeface="Ravie" pitchFamily="82" charset="0"/>
                      </a:endParaRPr>
                    </a:p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no</a:t>
                      </a:r>
                    </a:p>
                    <a:p>
                      <a:r>
                        <a:rPr lang="fr-FR" dirty="0" err="1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every</a:t>
                      </a:r>
                      <a:endParaRPr lang="fr-FR" dirty="0">
                        <a:solidFill>
                          <a:schemeClr val="bg1"/>
                        </a:solidFill>
                        <a:latin typeface="Ravie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</a:t>
                      </a:r>
                    </a:p>
                    <a:p>
                      <a:pPr algn="ctr"/>
                      <a:r>
                        <a:rPr lang="fr-FR" sz="4000" dirty="0" smtClean="0"/>
                        <a:t>+</a:t>
                      </a:r>
                      <a:endParaRPr lang="fr-F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Ravie" pitchFamily="82" charset="0"/>
                        </a:rPr>
                        <a:t>one/body</a:t>
                      </a:r>
                    </a:p>
                    <a:p>
                      <a:r>
                        <a:rPr lang="fr-FR" dirty="0" err="1" smtClean="0">
                          <a:latin typeface="Ravie" pitchFamily="82" charset="0"/>
                        </a:rPr>
                        <a:t>thing</a:t>
                      </a:r>
                      <a:endParaRPr lang="fr-FR" dirty="0" smtClean="0">
                        <a:latin typeface="Ravie" pitchFamily="82" charset="0"/>
                      </a:endParaRPr>
                    </a:p>
                    <a:p>
                      <a:r>
                        <a:rPr lang="fr-FR" dirty="0" err="1" smtClean="0">
                          <a:latin typeface="Ravie" pitchFamily="82" charset="0"/>
                        </a:rPr>
                        <a:t>where</a:t>
                      </a:r>
                      <a:endParaRPr lang="fr-FR" dirty="0" smtClean="0">
                        <a:latin typeface="Ravie" pitchFamily="82" charset="0"/>
                      </a:endParaRPr>
                    </a:p>
                    <a:p>
                      <a:r>
                        <a:rPr lang="fr-FR" dirty="0" smtClean="0">
                          <a:latin typeface="Ravie" pitchFamily="82" charset="0"/>
                        </a:rPr>
                        <a:t>time</a:t>
                      </a:r>
                      <a:endParaRPr lang="fr-FR" dirty="0">
                        <a:latin typeface="Ravie" pitchFamily="8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3348038" y="3716338"/>
            <a:ext cx="324008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>
                <a:solidFill>
                  <a:srgbClr val="FF0000"/>
                </a:solidFill>
                <a:latin typeface="Ravie" pitchFamily="82" charset="0"/>
              </a:rPr>
              <a:t>nowhere</a:t>
            </a:r>
          </a:p>
        </p:txBody>
      </p:sp>
      <p:pic>
        <p:nvPicPr>
          <p:cNvPr id="6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 cstate="print"/>
          <a:stretch>
            <a:fillRect/>
          </a:stretch>
        </p:blipFill>
        <p:spPr>
          <a:xfrm>
            <a:off x="9756576" y="314096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24493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7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116013" y="3789363"/>
            <a:ext cx="6911975" cy="2062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I </a:t>
            </a:r>
            <a:r>
              <a:rPr lang="fr-FR" sz="32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don’t</a:t>
            </a: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care </a:t>
            </a:r>
            <a:r>
              <a:rPr lang="fr-FR" sz="32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where</a:t>
            </a: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2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we</a:t>
            </a: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go on </a:t>
            </a:r>
            <a:r>
              <a:rPr lang="fr-FR" sz="32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holiday</a:t>
            </a: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as long as </a:t>
            </a:r>
            <a:r>
              <a:rPr lang="fr-FR" sz="32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it’s</a:t>
            </a: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__________ hot and </a:t>
            </a:r>
            <a:r>
              <a:rPr lang="fr-FR" sz="32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sunny</a:t>
            </a: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!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11188" y="188913"/>
            <a:ext cx="820896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Use </a:t>
            </a:r>
            <a:r>
              <a:rPr lang="fr-FR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these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compounds to </a:t>
            </a:r>
            <a:r>
              <a:rPr lang="fr-FR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complete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the sentences: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2555875" y="620713"/>
          <a:ext cx="3888433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029"/>
                <a:gridCol w="802375"/>
                <a:gridCol w="1543029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some</a:t>
                      </a:r>
                      <a:endParaRPr lang="fr-FR" dirty="0" smtClean="0">
                        <a:solidFill>
                          <a:schemeClr val="bg1"/>
                        </a:solidFill>
                        <a:latin typeface="Ravie" pitchFamily="82" charset="0"/>
                      </a:endParaRPr>
                    </a:p>
                    <a:p>
                      <a:r>
                        <a:rPr lang="fr-FR" dirty="0" err="1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any</a:t>
                      </a:r>
                      <a:endParaRPr lang="fr-FR" dirty="0" smtClean="0">
                        <a:solidFill>
                          <a:schemeClr val="bg1"/>
                        </a:solidFill>
                        <a:latin typeface="Ravie" pitchFamily="82" charset="0"/>
                      </a:endParaRPr>
                    </a:p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no</a:t>
                      </a:r>
                    </a:p>
                    <a:p>
                      <a:r>
                        <a:rPr lang="fr-FR" dirty="0" err="1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every</a:t>
                      </a:r>
                      <a:endParaRPr lang="fr-FR" dirty="0">
                        <a:solidFill>
                          <a:schemeClr val="bg1"/>
                        </a:solidFill>
                        <a:latin typeface="Ravie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</a:t>
                      </a:r>
                    </a:p>
                    <a:p>
                      <a:pPr algn="ctr"/>
                      <a:r>
                        <a:rPr lang="fr-FR" sz="4000" dirty="0" smtClean="0"/>
                        <a:t>+</a:t>
                      </a:r>
                      <a:endParaRPr lang="fr-F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Ravie" pitchFamily="82" charset="0"/>
                        </a:rPr>
                        <a:t>one/body</a:t>
                      </a:r>
                    </a:p>
                    <a:p>
                      <a:r>
                        <a:rPr lang="fr-FR" dirty="0" err="1" smtClean="0">
                          <a:latin typeface="Ravie" pitchFamily="82" charset="0"/>
                        </a:rPr>
                        <a:t>thing</a:t>
                      </a:r>
                      <a:endParaRPr lang="fr-FR" dirty="0" smtClean="0">
                        <a:latin typeface="Ravie" pitchFamily="82" charset="0"/>
                      </a:endParaRPr>
                    </a:p>
                    <a:p>
                      <a:r>
                        <a:rPr lang="fr-FR" dirty="0" err="1" smtClean="0">
                          <a:latin typeface="Ravie" pitchFamily="82" charset="0"/>
                        </a:rPr>
                        <a:t>where</a:t>
                      </a:r>
                      <a:endParaRPr lang="fr-FR" dirty="0" smtClean="0">
                        <a:latin typeface="Ravie" pitchFamily="82" charset="0"/>
                      </a:endParaRPr>
                    </a:p>
                    <a:p>
                      <a:r>
                        <a:rPr lang="fr-FR" dirty="0" smtClean="0">
                          <a:latin typeface="Ravie" pitchFamily="82" charset="0"/>
                        </a:rPr>
                        <a:t>time</a:t>
                      </a:r>
                      <a:endParaRPr lang="fr-FR" dirty="0">
                        <a:latin typeface="Ravie" pitchFamily="8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1763713" y="4724400"/>
            <a:ext cx="324008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>
                <a:solidFill>
                  <a:srgbClr val="FF0000"/>
                </a:solidFill>
                <a:latin typeface="Ravie" pitchFamily="82" charset="0"/>
              </a:rPr>
              <a:t>somewhere</a:t>
            </a:r>
          </a:p>
        </p:txBody>
      </p:sp>
      <p:pic>
        <p:nvPicPr>
          <p:cNvPr id="6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 cstate="print"/>
          <a:stretch>
            <a:fillRect/>
          </a:stretch>
        </p:blipFill>
        <p:spPr>
          <a:xfrm>
            <a:off x="9900592" y="3356992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24493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66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116013" y="3789363"/>
            <a:ext cx="6911975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I </a:t>
            </a:r>
            <a:r>
              <a:rPr lang="fr-FR" sz="32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was</a:t>
            </a: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2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frightened</a:t>
            </a: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.  I </a:t>
            </a:r>
            <a:r>
              <a:rPr lang="fr-FR" sz="32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thought</a:t>
            </a: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___________ </a:t>
            </a:r>
            <a:r>
              <a:rPr lang="fr-FR" sz="32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was</a:t>
            </a: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2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following</a:t>
            </a: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me.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11188" y="188913"/>
            <a:ext cx="820896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Use </a:t>
            </a:r>
            <a:r>
              <a:rPr lang="fr-FR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these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compounds to </a:t>
            </a:r>
            <a:r>
              <a:rPr lang="fr-FR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complete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the sentences: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2555875" y="620713"/>
          <a:ext cx="3888433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029"/>
                <a:gridCol w="802375"/>
                <a:gridCol w="1543029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some</a:t>
                      </a:r>
                      <a:endParaRPr lang="fr-FR" dirty="0" smtClean="0">
                        <a:solidFill>
                          <a:schemeClr val="bg1"/>
                        </a:solidFill>
                        <a:latin typeface="Ravie" pitchFamily="82" charset="0"/>
                      </a:endParaRPr>
                    </a:p>
                    <a:p>
                      <a:r>
                        <a:rPr lang="fr-FR" dirty="0" err="1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any</a:t>
                      </a:r>
                      <a:endParaRPr lang="fr-FR" dirty="0" smtClean="0">
                        <a:solidFill>
                          <a:schemeClr val="bg1"/>
                        </a:solidFill>
                        <a:latin typeface="Ravie" pitchFamily="82" charset="0"/>
                      </a:endParaRPr>
                    </a:p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no</a:t>
                      </a:r>
                    </a:p>
                    <a:p>
                      <a:r>
                        <a:rPr lang="fr-FR" dirty="0" err="1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every</a:t>
                      </a:r>
                      <a:endParaRPr lang="fr-FR" dirty="0">
                        <a:solidFill>
                          <a:schemeClr val="bg1"/>
                        </a:solidFill>
                        <a:latin typeface="Ravie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</a:t>
                      </a:r>
                    </a:p>
                    <a:p>
                      <a:pPr algn="ctr"/>
                      <a:r>
                        <a:rPr lang="fr-FR" sz="4000" dirty="0" smtClean="0"/>
                        <a:t>+</a:t>
                      </a:r>
                      <a:endParaRPr lang="fr-F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Ravie" pitchFamily="82" charset="0"/>
                        </a:rPr>
                        <a:t>one/body</a:t>
                      </a:r>
                    </a:p>
                    <a:p>
                      <a:r>
                        <a:rPr lang="fr-FR" dirty="0" err="1" smtClean="0">
                          <a:latin typeface="Ravie" pitchFamily="82" charset="0"/>
                        </a:rPr>
                        <a:t>thing</a:t>
                      </a:r>
                      <a:endParaRPr lang="fr-FR" dirty="0" smtClean="0">
                        <a:latin typeface="Ravie" pitchFamily="82" charset="0"/>
                      </a:endParaRPr>
                    </a:p>
                    <a:p>
                      <a:r>
                        <a:rPr lang="fr-FR" dirty="0" err="1" smtClean="0">
                          <a:latin typeface="Ravie" pitchFamily="82" charset="0"/>
                        </a:rPr>
                        <a:t>where</a:t>
                      </a:r>
                      <a:endParaRPr lang="fr-FR" dirty="0" smtClean="0">
                        <a:latin typeface="Ravie" pitchFamily="82" charset="0"/>
                      </a:endParaRPr>
                    </a:p>
                    <a:p>
                      <a:r>
                        <a:rPr lang="fr-FR" dirty="0" smtClean="0">
                          <a:latin typeface="Ravie" pitchFamily="82" charset="0"/>
                        </a:rPr>
                        <a:t>time</a:t>
                      </a:r>
                      <a:endParaRPr lang="fr-FR" dirty="0">
                        <a:latin typeface="Ravie" pitchFamily="8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3924300" y="4221163"/>
            <a:ext cx="32400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>
                <a:solidFill>
                  <a:srgbClr val="FF0000"/>
                </a:solidFill>
                <a:latin typeface="Ravie" pitchFamily="82" charset="0"/>
              </a:rPr>
              <a:t>someone</a:t>
            </a:r>
          </a:p>
        </p:txBody>
      </p:sp>
      <p:pic>
        <p:nvPicPr>
          <p:cNvPr id="6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 cstate="print"/>
          <a:stretch>
            <a:fillRect/>
          </a:stretch>
        </p:blipFill>
        <p:spPr>
          <a:xfrm>
            <a:off x="9612560" y="350100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24493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7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11188" y="188913"/>
            <a:ext cx="820896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Use </a:t>
            </a:r>
            <a:r>
              <a:rPr lang="fr-FR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these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compounds to </a:t>
            </a:r>
            <a:r>
              <a:rPr lang="fr-FR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complete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the sentences: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2555875" y="620713"/>
          <a:ext cx="3888433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029"/>
                <a:gridCol w="802375"/>
                <a:gridCol w="1543029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some</a:t>
                      </a:r>
                      <a:endParaRPr lang="fr-FR" dirty="0" smtClean="0">
                        <a:solidFill>
                          <a:schemeClr val="bg1"/>
                        </a:solidFill>
                        <a:latin typeface="Ravie" pitchFamily="82" charset="0"/>
                      </a:endParaRPr>
                    </a:p>
                    <a:p>
                      <a:r>
                        <a:rPr lang="fr-FR" dirty="0" err="1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any</a:t>
                      </a:r>
                      <a:endParaRPr lang="fr-FR" dirty="0" smtClean="0">
                        <a:solidFill>
                          <a:schemeClr val="bg1"/>
                        </a:solidFill>
                        <a:latin typeface="Ravie" pitchFamily="82" charset="0"/>
                      </a:endParaRPr>
                    </a:p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no</a:t>
                      </a:r>
                    </a:p>
                    <a:p>
                      <a:r>
                        <a:rPr lang="fr-FR" dirty="0" err="1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every</a:t>
                      </a:r>
                      <a:endParaRPr lang="fr-FR" dirty="0">
                        <a:solidFill>
                          <a:schemeClr val="bg1"/>
                        </a:solidFill>
                        <a:latin typeface="Ravie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</a:t>
                      </a:r>
                    </a:p>
                    <a:p>
                      <a:pPr algn="ctr"/>
                      <a:r>
                        <a:rPr lang="fr-FR" sz="4000" dirty="0" smtClean="0"/>
                        <a:t>+</a:t>
                      </a:r>
                      <a:endParaRPr lang="fr-F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Ravie" pitchFamily="82" charset="0"/>
                        </a:rPr>
                        <a:t>one</a:t>
                      </a:r>
                    </a:p>
                    <a:p>
                      <a:r>
                        <a:rPr lang="fr-FR" dirty="0" smtClean="0">
                          <a:latin typeface="Ravie" pitchFamily="82" charset="0"/>
                        </a:rPr>
                        <a:t>body</a:t>
                      </a:r>
                    </a:p>
                    <a:p>
                      <a:r>
                        <a:rPr lang="fr-FR" dirty="0" err="1" smtClean="0">
                          <a:latin typeface="Ravie" pitchFamily="82" charset="0"/>
                        </a:rPr>
                        <a:t>thing</a:t>
                      </a:r>
                      <a:endParaRPr lang="fr-FR" dirty="0" smtClean="0">
                        <a:latin typeface="Ravie" pitchFamily="82" charset="0"/>
                      </a:endParaRPr>
                    </a:p>
                    <a:p>
                      <a:r>
                        <a:rPr lang="fr-FR" dirty="0" err="1" smtClean="0">
                          <a:latin typeface="Ravie" pitchFamily="82" charset="0"/>
                        </a:rPr>
                        <a:t>where</a:t>
                      </a:r>
                      <a:endParaRPr lang="fr-FR" dirty="0">
                        <a:latin typeface="Ravie" pitchFamily="8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1187450" y="3860800"/>
            <a:ext cx="6913563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Would</a:t>
            </a: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2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you</a:t>
            </a: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2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like</a:t>
            </a: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__________ to drink?</a:t>
            </a: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1763713" y="4292600"/>
            <a:ext cx="302418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>
                <a:solidFill>
                  <a:srgbClr val="FF0000"/>
                </a:solidFill>
                <a:latin typeface="Ravie" pitchFamily="82" charset="0"/>
              </a:rPr>
              <a:t>something</a:t>
            </a:r>
          </a:p>
        </p:txBody>
      </p:sp>
      <p:pic>
        <p:nvPicPr>
          <p:cNvPr id="8" name="Son enregistré">
            <a:hlinkClick r:id="" action="ppaction://media"/>
          </p:cNvPr>
          <p:cNvPicPr>
            <a:picLocks noRot="1" noChangeAspect="1"/>
          </p:cNvPicPr>
          <p:nvPr>
            <a:wavAudioFile r:embed="rId2" name="Son enregistré"/>
          </p:nvPr>
        </p:nvPicPr>
        <p:blipFill>
          <a:blip r:embed="rId4" cstate="print"/>
          <a:stretch>
            <a:fillRect/>
          </a:stretch>
        </p:blipFill>
        <p:spPr>
          <a:xfrm>
            <a:off x="9396536" y="3501008"/>
            <a:ext cx="244475" cy="244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4493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69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116013" y="3789363"/>
            <a:ext cx="6911975" cy="2062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..but </a:t>
            </a: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I </a:t>
            </a:r>
            <a:r>
              <a:rPr lang="fr-FR" sz="32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couldn’t</a:t>
            </a: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2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see</a:t>
            </a: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________ </a:t>
            </a:r>
            <a:r>
              <a:rPr lang="fr-FR" sz="32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at</a:t>
            </a: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all </a:t>
            </a:r>
            <a:r>
              <a:rPr lang="fr-FR" sz="32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so</a:t>
            </a: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I must have been </a:t>
            </a:r>
            <a:r>
              <a:rPr lang="fr-FR" sz="32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imagining</a:t>
            </a: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2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it</a:t>
            </a: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11188" y="188913"/>
            <a:ext cx="820896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Use </a:t>
            </a:r>
            <a:r>
              <a:rPr lang="fr-FR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these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compounds to </a:t>
            </a:r>
            <a:r>
              <a:rPr lang="fr-FR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complete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the sentences: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2555875" y="620713"/>
          <a:ext cx="3888433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029"/>
                <a:gridCol w="802375"/>
                <a:gridCol w="1543029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some</a:t>
                      </a:r>
                      <a:endParaRPr lang="fr-FR" dirty="0" smtClean="0">
                        <a:solidFill>
                          <a:schemeClr val="bg1"/>
                        </a:solidFill>
                        <a:latin typeface="Ravie" pitchFamily="82" charset="0"/>
                      </a:endParaRPr>
                    </a:p>
                    <a:p>
                      <a:r>
                        <a:rPr lang="fr-FR" dirty="0" err="1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any</a:t>
                      </a:r>
                      <a:endParaRPr lang="fr-FR" dirty="0" smtClean="0">
                        <a:solidFill>
                          <a:schemeClr val="bg1"/>
                        </a:solidFill>
                        <a:latin typeface="Ravie" pitchFamily="82" charset="0"/>
                      </a:endParaRPr>
                    </a:p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no</a:t>
                      </a:r>
                    </a:p>
                    <a:p>
                      <a:r>
                        <a:rPr lang="fr-FR" dirty="0" err="1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every</a:t>
                      </a:r>
                      <a:endParaRPr lang="fr-FR" dirty="0">
                        <a:solidFill>
                          <a:schemeClr val="bg1"/>
                        </a:solidFill>
                        <a:latin typeface="Ravie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</a:t>
                      </a:r>
                    </a:p>
                    <a:p>
                      <a:pPr algn="ctr"/>
                      <a:r>
                        <a:rPr lang="fr-FR" sz="4000" dirty="0" smtClean="0"/>
                        <a:t>+</a:t>
                      </a:r>
                      <a:endParaRPr lang="fr-F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Ravie" pitchFamily="82" charset="0"/>
                        </a:rPr>
                        <a:t>one/body</a:t>
                      </a:r>
                    </a:p>
                    <a:p>
                      <a:r>
                        <a:rPr lang="fr-FR" dirty="0" err="1" smtClean="0">
                          <a:latin typeface="Ravie" pitchFamily="82" charset="0"/>
                        </a:rPr>
                        <a:t>thing</a:t>
                      </a:r>
                      <a:endParaRPr lang="fr-FR" dirty="0" smtClean="0">
                        <a:latin typeface="Ravie" pitchFamily="82" charset="0"/>
                      </a:endParaRPr>
                    </a:p>
                    <a:p>
                      <a:r>
                        <a:rPr lang="fr-FR" dirty="0" err="1" smtClean="0">
                          <a:latin typeface="Ravie" pitchFamily="82" charset="0"/>
                        </a:rPr>
                        <a:t>where</a:t>
                      </a:r>
                      <a:endParaRPr lang="fr-FR" dirty="0" smtClean="0">
                        <a:latin typeface="Ravie" pitchFamily="82" charset="0"/>
                      </a:endParaRPr>
                    </a:p>
                    <a:p>
                      <a:r>
                        <a:rPr lang="fr-FR" dirty="0" smtClean="0">
                          <a:latin typeface="Ravie" pitchFamily="82" charset="0"/>
                        </a:rPr>
                        <a:t>time</a:t>
                      </a:r>
                      <a:endParaRPr lang="fr-FR" dirty="0">
                        <a:latin typeface="Ravie" pitchFamily="8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1475656" y="4293096"/>
            <a:ext cx="32400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 dirty="0" err="1">
                <a:solidFill>
                  <a:srgbClr val="FF0000"/>
                </a:solidFill>
                <a:latin typeface="Ravie" pitchFamily="82" charset="0"/>
              </a:rPr>
              <a:t>anybody</a:t>
            </a:r>
            <a:endParaRPr lang="fr-FR" sz="3200" dirty="0">
              <a:solidFill>
                <a:srgbClr val="FF0000"/>
              </a:solidFill>
              <a:latin typeface="Ravie" pitchFamily="82" charset="0"/>
            </a:endParaRPr>
          </a:p>
        </p:txBody>
      </p:sp>
      <p:pic>
        <p:nvPicPr>
          <p:cNvPr id="6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 cstate="print"/>
          <a:stretch>
            <a:fillRect/>
          </a:stretch>
        </p:blipFill>
        <p:spPr>
          <a:xfrm>
            <a:off x="9828584" y="386104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24493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6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116013" y="3789363"/>
            <a:ext cx="6911975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My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son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left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his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room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really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tidy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, __________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was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in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its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place.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Ravie" pitchFamily="82" charset="0"/>
              <a:cs typeface="+mn-c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11188" y="188913"/>
            <a:ext cx="820896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Use </a:t>
            </a:r>
            <a:r>
              <a:rPr lang="fr-FR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these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compounds to </a:t>
            </a:r>
            <a:r>
              <a:rPr lang="fr-FR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complete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the sentences: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2555875" y="620713"/>
          <a:ext cx="3888433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029"/>
                <a:gridCol w="802375"/>
                <a:gridCol w="1543029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some</a:t>
                      </a:r>
                      <a:endParaRPr lang="fr-FR" dirty="0" smtClean="0">
                        <a:solidFill>
                          <a:schemeClr val="bg1"/>
                        </a:solidFill>
                        <a:latin typeface="Ravie" pitchFamily="82" charset="0"/>
                      </a:endParaRPr>
                    </a:p>
                    <a:p>
                      <a:r>
                        <a:rPr lang="fr-FR" dirty="0" err="1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any</a:t>
                      </a:r>
                      <a:endParaRPr lang="fr-FR" dirty="0" smtClean="0">
                        <a:solidFill>
                          <a:schemeClr val="bg1"/>
                        </a:solidFill>
                        <a:latin typeface="Ravie" pitchFamily="82" charset="0"/>
                      </a:endParaRPr>
                    </a:p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no</a:t>
                      </a:r>
                    </a:p>
                    <a:p>
                      <a:r>
                        <a:rPr lang="fr-FR" dirty="0" err="1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every</a:t>
                      </a:r>
                      <a:endParaRPr lang="fr-FR" dirty="0">
                        <a:solidFill>
                          <a:schemeClr val="bg1"/>
                        </a:solidFill>
                        <a:latin typeface="Ravie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</a:t>
                      </a:r>
                    </a:p>
                    <a:p>
                      <a:pPr algn="ctr"/>
                      <a:r>
                        <a:rPr lang="fr-FR" sz="4000" dirty="0" smtClean="0"/>
                        <a:t>+</a:t>
                      </a:r>
                      <a:endParaRPr lang="fr-F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Ravie" pitchFamily="82" charset="0"/>
                        </a:rPr>
                        <a:t>one/body</a:t>
                      </a:r>
                    </a:p>
                    <a:p>
                      <a:r>
                        <a:rPr lang="fr-FR" dirty="0" err="1" smtClean="0">
                          <a:latin typeface="Ravie" pitchFamily="82" charset="0"/>
                        </a:rPr>
                        <a:t>thing</a:t>
                      </a:r>
                      <a:endParaRPr lang="fr-FR" dirty="0" smtClean="0">
                        <a:latin typeface="Ravie" pitchFamily="82" charset="0"/>
                      </a:endParaRPr>
                    </a:p>
                    <a:p>
                      <a:r>
                        <a:rPr lang="fr-FR" dirty="0" err="1" smtClean="0">
                          <a:latin typeface="Ravie" pitchFamily="82" charset="0"/>
                        </a:rPr>
                        <a:t>where</a:t>
                      </a:r>
                      <a:endParaRPr lang="fr-FR" dirty="0" smtClean="0">
                        <a:latin typeface="Ravie" pitchFamily="82" charset="0"/>
                      </a:endParaRPr>
                    </a:p>
                    <a:p>
                      <a:r>
                        <a:rPr lang="fr-FR" dirty="0" smtClean="0">
                          <a:latin typeface="Ravie" pitchFamily="82" charset="0"/>
                        </a:rPr>
                        <a:t>time</a:t>
                      </a:r>
                      <a:endParaRPr lang="fr-FR" dirty="0">
                        <a:latin typeface="Ravie" pitchFamily="8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4499992" y="4221088"/>
            <a:ext cx="32400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 dirty="0" err="1" smtClean="0">
                <a:solidFill>
                  <a:srgbClr val="FF0000"/>
                </a:solidFill>
                <a:latin typeface="Ravie" pitchFamily="82" charset="0"/>
              </a:rPr>
              <a:t>everything</a:t>
            </a:r>
            <a:endParaRPr lang="fr-FR" sz="3200" dirty="0">
              <a:solidFill>
                <a:srgbClr val="FF0000"/>
              </a:solidFill>
              <a:latin typeface="Ravie" pitchFamily="82" charset="0"/>
            </a:endParaRPr>
          </a:p>
        </p:txBody>
      </p:sp>
      <p:pic>
        <p:nvPicPr>
          <p:cNvPr id="6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 cstate="print"/>
          <a:stretch>
            <a:fillRect/>
          </a:stretch>
        </p:blipFill>
        <p:spPr>
          <a:xfrm>
            <a:off x="9468544" y="3789040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24493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6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042988" y="3500438"/>
            <a:ext cx="6913562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What</a:t>
            </a: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do </a:t>
            </a:r>
            <a:r>
              <a:rPr lang="fr-FR" sz="32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you</a:t>
            </a: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2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want</a:t>
            </a: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for lunch?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11188" y="188913"/>
            <a:ext cx="820896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Use </a:t>
            </a:r>
            <a:r>
              <a:rPr lang="fr-FR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these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compounds to </a:t>
            </a:r>
            <a:r>
              <a:rPr lang="fr-FR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complete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the sentences: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2555875" y="620713"/>
          <a:ext cx="3888433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029"/>
                <a:gridCol w="802375"/>
                <a:gridCol w="1543029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some</a:t>
                      </a:r>
                      <a:endParaRPr lang="fr-FR" dirty="0" smtClean="0">
                        <a:solidFill>
                          <a:schemeClr val="bg1"/>
                        </a:solidFill>
                        <a:latin typeface="Ravie" pitchFamily="82" charset="0"/>
                      </a:endParaRPr>
                    </a:p>
                    <a:p>
                      <a:r>
                        <a:rPr lang="fr-FR" dirty="0" err="1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any</a:t>
                      </a:r>
                      <a:endParaRPr lang="fr-FR" dirty="0" smtClean="0">
                        <a:solidFill>
                          <a:schemeClr val="bg1"/>
                        </a:solidFill>
                        <a:latin typeface="Ravie" pitchFamily="82" charset="0"/>
                      </a:endParaRPr>
                    </a:p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no</a:t>
                      </a:r>
                    </a:p>
                    <a:p>
                      <a:r>
                        <a:rPr lang="fr-FR" dirty="0" err="1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every</a:t>
                      </a:r>
                      <a:endParaRPr lang="fr-FR" dirty="0">
                        <a:solidFill>
                          <a:schemeClr val="bg1"/>
                        </a:solidFill>
                        <a:latin typeface="Ravie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</a:t>
                      </a:r>
                    </a:p>
                    <a:p>
                      <a:pPr algn="ctr"/>
                      <a:r>
                        <a:rPr lang="fr-FR" sz="4000" dirty="0" smtClean="0"/>
                        <a:t>+</a:t>
                      </a:r>
                      <a:endParaRPr lang="fr-F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Ravie" pitchFamily="82" charset="0"/>
                        </a:rPr>
                        <a:t>one/body</a:t>
                      </a:r>
                    </a:p>
                    <a:p>
                      <a:r>
                        <a:rPr lang="fr-FR" dirty="0" err="1" smtClean="0">
                          <a:latin typeface="Ravie" pitchFamily="82" charset="0"/>
                        </a:rPr>
                        <a:t>thing</a:t>
                      </a:r>
                      <a:endParaRPr lang="fr-FR" dirty="0" smtClean="0">
                        <a:latin typeface="Ravie" pitchFamily="82" charset="0"/>
                      </a:endParaRPr>
                    </a:p>
                    <a:p>
                      <a:r>
                        <a:rPr lang="fr-FR" dirty="0" err="1" smtClean="0">
                          <a:latin typeface="Ravie" pitchFamily="82" charset="0"/>
                        </a:rPr>
                        <a:t>where</a:t>
                      </a:r>
                      <a:endParaRPr lang="fr-FR" dirty="0" smtClean="0">
                        <a:latin typeface="Ravie" pitchFamily="82" charset="0"/>
                      </a:endParaRPr>
                    </a:p>
                    <a:p>
                      <a:r>
                        <a:rPr lang="fr-FR" dirty="0" smtClean="0">
                          <a:latin typeface="Ravie" pitchFamily="82" charset="0"/>
                        </a:rPr>
                        <a:t>time</a:t>
                      </a:r>
                      <a:endParaRPr lang="fr-FR" dirty="0">
                        <a:latin typeface="Ravie" pitchFamily="8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1259632" y="4797152"/>
            <a:ext cx="32400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 dirty="0" err="1">
                <a:solidFill>
                  <a:srgbClr val="FF0000"/>
                </a:solidFill>
                <a:latin typeface="Ravie" pitchFamily="82" charset="0"/>
              </a:rPr>
              <a:t>Anything</a:t>
            </a:r>
            <a:endParaRPr lang="fr-FR" sz="3200" dirty="0">
              <a:solidFill>
                <a:srgbClr val="FF0000"/>
              </a:solidFill>
              <a:latin typeface="Ravie" pitchFamily="8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87450" y="4797425"/>
            <a:ext cx="691356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_________ </a:t>
            </a: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I </a:t>
            </a:r>
            <a:r>
              <a:rPr lang="fr-FR" sz="32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don’t</a:t>
            </a: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2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mind</a:t>
            </a: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.</a:t>
            </a:r>
          </a:p>
        </p:txBody>
      </p:sp>
      <p:pic>
        <p:nvPicPr>
          <p:cNvPr id="9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 cstate="print"/>
          <a:stretch>
            <a:fillRect/>
          </a:stretch>
        </p:blipFill>
        <p:spPr>
          <a:xfrm>
            <a:off x="9972600" y="4077072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24493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42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042988" y="3789363"/>
            <a:ext cx="6913562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On Bank </a:t>
            </a:r>
            <a:r>
              <a:rPr lang="fr-FR" sz="32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Holidays</a:t>
            </a: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____________ </a:t>
            </a:r>
            <a:r>
              <a:rPr lang="fr-FR" sz="32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is</a:t>
            </a: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2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closed</a:t>
            </a: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 smtClean="0">
              <a:solidFill>
                <a:schemeClr val="tx2">
                  <a:lumMod val="50000"/>
                </a:schemeClr>
              </a:solidFill>
              <a:latin typeface="Ravie" pitchFamily="82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_________ </a:t>
            </a:r>
            <a:r>
              <a:rPr lang="fr-FR" sz="32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is</a:t>
            </a: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open.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11188" y="188913"/>
            <a:ext cx="820896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Use </a:t>
            </a:r>
            <a:r>
              <a:rPr lang="fr-FR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these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compounds to </a:t>
            </a:r>
            <a:r>
              <a:rPr lang="fr-FR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complete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the sentences: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2555875" y="620713"/>
          <a:ext cx="3888433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029"/>
                <a:gridCol w="802375"/>
                <a:gridCol w="1543029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some</a:t>
                      </a:r>
                      <a:endParaRPr lang="fr-FR" dirty="0" smtClean="0">
                        <a:solidFill>
                          <a:schemeClr val="bg1"/>
                        </a:solidFill>
                        <a:latin typeface="Ravie" pitchFamily="82" charset="0"/>
                      </a:endParaRPr>
                    </a:p>
                    <a:p>
                      <a:r>
                        <a:rPr lang="fr-FR" dirty="0" err="1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any</a:t>
                      </a:r>
                      <a:endParaRPr lang="fr-FR" dirty="0" smtClean="0">
                        <a:solidFill>
                          <a:schemeClr val="bg1"/>
                        </a:solidFill>
                        <a:latin typeface="Ravie" pitchFamily="82" charset="0"/>
                      </a:endParaRPr>
                    </a:p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no</a:t>
                      </a:r>
                    </a:p>
                    <a:p>
                      <a:r>
                        <a:rPr lang="fr-FR" dirty="0" err="1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every</a:t>
                      </a:r>
                      <a:endParaRPr lang="fr-FR" dirty="0">
                        <a:solidFill>
                          <a:schemeClr val="bg1"/>
                        </a:solidFill>
                        <a:latin typeface="Ravie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</a:t>
                      </a:r>
                    </a:p>
                    <a:p>
                      <a:pPr algn="ctr"/>
                      <a:r>
                        <a:rPr lang="fr-FR" sz="4000" dirty="0" smtClean="0"/>
                        <a:t>+</a:t>
                      </a:r>
                      <a:endParaRPr lang="fr-F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Ravie" pitchFamily="82" charset="0"/>
                        </a:rPr>
                        <a:t>one/body</a:t>
                      </a:r>
                    </a:p>
                    <a:p>
                      <a:r>
                        <a:rPr lang="fr-FR" dirty="0" err="1" smtClean="0">
                          <a:latin typeface="Ravie" pitchFamily="82" charset="0"/>
                        </a:rPr>
                        <a:t>thing</a:t>
                      </a:r>
                      <a:endParaRPr lang="fr-FR" dirty="0" smtClean="0">
                        <a:latin typeface="Ravie" pitchFamily="82" charset="0"/>
                      </a:endParaRPr>
                    </a:p>
                    <a:p>
                      <a:r>
                        <a:rPr lang="fr-FR" dirty="0" err="1" smtClean="0">
                          <a:latin typeface="Ravie" pitchFamily="82" charset="0"/>
                        </a:rPr>
                        <a:t>where</a:t>
                      </a:r>
                      <a:endParaRPr lang="fr-FR" dirty="0" smtClean="0">
                        <a:latin typeface="Ravie" pitchFamily="82" charset="0"/>
                      </a:endParaRPr>
                    </a:p>
                    <a:p>
                      <a:r>
                        <a:rPr lang="fr-FR" dirty="0" smtClean="0">
                          <a:latin typeface="Ravie" pitchFamily="82" charset="0"/>
                        </a:rPr>
                        <a:t>time</a:t>
                      </a:r>
                      <a:endParaRPr lang="fr-FR" dirty="0">
                        <a:latin typeface="Ravie" pitchFamily="8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1403350" y="4221163"/>
            <a:ext cx="3816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>
                <a:solidFill>
                  <a:srgbClr val="FF0000"/>
                </a:solidFill>
                <a:latin typeface="Ravie" pitchFamily="82" charset="0"/>
              </a:rPr>
              <a:t>everywhere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1331640" y="5229200"/>
            <a:ext cx="38163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 dirty="0" err="1">
                <a:solidFill>
                  <a:srgbClr val="FF0000"/>
                </a:solidFill>
                <a:latin typeface="Ravie" pitchFamily="82" charset="0"/>
              </a:rPr>
              <a:t>Nothing</a:t>
            </a:r>
            <a:endParaRPr lang="fr-FR" sz="3200" dirty="0">
              <a:solidFill>
                <a:srgbClr val="FF0000"/>
              </a:solidFill>
              <a:latin typeface="Ravie" pitchFamily="82" charset="0"/>
            </a:endParaRPr>
          </a:p>
        </p:txBody>
      </p:sp>
      <p:pic>
        <p:nvPicPr>
          <p:cNvPr id="8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 cstate="print"/>
          <a:stretch>
            <a:fillRect/>
          </a:stretch>
        </p:blipFill>
        <p:spPr>
          <a:xfrm>
            <a:off x="9756576" y="3068960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24493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32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042988" y="3789363"/>
            <a:ext cx="6913562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Has __________ </a:t>
            </a:r>
            <a:r>
              <a:rPr lang="fr-FR" sz="32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got</a:t>
            </a: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a </a:t>
            </a:r>
            <a:r>
              <a:rPr lang="fr-FR" sz="32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red</a:t>
            </a: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2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pen</a:t>
            </a: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I </a:t>
            </a:r>
            <a:r>
              <a:rPr lang="fr-FR" sz="32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can</a:t>
            </a: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2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borrow</a:t>
            </a: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?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11188" y="188913"/>
            <a:ext cx="820896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Use </a:t>
            </a:r>
            <a:r>
              <a:rPr lang="fr-FR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these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compounds to </a:t>
            </a:r>
            <a:r>
              <a:rPr lang="fr-FR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complete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the sentences: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2555875" y="620713"/>
          <a:ext cx="3888433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029"/>
                <a:gridCol w="802375"/>
                <a:gridCol w="1543029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some</a:t>
                      </a:r>
                      <a:endParaRPr lang="fr-FR" dirty="0" smtClean="0">
                        <a:solidFill>
                          <a:schemeClr val="bg1"/>
                        </a:solidFill>
                        <a:latin typeface="Ravie" pitchFamily="82" charset="0"/>
                      </a:endParaRPr>
                    </a:p>
                    <a:p>
                      <a:r>
                        <a:rPr lang="fr-FR" dirty="0" err="1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any</a:t>
                      </a:r>
                      <a:endParaRPr lang="fr-FR" dirty="0" smtClean="0">
                        <a:solidFill>
                          <a:schemeClr val="bg1"/>
                        </a:solidFill>
                        <a:latin typeface="Ravie" pitchFamily="82" charset="0"/>
                      </a:endParaRPr>
                    </a:p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no</a:t>
                      </a:r>
                    </a:p>
                    <a:p>
                      <a:r>
                        <a:rPr lang="fr-FR" dirty="0" err="1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every</a:t>
                      </a:r>
                      <a:endParaRPr lang="fr-FR" dirty="0">
                        <a:solidFill>
                          <a:schemeClr val="bg1"/>
                        </a:solidFill>
                        <a:latin typeface="Ravie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</a:t>
                      </a:r>
                    </a:p>
                    <a:p>
                      <a:pPr algn="ctr"/>
                      <a:r>
                        <a:rPr lang="fr-FR" sz="4000" dirty="0" smtClean="0"/>
                        <a:t>+</a:t>
                      </a:r>
                      <a:endParaRPr lang="fr-F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Ravie" pitchFamily="82" charset="0"/>
                        </a:rPr>
                        <a:t>one/body</a:t>
                      </a:r>
                    </a:p>
                    <a:p>
                      <a:r>
                        <a:rPr lang="fr-FR" dirty="0" err="1" smtClean="0">
                          <a:latin typeface="Ravie" pitchFamily="82" charset="0"/>
                        </a:rPr>
                        <a:t>thing</a:t>
                      </a:r>
                      <a:endParaRPr lang="fr-FR" dirty="0" smtClean="0">
                        <a:latin typeface="Ravie" pitchFamily="82" charset="0"/>
                      </a:endParaRPr>
                    </a:p>
                    <a:p>
                      <a:r>
                        <a:rPr lang="fr-FR" dirty="0" err="1" smtClean="0">
                          <a:latin typeface="Ravie" pitchFamily="82" charset="0"/>
                        </a:rPr>
                        <a:t>where</a:t>
                      </a:r>
                      <a:endParaRPr lang="fr-FR" dirty="0" smtClean="0">
                        <a:latin typeface="Ravie" pitchFamily="82" charset="0"/>
                      </a:endParaRPr>
                    </a:p>
                    <a:p>
                      <a:r>
                        <a:rPr lang="fr-FR" dirty="0" smtClean="0">
                          <a:latin typeface="Ravie" pitchFamily="82" charset="0"/>
                        </a:rPr>
                        <a:t>time</a:t>
                      </a:r>
                      <a:endParaRPr lang="fr-FR" dirty="0">
                        <a:latin typeface="Ravie" pitchFamily="8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2555875" y="3716338"/>
            <a:ext cx="345598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>
                <a:solidFill>
                  <a:srgbClr val="FF0000"/>
                </a:solidFill>
                <a:latin typeface="Ravie" pitchFamily="82" charset="0"/>
              </a:rPr>
              <a:t>anyone</a:t>
            </a:r>
          </a:p>
        </p:txBody>
      </p:sp>
      <p:pic>
        <p:nvPicPr>
          <p:cNvPr id="8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 cstate="print"/>
          <a:stretch>
            <a:fillRect/>
          </a:stretch>
        </p:blipFill>
        <p:spPr>
          <a:xfrm>
            <a:off x="9828584" y="3212976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24493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05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042988" y="3789363"/>
            <a:ext cx="6913562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___________ </a:t>
            </a:r>
            <a:r>
              <a:rPr lang="fr-FR" sz="32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was</a:t>
            </a: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2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at</a:t>
            </a: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the meeting.  __________ </a:t>
            </a:r>
            <a:r>
              <a:rPr lang="fr-FR" sz="32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was</a:t>
            </a: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absent.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11188" y="188913"/>
            <a:ext cx="820896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Use </a:t>
            </a:r>
            <a:r>
              <a:rPr lang="fr-FR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these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compounds to </a:t>
            </a:r>
            <a:r>
              <a:rPr lang="fr-FR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complete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the sentences: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2555875" y="620713"/>
          <a:ext cx="3888433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029"/>
                <a:gridCol w="802375"/>
                <a:gridCol w="1543029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some</a:t>
                      </a:r>
                      <a:endParaRPr lang="fr-FR" dirty="0" smtClean="0">
                        <a:solidFill>
                          <a:schemeClr val="bg1"/>
                        </a:solidFill>
                        <a:latin typeface="Ravie" pitchFamily="82" charset="0"/>
                      </a:endParaRPr>
                    </a:p>
                    <a:p>
                      <a:r>
                        <a:rPr lang="fr-FR" dirty="0" err="1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any</a:t>
                      </a:r>
                      <a:endParaRPr lang="fr-FR" dirty="0" smtClean="0">
                        <a:solidFill>
                          <a:schemeClr val="bg1"/>
                        </a:solidFill>
                        <a:latin typeface="Ravie" pitchFamily="82" charset="0"/>
                      </a:endParaRPr>
                    </a:p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no</a:t>
                      </a:r>
                    </a:p>
                    <a:p>
                      <a:r>
                        <a:rPr lang="fr-FR" dirty="0" err="1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every</a:t>
                      </a:r>
                      <a:endParaRPr lang="fr-FR" dirty="0">
                        <a:solidFill>
                          <a:schemeClr val="bg1"/>
                        </a:solidFill>
                        <a:latin typeface="Ravie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</a:t>
                      </a:r>
                    </a:p>
                    <a:p>
                      <a:pPr algn="ctr"/>
                      <a:r>
                        <a:rPr lang="fr-FR" sz="4000" dirty="0" smtClean="0"/>
                        <a:t>+</a:t>
                      </a:r>
                      <a:endParaRPr lang="fr-F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Ravie" pitchFamily="82" charset="0"/>
                        </a:rPr>
                        <a:t>one/body</a:t>
                      </a:r>
                    </a:p>
                    <a:p>
                      <a:r>
                        <a:rPr lang="fr-FR" dirty="0" err="1" smtClean="0">
                          <a:latin typeface="Ravie" pitchFamily="82" charset="0"/>
                        </a:rPr>
                        <a:t>thing</a:t>
                      </a:r>
                      <a:endParaRPr lang="fr-FR" dirty="0" smtClean="0">
                        <a:latin typeface="Ravie" pitchFamily="82" charset="0"/>
                      </a:endParaRPr>
                    </a:p>
                    <a:p>
                      <a:r>
                        <a:rPr lang="fr-FR" dirty="0" err="1" smtClean="0">
                          <a:latin typeface="Ravie" pitchFamily="82" charset="0"/>
                        </a:rPr>
                        <a:t>where</a:t>
                      </a:r>
                      <a:endParaRPr lang="fr-FR" dirty="0" smtClean="0">
                        <a:latin typeface="Ravie" pitchFamily="82" charset="0"/>
                      </a:endParaRPr>
                    </a:p>
                    <a:p>
                      <a:r>
                        <a:rPr lang="fr-FR" dirty="0" smtClean="0">
                          <a:latin typeface="Ravie" pitchFamily="82" charset="0"/>
                        </a:rPr>
                        <a:t>time</a:t>
                      </a:r>
                      <a:endParaRPr lang="fr-FR" dirty="0">
                        <a:latin typeface="Ravie" pitchFamily="8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1258888" y="3716338"/>
            <a:ext cx="34575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>
                <a:solidFill>
                  <a:srgbClr val="FF0000"/>
                </a:solidFill>
                <a:latin typeface="Ravie" pitchFamily="82" charset="0"/>
              </a:rPr>
              <a:t>Everybody</a:t>
            </a: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4067175" y="4221163"/>
            <a:ext cx="3817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>
                <a:solidFill>
                  <a:srgbClr val="FF0000"/>
                </a:solidFill>
                <a:latin typeface="Ravie" pitchFamily="82" charset="0"/>
              </a:rPr>
              <a:t>Nobody</a:t>
            </a:r>
          </a:p>
        </p:txBody>
      </p:sp>
    </p:spTree>
  </p:cSld>
  <p:clrMapOvr>
    <a:masterClrMapping/>
  </p:clrMapOvr>
  <p:transition advTm="24493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042988" y="3789363"/>
            <a:ext cx="6913562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__________ </a:t>
            </a:r>
            <a:r>
              <a:rPr lang="fr-FR" sz="32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left</a:t>
            </a: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2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this</a:t>
            </a: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2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parcel</a:t>
            </a: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for </a:t>
            </a:r>
            <a:r>
              <a:rPr lang="fr-FR" sz="32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you</a:t>
            </a: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2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at</a:t>
            </a: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2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reception</a:t>
            </a: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11188" y="188913"/>
            <a:ext cx="820896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Use </a:t>
            </a:r>
            <a:r>
              <a:rPr lang="fr-FR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these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compounds to </a:t>
            </a:r>
            <a:r>
              <a:rPr lang="fr-FR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complete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the sentences: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2555875" y="620713"/>
          <a:ext cx="3888433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029"/>
                <a:gridCol w="802375"/>
                <a:gridCol w="1543029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some</a:t>
                      </a:r>
                      <a:endParaRPr lang="fr-FR" dirty="0" smtClean="0">
                        <a:solidFill>
                          <a:schemeClr val="bg1"/>
                        </a:solidFill>
                        <a:latin typeface="Ravie" pitchFamily="82" charset="0"/>
                      </a:endParaRPr>
                    </a:p>
                    <a:p>
                      <a:r>
                        <a:rPr lang="fr-FR" dirty="0" err="1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any</a:t>
                      </a:r>
                      <a:endParaRPr lang="fr-FR" dirty="0" smtClean="0">
                        <a:solidFill>
                          <a:schemeClr val="bg1"/>
                        </a:solidFill>
                        <a:latin typeface="Ravie" pitchFamily="82" charset="0"/>
                      </a:endParaRPr>
                    </a:p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no</a:t>
                      </a:r>
                    </a:p>
                    <a:p>
                      <a:r>
                        <a:rPr lang="fr-FR" dirty="0" err="1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every</a:t>
                      </a:r>
                      <a:endParaRPr lang="fr-FR" dirty="0">
                        <a:solidFill>
                          <a:schemeClr val="bg1"/>
                        </a:solidFill>
                        <a:latin typeface="Ravie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</a:t>
                      </a:r>
                    </a:p>
                    <a:p>
                      <a:pPr algn="ctr"/>
                      <a:r>
                        <a:rPr lang="fr-FR" sz="4000" dirty="0" smtClean="0"/>
                        <a:t>+</a:t>
                      </a:r>
                      <a:endParaRPr lang="fr-F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Ravie" pitchFamily="82" charset="0"/>
                        </a:rPr>
                        <a:t>one/body</a:t>
                      </a:r>
                    </a:p>
                    <a:p>
                      <a:r>
                        <a:rPr lang="fr-FR" dirty="0" err="1" smtClean="0">
                          <a:latin typeface="Ravie" pitchFamily="82" charset="0"/>
                        </a:rPr>
                        <a:t>thing</a:t>
                      </a:r>
                      <a:endParaRPr lang="fr-FR" dirty="0" smtClean="0">
                        <a:latin typeface="Ravie" pitchFamily="82" charset="0"/>
                      </a:endParaRPr>
                    </a:p>
                    <a:p>
                      <a:r>
                        <a:rPr lang="fr-FR" dirty="0" err="1" smtClean="0">
                          <a:latin typeface="Ravie" pitchFamily="82" charset="0"/>
                        </a:rPr>
                        <a:t>where</a:t>
                      </a:r>
                      <a:endParaRPr lang="fr-FR" dirty="0" smtClean="0">
                        <a:latin typeface="Ravie" pitchFamily="82" charset="0"/>
                      </a:endParaRPr>
                    </a:p>
                    <a:p>
                      <a:r>
                        <a:rPr lang="fr-FR" dirty="0" smtClean="0">
                          <a:latin typeface="Ravie" pitchFamily="82" charset="0"/>
                        </a:rPr>
                        <a:t>time</a:t>
                      </a:r>
                      <a:endParaRPr lang="fr-FR" dirty="0">
                        <a:latin typeface="Ravie" pitchFamily="8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1475656" y="3717032"/>
            <a:ext cx="34559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 dirty="0" err="1">
                <a:solidFill>
                  <a:srgbClr val="FF0000"/>
                </a:solidFill>
                <a:latin typeface="Ravie" pitchFamily="82" charset="0"/>
              </a:rPr>
              <a:t>Somebody</a:t>
            </a:r>
            <a:endParaRPr lang="fr-FR" sz="3200" dirty="0">
              <a:solidFill>
                <a:srgbClr val="FF0000"/>
              </a:solidFill>
              <a:latin typeface="Ravie" pitchFamily="82" charset="0"/>
            </a:endParaRPr>
          </a:p>
        </p:txBody>
      </p:sp>
      <p:pic>
        <p:nvPicPr>
          <p:cNvPr id="8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 cstate="print"/>
          <a:stretch>
            <a:fillRect/>
          </a:stretch>
        </p:blipFill>
        <p:spPr>
          <a:xfrm>
            <a:off x="9684568" y="386104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24493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89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971550" y="3573463"/>
            <a:ext cx="6913563" cy="2062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Have </a:t>
            </a:r>
            <a:r>
              <a:rPr lang="fr-FR" sz="32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you</a:t>
            </a: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__________ to </a:t>
            </a:r>
            <a:r>
              <a:rPr lang="fr-FR" sz="32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declare</a:t>
            </a: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solidFill>
                <a:schemeClr val="tx2">
                  <a:lumMod val="50000"/>
                </a:schemeClr>
              </a:solidFill>
              <a:latin typeface="Ravie" pitchFamily="82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No, __________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11188" y="188913"/>
            <a:ext cx="820896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Use </a:t>
            </a:r>
            <a:r>
              <a:rPr lang="fr-FR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these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compounds to </a:t>
            </a:r>
            <a:r>
              <a:rPr lang="fr-FR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complete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the sentences: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2555875" y="620713"/>
          <a:ext cx="3888433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029"/>
                <a:gridCol w="802375"/>
                <a:gridCol w="1543029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some</a:t>
                      </a:r>
                      <a:endParaRPr lang="fr-FR" dirty="0" smtClean="0">
                        <a:solidFill>
                          <a:schemeClr val="bg1"/>
                        </a:solidFill>
                        <a:latin typeface="Ravie" pitchFamily="82" charset="0"/>
                      </a:endParaRPr>
                    </a:p>
                    <a:p>
                      <a:r>
                        <a:rPr lang="fr-FR" dirty="0" err="1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any</a:t>
                      </a:r>
                      <a:endParaRPr lang="fr-FR" dirty="0" smtClean="0">
                        <a:solidFill>
                          <a:schemeClr val="bg1"/>
                        </a:solidFill>
                        <a:latin typeface="Ravie" pitchFamily="82" charset="0"/>
                      </a:endParaRPr>
                    </a:p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no</a:t>
                      </a:r>
                    </a:p>
                    <a:p>
                      <a:r>
                        <a:rPr lang="fr-FR" dirty="0" err="1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every</a:t>
                      </a:r>
                      <a:endParaRPr lang="fr-FR" dirty="0">
                        <a:solidFill>
                          <a:schemeClr val="bg1"/>
                        </a:solidFill>
                        <a:latin typeface="Ravie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</a:t>
                      </a:r>
                    </a:p>
                    <a:p>
                      <a:pPr algn="ctr"/>
                      <a:r>
                        <a:rPr lang="fr-FR" sz="4000" dirty="0" smtClean="0"/>
                        <a:t>+</a:t>
                      </a:r>
                      <a:endParaRPr lang="fr-F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Ravie" pitchFamily="82" charset="0"/>
                        </a:rPr>
                        <a:t>one/body</a:t>
                      </a:r>
                    </a:p>
                    <a:p>
                      <a:r>
                        <a:rPr lang="fr-FR" dirty="0" err="1" smtClean="0">
                          <a:latin typeface="Ravie" pitchFamily="82" charset="0"/>
                        </a:rPr>
                        <a:t>thing</a:t>
                      </a:r>
                      <a:endParaRPr lang="fr-FR" dirty="0" smtClean="0">
                        <a:latin typeface="Ravie" pitchFamily="82" charset="0"/>
                      </a:endParaRPr>
                    </a:p>
                    <a:p>
                      <a:r>
                        <a:rPr lang="fr-FR" dirty="0" err="1" smtClean="0">
                          <a:latin typeface="Ravie" pitchFamily="82" charset="0"/>
                        </a:rPr>
                        <a:t>where</a:t>
                      </a:r>
                      <a:endParaRPr lang="fr-FR" dirty="0" smtClean="0">
                        <a:latin typeface="Ravie" pitchFamily="82" charset="0"/>
                      </a:endParaRPr>
                    </a:p>
                    <a:p>
                      <a:r>
                        <a:rPr lang="fr-FR" dirty="0" smtClean="0">
                          <a:latin typeface="Ravie" pitchFamily="82" charset="0"/>
                        </a:rPr>
                        <a:t>time</a:t>
                      </a:r>
                      <a:endParaRPr lang="fr-FR" dirty="0">
                        <a:latin typeface="Ravie" pitchFamily="8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3492500" y="3500438"/>
            <a:ext cx="345598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>
                <a:solidFill>
                  <a:srgbClr val="FF0000"/>
                </a:solidFill>
                <a:latin typeface="Ravie" pitchFamily="82" charset="0"/>
              </a:rPr>
              <a:t>anything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187450" y="2060575"/>
            <a:ext cx="69135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At</a:t>
            </a: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customs</a:t>
            </a: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3276600" y="4941888"/>
            <a:ext cx="34559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>
                <a:solidFill>
                  <a:srgbClr val="FF0000"/>
                </a:solidFill>
                <a:latin typeface="Ravie" pitchFamily="82" charset="0"/>
              </a:rPr>
              <a:t>nothing</a:t>
            </a:r>
          </a:p>
        </p:txBody>
      </p:sp>
      <p:pic>
        <p:nvPicPr>
          <p:cNvPr id="10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 cstate="print"/>
          <a:stretch>
            <a:fillRect/>
          </a:stretch>
        </p:blipFill>
        <p:spPr>
          <a:xfrm>
            <a:off x="10044608" y="3717032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24493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64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971550" y="3573463"/>
            <a:ext cx="6913563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Has __________ </a:t>
            </a:r>
            <a:r>
              <a:rPr lang="fr-FR" sz="32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seen</a:t>
            </a: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the new Brad Pitt film?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11188" y="188913"/>
            <a:ext cx="820896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Use </a:t>
            </a:r>
            <a:r>
              <a:rPr lang="fr-FR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these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compounds to </a:t>
            </a:r>
            <a:r>
              <a:rPr lang="fr-FR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complete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the sentences: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2555875" y="620713"/>
          <a:ext cx="3888433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029"/>
                <a:gridCol w="802375"/>
                <a:gridCol w="1543029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some</a:t>
                      </a:r>
                      <a:endParaRPr lang="fr-FR" dirty="0" smtClean="0">
                        <a:solidFill>
                          <a:schemeClr val="bg1"/>
                        </a:solidFill>
                        <a:latin typeface="Ravie" pitchFamily="82" charset="0"/>
                      </a:endParaRPr>
                    </a:p>
                    <a:p>
                      <a:r>
                        <a:rPr lang="fr-FR" dirty="0" err="1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any</a:t>
                      </a:r>
                      <a:endParaRPr lang="fr-FR" dirty="0" smtClean="0">
                        <a:solidFill>
                          <a:schemeClr val="bg1"/>
                        </a:solidFill>
                        <a:latin typeface="Ravie" pitchFamily="82" charset="0"/>
                      </a:endParaRPr>
                    </a:p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no</a:t>
                      </a:r>
                    </a:p>
                    <a:p>
                      <a:r>
                        <a:rPr lang="fr-FR" dirty="0" err="1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every</a:t>
                      </a:r>
                      <a:endParaRPr lang="fr-FR" dirty="0">
                        <a:solidFill>
                          <a:schemeClr val="bg1"/>
                        </a:solidFill>
                        <a:latin typeface="Ravie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</a:t>
                      </a:r>
                    </a:p>
                    <a:p>
                      <a:pPr algn="ctr"/>
                      <a:r>
                        <a:rPr lang="fr-FR" sz="4000" dirty="0" smtClean="0"/>
                        <a:t>+</a:t>
                      </a:r>
                      <a:endParaRPr lang="fr-F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Ravie" pitchFamily="82" charset="0"/>
                        </a:rPr>
                        <a:t>one/body</a:t>
                      </a:r>
                    </a:p>
                    <a:p>
                      <a:r>
                        <a:rPr lang="fr-FR" dirty="0" err="1" smtClean="0">
                          <a:latin typeface="Ravie" pitchFamily="82" charset="0"/>
                        </a:rPr>
                        <a:t>thing</a:t>
                      </a:r>
                      <a:endParaRPr lang="fr-FR" dirty="0" smtClean="0">
                        <a:latin typeface="Ravie" pitchFamily="82" charset="0"/>
                      </a:endParaRPr>
                    </a:p>
                    <a:p>
                      <a:r>
                        <a:rPr lang="fr-FR" dirty="0" err="1" smtClean="0">
                          <a:latin typeface="Ravie" pitchFamily="82" charset="0"/>
                        </a:rPr>
                        <a:t>where</a:t>
                      </a:r>
                      <a:endParaRPr lang="fr-FR" dirty="0" smtClean="0">
                        <a:latin typeface="Ravie" pitchFamily="82" charset="0"/>
                      </a:endParaRPr>
                    </a:p>
                    <a:p>
                      <a:r>
                        <a:rPr lang="fr-FR" dirty="0" smtClean="0">
                          <a:latin typeface="Ravie" pitchFamily="82" charset="0"/>
                        </a:rPr>
                        <a:t>time</a:t>
                      </a:r>
                      <a:endParaRPr lang="fr-FR" dirty="0">
                        <a:latin typeface="Ravie" pitchFamily="8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2700338" y="3500438"/>
            <a:ext cx="345598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>
                <a:solidFill>
                  <a:srgbClr val="FF0000"/>
                </a:solidFill>
                <a:latin typeface="Ravie" pitchFamily="82" charset="0"/>
              </a:rPr>
              <a:t>anyone</a:t>
            </a:r>
          </a:p>
        </p:txBody>
      </p:sp>
      <p:pic>
        <p:nvPicPr>
          <p:cNvPr id="8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 cstate="print"/>
          <a:stretch>
            <a:fillRect/>
          </a:stretch>
        </p:blipFill>
        <p:spPr>
          <a:xfrm>
            <a:off x="9684568" y="4005064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24493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73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539552" y="404664"/>
            <a:ext cx="8136904" cy="61206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95536" y="1916832"/>
            <a:ext cx="83529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</a:rPr>
              <a:t>Séjours linguistiques en France:</a:t>
            </a:r>
          </a:p>
          <a:p>
            <a:pPr algn="ctr"/>
            <a:endParaRPr lang="fr-FR" sz="4800" dirty="0">
              <a:solidFill>
                <a:schemeClr val="accent4">
                  <a:lumMod val="50000"/>
                </a:schemeClr>
              </a:solidFill>
              <a:latin typeface="Segoe Print" pitchFamily="2" charset="0"/>
            </a:endParaRPr>
          </a:p>
          <a:p>
            <a:pPr algn="ctr"/>
            <a:r>
              <a:rPr lang="fr-FR" sz="2800" dirty="0" smtClean="0">
                <a:solidFill>
                  <a:schemeClr val="accent4">
                    <a:lumMod val="50000"/>
                  </a:schemeClr>
                </a:solidFill>
                <a:latin typeface="Segoe Print" pitchFamily="2" charset="0"/>
                <a:hlinkClick r:id="rId3"/>
              </a:rPr>
              <a:t>http://maison.broustiquet.monsite-orange.fr/sejourlinguistique/index.html</a:t>
            </a:r>
            <a:endParaRPr lang="fr-FR" sz="2800" dirty="0" smtClean="0">
              <a:solidFill>
                <a:schemeClr val="accent4">
                  <a:lumMod val="50000"/>
                </a:schemeClr>
              </a:solidFill>
              <a:latin typeface="Segoe Print" pitchFamily="2" charset="0"/>
            </a:endParaRPr>
          </a:p>
          <a:p>
            <a:pPr algn="ctr"/>
            <a:endParaRPr lang="fr-FR" sz="2800" dirty="0">
              <a:solidFill>
                <a:schemeClr val="accent4">
                  <a:lumMod val="50000"/>
                </a:schemeClr>
              </a:solidFill>
              <a:latin typeface="Segoe Print" pitchFamily="2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932040" y="594928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Janet </a:t>
            </a:r>
            <a:r>
              <a:rPr lang="fr-FR" dirty="0" err="1" smtClean="0"/>
              <a:t>Mournard</a:t>
            </a:r>
            <a:endParaRPr lang="fr-FR" dirty="0"/>
          </a:p>
        </p:txBody>
      </p:sp>
    </p:spTree>
    <p:custDataLst>
      <p:tags r:id="rId1"/>
    </p:custDataLst>
  </p:cSld>
  <p:clrMapOvr>
    <a:masterClrMapping/>
  </p:clrMapOvr>
  <p:transition advTm="24493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11188" y="188913"/>
            <a:ext cx="820896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Use </a:t>
            </a:r>
            <a:r>
              <a:rPr lang="fr-FR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these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compounds to </a:t>
            </a:r>
            <a:r>
              <a:rPr lang="fr-FR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complete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the sentences: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2555875" y="620713"/>
          <a:ext cx="3888433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029"/>
                <a:gridCol w="802375"/>
                <a:gridCol w="1543029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some</a:t>
                      </a:r>
                      <a:endParaRPr lang="fr-FR" dirty="0" smtClean="0">
                        <a:solidFill>
                          <a:schemeClr val="bg1"/>
                        </a:solidFill>
                        <a:latin typeface="Ravie" pitchFamily="82" charset="0"/>
                      </a:endParaRPr>
                    </a:p>
                    <a:p>
                      <a:r>
                        <a:rPr lang="fr-FR" dirty="0" err="1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any</a:t>
                      </a:r>
                      <a:endParaRPr lang="fr-FR" dirty="0" smtClean="0">
                        <a:solidFill>
                          <a:schemeClr val="bg1"/>
                        </a:solidFill>
                        <a:latin typeface="Ravie" pitchFamily="82" charset="0"/>
                      </a:endParaRPr>
                    </a:p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no</a:t>
                      </a:r>
                    </a:p>
                    <a:p>
                      <a:r>
                        <a:rPr lang="fr-FR" dirty="0" err="1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every</a:t>
                      </a:r>
                      <a:endParaRPr lang="fr-FR" dirty="0">
                        <a:solidFill>
                          <a:schemeClr val="bg1"/>
                        </a:solidFill>
                        <a:latin typeface="Ravie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</a:t>
                      </a:r>
                    </a:p>
                    <a:p>
                      <a:pPr algn="ctr"/>
                      <a:r>
                        <a:rPr lang="fr-FR" sz="4000" dirty="0" smtClean="0"/>
                        <a:t>+</a:t>
                      </a:r>
                      <a:endParaRPr lang="fr-F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Ravie" pitchFamily="82" charset="0"/>
                        </a:rPr>
                        <a:t>one</a:t>
                      </a:r>
                    </a:p>
                    <a:p>
                      <a:r>
                        <a:rPr lang="fr-FR" dirty="0" smtClean="0">
                          <a:latin typeface="Ravie" pitchFamily="82" charset="0"/>
                        </a:rPr>
                        <a:t>body</a:t>
                      </a:r>
                    </a:p>
                    <a:p>
                      <a:r>
                        <a:rPr lang="fr-FR" dirty="0" err="1" smtClean="0">
                          <a:latin typeface="Ravie" pitchFamily="82" charset="0"/>
                        </a:rPr>
                        <a:t>thing</a:t>
                      </a:r>
                      <a:endParaRPr lang="fr-FR" dirty="0" smtClean="0">
                        <a:latin typeface="Ravie" pitchFamily="82" charset="0"/>
                      </a:endParaRPr>
                    </a:p>
                    <a:p>
                      <a:r>
                        <a:rPr lang="fr-FR" dirty="0" err="1" smtClean="0">
                          <a:latin typeface="Ravie" pitchFamily="82" charset="0"/>
                        </a:rPr>
                        <a:t>where</a:t>
                      </a:r>
                      <a:endParaRPr lang="fr-FR" dirty="0">
                        <a:latin typeface="Ravie" pitchFamily="8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1187450" y="3860800"/>
            <a:ext cx="6913563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Does</a:t>
            </a: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__________ know </a:t>
            </a:r>
            <a:r>
              <a:rPr lang="fr-FR" sz="32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where</a:t>
            </a: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Jane </a:t>
            </a:r>
            <a:r>
              <a:rPr lang="fr-FR" sz="32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lives</a:t>
            </a: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? </a:t>
            </a: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3059113" y="3789363"/>
            <a:ext cx="30257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>
                <a:solidFill>
                  <a:srgbClr val="FF0000"/>
                </a:solidFill>
                <a:latin typeface="Ravie" pitchFamily="82" charset="0"/>
              </a:rPr>
              <a:t>anyone</a:t>
            </a:r>
          </a:p>
        </p:txBody>
      </p:sp>
      <p:pic>
        <p:nvPicPr>
          <p:cNvPr id="8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 cstate="print"/>
          <a:stretch>
            <a:fillRect/>
          </a:stretch>
        </p:blipFill>
        <p:spPr>
          <a:xfrm>
            <a:off x="9828584" y="2924944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24493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17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11188" y="188913"/>
            <a:ext cx="820896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Use </a:t>
            </a:r>
            <a:r>
              <a:rPr lang="fr-FR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these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compounds to </a:t>
            </a:r>
            <a:r>
              <a:rPr lang="fr-FR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complete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the sentences: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2555875" y="620713"/>
          <a:ext cx="3888433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029"/>
                <a:gridCol w="802375"/>
                <a:gridCol w="1543029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some</a:t>
                      </a:r>
                      <a:endParaRPr lang="fr-FR" dirty="0" smtClean="0">
                        <a:solidFill>
                          <a:schemeClr val="bg1"/>
                        </a:solidFill>
                        <a:latin typeface="Ravie" pitchFamily="82" charset="0"/>
                      </a:endParaRPr>
                    </a:p>
                    <a:p>
                      <a:r>
                        <a:rPr lang="fr-FR" dirty="0" err="1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any</a:t>
                      </a:r>
                      <a:endParaRPr lang="fr-FR" dirty="0" smtClean="0">
                        <a:solidFill>
                          <a:schemeClr val="bg1"/>
                        </a:solidFill>
                        <a:latin typeface="Ravie" pitchFamily="82" charset="0"/>
                      </a:endParaRPr>
                    </a:p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no</a:t>
                      </a:r>
                    </a:p>
                    <a:p>
                      <a:r>
                        <a:rPr lang="fr-FR" dirty="0" err="1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every</a:t>
                      </a:r>
                      <a:endParaRPr lang="fr-FR" dirty="0">
                        <a:solidFill>
                          <a:schemeClr val="bg1"/>
                        </a:solidFill>
                        <a:latin typeface="Ravie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</a:t>
                      </a:r>
                    </a:p>
                    <a:p>
                      <a:pPr algn="ctr"/>
                      <a:r>
                        <a:rPr lang="fr-FR" sz="4000" dirty="0" smtClean="0"/>
                        <a:t>+</a:t>
                      </a:r>
                      <a:endParaRPr lang="fr-F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Ravie" pitchFamily="82" charset="0"/>
                        </a:rPr>
                        <a:t>one</a:t>
                      </a:r>
                    </a:p>
                    <a:p>
                      <a:r>
                        <a:rPr lang="fr-FR" dirty="0" smtClean="0">
                          <a:latin typeface="Ravie" pitchFamily="82" charset="0"/>
                        </a:rPr>
                        <a:t>body</a:t>
                      </a:r>
                    </a:p>
                    <a:p>
                      <a:r>
                        <a:rPr lang="fr-FR" dirty="0" err="1" smtClean="0">
                          <a:latin typeface="Ravie" pitchFamily="82" charset="0"/>
                        </a:rPr>
                        <a:t>thing</a:t>
                      </a:r>
                      <a:endParaRPr lang="fr-FR" dirty="0" smtClean="0">
                        <a:latin typeface="Ravie" pitchFamily="82" charset="0"/>
                      </a:endParaRPr>
                    </a:p>
                    <a:p>
                      <a:r>
                        <a:rPr lang="fr-FR" dirty="0" err="1" smtClean="0">
                          <a:latin typeface="Ravie" pitchFamily="82" charset="0"/>
                        </a:rPr>
                        <a:t>where</a:t>
                      </a:r>
                      <a:endParaRPr lang="fr-FR" dirty="0">
                        <a:latin typeface="Ravie" pitchFamily="8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1187450" y="3860800"/>
            <a:ext cx="6913563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Oh </a:t>
            </a:r>
            <a:r>
              <a:rPr lang="fr-FR" sz="32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dear</a:t>
            </a: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! I </a:t>
            </a:r>
            <a:r>
              <a:rPr lang="fr-FR" sz="32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can</a:t>
            </a: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2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smell</a:t>
            </a: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___________ </a:t>
            </a:r>
            <a:r>
              <a:rPr lang="fr-FR" sz="32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burning</a:t>
            </a: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.</a:t>
            </a: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1979613" y="4292600"/>
            <a:ext cx="302418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>
                <a:solidFill>
                  <a:srgbClr val="FF0000"/>
                </a:solidFill>
                <a:latin typeface="Ravie" pitchFamily="82" charset="0"/>
              </a:rPr>
              <a:t>something</a:t>
            </a:r>
          </a:p>
        </p:txBody>
      </p:sp>
      <p:pic>
        <p:nvPicPr>
          <p:cNvPr id="8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 cstate="print"/>
          <a:stretch>
            <a:fillRect/>
          </a:stretch>
        </p:blipFill>
        <p:spPr>
          <a:xfrm>
            <a:off x="9684568" y="350100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24493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5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11188" y="188913"/>
            <a:ext cx="820896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Use </a:t>
            </a:r>
            <a:r>
              <a:rPr lang="fr-FR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these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compounds to </a:t>
            </a:r>
            <a:r>
              <a:rPr lang="fr-FR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complete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the sentences: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2555875" y="620713"/>
          <a:ext cx="3888433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029"/>
                <a:gridCol w="802375"/>
                <a:gridCol w="1543029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some</a:t>
                      </a:r>
                      <a:endParaRPr lang="fr-FR" dirty="0" smtClean="0">
                        <a:solidFill>
                          <a:schemeClr val="bg1"/>
                        </a:solidFill>
                        <a:latin typeface="Ravie" pitchFamily="82" charset="0"/>
                      </a:endParaRPr>
                    </a:p>
                    <a:p>
                      <a:r>
                        <a:rPr lang="fr-FR" dirty="0" err="1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any</a:t>
                      </a:r>
                      <a:endParaRPr lang="fr-FR" dirty="0" smtClean="0">
                        <a:solidFill>
                          <a:schemeClr val="bg1"/>
                        </a:solidFill>
                        <a:latin typeface="Ravie" pitchFamily="82" charset="0"/>
                      </a:endParaRPr>
                    </a:p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no</a:t>
                      </a:r>
                    </a:p>
                    <a:p>
                      <a:r>
                        <a:rPr lang="fr-FR" dirty="0" err="1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every</a:t>
                      </a:r>
                      <a:endParaRPr lang="fr-FR" dirty="0">
                        <a:solidFill>
                          <a:schemeClr val="bg1"/>
                        </a:solidFill>
                        <a:latin typeface="Ravie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</a:t>
                      </a:r>
                    </a:p>
                    <a:p>
                      <a:pPr algn="ctr"/>
                      <a:r>
                        <a:rPr lang="fr-FR" sz="4000" dirty="0" smtClean="0"/>
                        <a:t>+</a:t>
                      </a:r>
                      <a:endParaRPr lang="fr-F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Ravie" pitchFamily="82" charset="0"/>
                        </a:rPr>
                        <a:t>one</a:t>
                      </a:r>
                    </a:p>
                    <a:p>
                      <a:r>
                        <a:rPr lang="fr-FR" dirty="0" smtClean="0">
                          <a:latin typeface="Ravie" pitchFamily="82" charset="0"/>
                        </a:rPr>
                        <a:t>body</a:t>
                      </a:r>
                    </a:p>
                    <a:p>
                      <a:r>
                        <a:rPr lang="fr-FR" dirty="0" err="1" smtClean="0">
                          <a:latin typeface="Ravie" pitchFamily="82" charset="0"/>
                        </a:rPr>
                        <a:t>thing</a:t>
                      </a:r>
                      <a:endParaRPr lang="fr-FR" dirty="0" smtClean="0">
                        <a:latin typeface="Ravie" pitchFamily="82" charset="0"/>
                      </a:endParaRPr>
                    </a:p>
                    <a:p>
                      <a:r>
                        <a:rPr lang="fr-FR" dirty="0" err="1" smtClean="0">
                          <a:latin typeface="Ravie" pitchFamily="82" charset="0"/>
                        </a:rPr>
                        <a:t>where</a:t>
                      </a:r>
                      <a:endParaRPr lang="fr-FR" dirty="0">
                        <a:latin typeface="Ravie" pitchFamily="8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1115616" y="3717032"/>
            <a:ext cx="6913563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___________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had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to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bring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something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to the party.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Ravie" pitchFamily="82" charset="0"/>
              <a:cs typeface="+mn-cs"/>
            </a:endParaRP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1835696" y="3573016"/>
            <a:ext cx="35283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3200" dirty="0" err="1" smtClean="0">
                <a:solidFill>
                  <a:srgbClr val="FF0000"/>
                </a:solidFill>
                <a:latin typeface="Ravie" pitchFamily="82" charset="0"/>
              </a:rPr>
              <a:t>Everybody</a:t>
            </a:r>
            <a:endParaRPr lang="fr-FR" sz="3200" dirty="0">
              <a:solidFill>
                <a:srgbClr val="FF0000"/>
              </a:solidFill>
              <a:latin typeface="Ravie" pitchFamily="82" charset="0"/>
            </a:endParaRPr>
          </a:p>
        </p:txBody>
      </p:sp>
      <p:pic>
        <p:nvPicPr>
          <p:cNvPr id="8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 cstate="print"/>
          <a:stretch>
            <a:fillRect/>
          </a:stretch>
        </p:blipFill>
        <p:spPr>
          <a:xfrm>
            <a:off x="9540552" y="314096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24493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04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11188" y="188913"/>
            <a:ext cx="820896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Use </a:t>
            </a:r>
            <a:r>
              <a:rPr lang="fr-FR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these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compounds to </a:t>
            </a:r>
            <a:r>
              <a:rPr lang="fr-FR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complete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the sentences: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2555875" y="620713"/>
          <a:ext cx="3888433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029"/>
                <a:gridCol w="802375"/>
                <a:gridCol w="1543029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some</a:t>
                      </a:r>
                      <a:endParaRPr lang="fr-FR" dirty="0" smtClean="0">
                        <a:solidFill>
                          <a:schemeClr val="bg1"/>
                        </a:solidFill>
                        <a:latin typeface="Ravie" pitchFamily="82" charset="0"/>
                      </a:endParaRPr>
                    </a:p>
                    <a:p>
                      <a:r>
                        <a:rPr lang="fr-FR" dirty="0" err="1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any</a:t>
                      </a:r>
                      <a:endParaRPr lang="fr-FR" dirty="0" smtClean="0">
                        <a:solidFill>
                          <a:schemeClr val="bg1"/>
                        </a:solidFill>
                        <a:latin typeface="Ravie" pitchFamily="82" charset="0"/>
                      </a:endParaRPr>
                    </a:p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no</a:t>
                      </a:r>
                    </a:p>
                    <a:p>
                      <a:r>
                        <a:rPr lang="fr-FR" dirty="0" err="1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every</a:t>
                      </a:r>
                      <a:endParaRPr lang="fr-FR" dirty="0">
                        <a:solidFill>
                          <a:schemeClr val="bg1"/>
                        </a:solidFill>
                        <a:latin typeface="Ravie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</a:t>
                      </a:r>
                    </a:p>
                    <a:p>
                      <a:pPr algn="ctr"/>
                      <a:r>
                        <a:rPr lang="fr-FR" sz="4000" dirty="0" smtClean="0"/>
                        <a:t>+</a:t>
                      </a:r>
                      <a:endParaRPr lang="fr-F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Ravie" pitchFamily="82" charset="0"/>
                        </a:rPr>
                        <a:t>one</a:t>
                      </a:r>
                    </a:p>
                    <a:p>
                      <a:r>
                        <a:rPr lang="fr-FR" dirty="0" smtClean="0">
                          <a:latin typeface="Ravie" pitchFamily="82" charset="0"/>
                        </a:rPr>
                        <a:t>body</a:t>
                      </a:r>
                    </a:p>
                    <a:p>
                      <a:r>
                        <a:rPr lang="fr-FR" dirty="0" err="1" smtClean="0">
                          <a:latin typeface="Ravie" pitchFamily="82" charset="0"/>
                        </a:rPr>
                        <a:t>thing</a:t>
                      </a:r>
                      <a:endParaRPr lang="fr-FR" dirty="0" smtClean="0">
                        <a:latin typeface="Ravie" pitchFamily="82" charset="0"/>
                      </a:endParaRPr>
                    </a:p>
                    <a:p>
                      <a:r>
                        <a:rPr lang="fr-FR" dirty="0" err="1" smtClean="0">
                          <a:latin typeface="Ravie" pitchFamily="82" charset="0"/>
                        </a:rPr>
                        <a:t>where</a:t>
                      </a:r>
                      <a:endParaRPr lang="fr-FR" dirty="0">
                        <a:latin typeface="Ravie" pitchFamily="8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1187450" y="3860800"/>
            <a:ext cx="6913563" cy="2062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I’d</a:t>
            </a: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2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like</a:t>
            </a: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to go __________ </a:t>
            </a:r>
            <a:r>
              <a:rPr lang="fr-FR" sz="32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nice</a:t>
            </a: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2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this</a:t>
            </a: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2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evening</a:t>
            </a: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, </a:t>
            </a:r>
            <a:r>
              <a:rPr lang="fr-FR" sz="32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what</a:t>
            </a: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about </a:t>
            </a:r>
            <a:r>
              <a:rPr lang="fr-FR" sz="32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you</a:t>
            </a: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?</a:t>
            </a: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1692275" y="4292600"/>
            <a:ext cx="324008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>
                <a:solidFill>
                  <a:srgbClr val="FF0000"/>
                </a:solidFill>
                <a:latin typeface="Ravie" pitchFamily="82" charset="0"/>
              </a:rPr>
              <a:t>somewhere</a:t>
            </a:r>
          </a:p>
        </p:txBody>
      </p:sp>
      <p:pic>
        <p:nvPicPr>
          <p:cNvPr id="8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 cstate="print"/>
          <a:stretch>
            <a:fillRect/>
          </a:stretch>
        </p:blipFill>
        <p:spPr>
          <a:xfrm>
            <a:off x="9540552" y="3789040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24493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10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11188" y="188913"/>
            <a:ext cx="820896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Use </a:t>
            </a:r>
            <a:r>
              <a:rPr lang="fr-FR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these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compounds to </a:t>
            </a:r>
            <a:r>
              <a:rPr lang="fr-FR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complete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the sentences: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2555875" y="620713"/>
          <a:ext cx="3888433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029"/>
                <a:gridCol w="802375"/>
                <a:gridCol w="1543029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some</a:t>
                      </a:r>
                      <a:endParaRPr lang="fr-FR" dirty="0" smtClean="0">
                        <a:solidFill>
                          <a:schemeClr val="bg1"/>
                        </a:solidFill>
                        <a:latin typeface="Ravie" pitchFamily="82" charset="0"/>
                      </a:endParaRPr>
                    </a:p>
                    <a:p>
                      <a:r>
                        <a:rPr lang="fr-FR" dirty="0" err="1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any</a:t>
                      </a:r>
                      <a:endParaRPr lang="fr-FR" dirty="0" smtClean="0">
                        <a:solidFill>
                          <a:schemeClr val="bg1"/>
                        </a:solidFill>
                        <a:latin typeface="Ravie" pitchFamily="82" charset="0"/>
                      </a:endParaRPr>
                    </a:p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no</a:t>
                      </a:r>
                    </a:p>
                    <a:p>
                      <a:r>
                        <a:rPr lang="fr-FR" dirty="0" err="1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every</a:t>
                      </a:r>
                      <a:endParaRPr lang="fr-FR" dirty="0">
                        <a:solidFill>
                          <a:schemeClr val="bg1"/>
                        </a:solidFill>
                        <a:latin typeface="Ravie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</a:t>
                      </a:r>
                    </a:p>
                    <a:p>
                      <a:pPr algn="ctr"/>
                      <a:r>
                        <a:rPr lang="fr-FR" sz="4000" dirty="0" smtClean="0"/>
                        <a:t>+</a:t>
                      </a:r>
                      <a:endParaRPr lang="fr-F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Ravie" pitchFamily="82" charset="0"/>
                        </a:rPr>
                        <a:t>one/body</a:t>
                      </a:r>
                    </a:p>
                    <a:p>
                      <a:r>
                        <a:rPr lang="fr-FR" dirty="0" err="1" smtClean="0">
                          <a:latin typeface="Ravie" pitchFamily="82" charset="0"/>
                        </a:rPr>
                        <a:t>thing</a:t>
                      </a:r>
                      <a:endParaRPr lang="fr-FR" dirty="0" smtClean="0">
                        <a:latin typeface="Ravie" pitchFamily="82" charset="0"/>
                      </a:endParaRPr>
                    </a:p>
                    <a:p>
                      <a:r>
                        <a:rPr lang="fr-FR" dirty="0" err="1" smtClean="0">
                          <a:latin typeface="Ravie" pitchFamily="82" charset="0"/>
                        </a:rPr>
                        <a:t>where</a:t>
                      </a:r>
                      <a:endParaRPr lang="fr-FR" dirty="0" smtClean="0">
                        <a:latin typeface="Ravie" pitchFamily="82" charset="0"/>
                      </a:endParaRPr>
                    </a:p>
                    <a:p>
                      <a:r>
                        <a:rPr lang="fr-FR" dirty="0" smtClean="0">
                          <a:latin typeface="Ravie" pitchFamily="82" charset="0"/>
                        </a:rPr>
                        <a:t>time</a:t>
                      </a:r>
                      <a:endParaRPr lang="fr-FR" dirty="0">
                        <a:latin typeface="Ravie" pitchFamily="8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1187450" y="3284538"/>
            <a:ext cx="6913563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What</a:t>
            </a: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time </a:t>
            </a:r>
            <a:r>
              <a:rPr lang="fr-FR" sz="32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shall</a:t>
            </a: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2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we</a:t>
            </a: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come </a:t>
            </a:r>
            <a:r>
              <a:rPr lang="fr-FR" sz="32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tonight</a:t>
            </a: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?</a:t>
            </a: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2555875" y="4437063"/>
            <a:ext cx="32400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>
                <a:solidFill>
                  <a:srgbClr val="FF0000"/>
                </a:solidFill>
                <a:latin typeface="Ravie" pitchFamily="82" charset="0"/>
              </a:rPr>
              <a:t>anytime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331913" y="4581525"/>
            <a:ext cx="6911975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Oh ___________ </a:t>
            </a:r>
            <a:r>
              <a:rPr lang="fr-FR" sz="32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you</a:t>
            </a: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2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like</a:t>
            </a: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2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after</a:t>
            </a: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7 </a:t>
            </a:r>
            <a:r>
              <a:rPr lang="fr-FR" sz="32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o’clock</a:t>
            </a: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.</a:t>
            </a:r>
          </a:p>
        </p:txBody>
      </p:sp>
      <p:pic>
        <p:nvPicPr>
          <p:cNvPr id="9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 cstate="print"/>
          <a:stretch>
            <a:fillRect/>
          </a:stretch>
        </p:blipFill>
        <p:spPr>
          <a:xfrm>
            <a:off x="10260632" y="3356992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24493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13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11188" y="188913"/>
            <a:ext cx="820896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Use </a:t>
            </a:r>
            <a:r>
              <a:rPr lang="fr-FR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these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compounds to </a:t>
            </a:r>
            <a:r>
              <a:rPr lang="fr-FR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complete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the sentences: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2555875" y="620713"/>
          <a:ext cx="3888433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029"/>
                <a:gridCol w="802375"/>
                <a:gridCol w="1543029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some</a:t>
                      </a:r>
                      <a:endParaRPr lang="fr-FR" dirty="0" smtClean="0">
                        <a:solidFill>
                          <a:schemeClr val="bg1"/>
                        </a:solidFill>
                        <a:latin typeface="Ravie" pitchFamily="82" charset="0"/>
                      </a:endParaRPr>
                    </a:p>
                    <a:p>
                      <a:r>
                        <a:rPr lang="fr-FR" dirty="0" err="1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any</a:t>
                      </a:r>
                      <a:endParaRPr lang="fr-FR" dirty="0" smtClean="0">
                        <a:solidFill>
                          <a:schemeClr val="bg1"/>
                        </a:solidFill>
                        <a:latin typeface="Ravie" pitchFamily="82" charset="0"/>
                      </a:endParaRPr>
                    </a:p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no</a:t>
                      </a:r>
                    </a:p>
                    <a:p>
                      <a:r>
                        <a:rPr lang="fr-FR" dirty="0" err="1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every</a:t>
                      </a:r>
                      <a:endParaRPr lang="fr-FR" dirty="0">
                        <a:solidFill>
                          <a:schemeClr val="bg1"/>
                        </a:solidFill>
                        <a:latin typeface="Ravie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</a:t>
                      </a:r>
                    </a:p>
                    <a:p>
                      <a:pPr algn="ctr"/>
                      <a:r>
                        <a:rPr lang="fr-FR" sz="4000" dirty="0" smtClean="0"/>
                        <a:t>+</a:t>
                      </a:r>
                      <a:endParaRPr lang="fr-F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Ravie" pitchFamily="82" charset="0"/>
                        </a:rPr>
                        <a:t>one/body</a:t>
                      </a:r>
                    </a:p>
                    <a:p>
                      <a:r>
                        <a:rPr lang="fr-FR" dirty="0" err="1" smtClean="0">
                          <a:latin typeface="Ravie" pitchFamily="82" charset="0"/>
                        </a:rPr>
                        <a:t>thing</a:t>
                      </a:r>
                      <a:endParaRPr lang="fr-FR" dirty="0" smtClean="0">
                        <a:latin typeface="Ravie" pitchFamily="82" charset="0"/>
                      </a:endParaRPr>
                    </a:p>
                    <a:p>
                      <a:r>
                        <a:rPr lang="fr-FR" dirty="0" err="1" smtClean="0">
                          <a:latin typeface="Ravie" pitchFamily="82" charset="0"/>
                        </a:rPr>
                        <a:t>where</a:t>
                      </a:r>
                      <a:endParaRPr lang="fr-FR" dirty="0" smtClean="0">
                        <a:latin typeface="Ravie" pitchFamily="82" charset="0"/>
                      </a:endParaRPr>
                    </a:p>
                    <a:p>
                      <a:r>
                        <a:rPr lang="fr-FR" dirty="0" smtClean="0">
                          <a:latin typeface="Ravie" pitchFamily="82" charset="0"/>
                        </a:rPr>
                        <a:t>time</a:t>
                      </a:r>
                      <a:endParaRPr lang="fr-FR" dirty="0">
                        <a:latin typeface="Ravie" pitchFamily="8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2268538" y="4149725"/>
            <a:ext cx="32400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>
                <a:solidFill>
                  <a:srgbClr val="FF0000"/>
                </a:solidFill>
                <a:latin typeface="Ravie" pitchFamily="82" charset="0"/>
              </a:rPr>
              <a:t>anyone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187450" y="3716338"/>
            <a:ext cx="6913563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At</a:t>
            </a: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the meeting I </a:t>
            </a:r>
            <a:r>
              <a:rPr lang="fr-FR" sz="32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asked</a:t>
            </a: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if ___________ </a:t>
            </a:r>
            <a:r>
              <a:rPr lang="fr-FR" sz="32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needed</a:t>
            </a: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200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advice</a:t>
            </a:r>
            <a:r>
              <a:rPr lang="fr-FR" sz="3200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.</a:t>
            </a:r>
          </a:p>
        </p:txBody>
      </p:sp>
      <p:pic>
        <p:nvPicPr>
          <p:cNvPr id="6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 cstate="print"/>
          <a:stretch>
            <a:fillRect/>
          </a:stretch>
        </p:blipFill>
        <p:spPr>
          <a:xfrm>
            <a:off x="9756576" y="3284984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24493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52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187450" y="3716338"/>
            <a:ext cx="6913563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I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had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to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take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___________ out of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my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suitcase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at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customs,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it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was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</a:t>
            </a:r>
            <a:r>
              <a:rPr lang="fr-FR" sz="3200" dirty="0" err="1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awful</a:t>
            </a:r>
            <a:r>
              <a:rPr lang="fr-FR" sz="3200" dirty="0" smtClean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.</a:t>
            </a:r>
            <a:endParaRPr lang="fr-FR" sz="3200" dirty="0">
              <a:solidFill>
                <a:schemeClr val="tx2">
                  <a:lumMod val="50000"/>
                </a:schemeClr>
              </a:solidFill>
              <a:latin typeface="Ravie" pitchFamily="82" charset="0"/>
              <a:cs typeface="+mn-c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11188" y="188913"/>
            <a:ext cx="820896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Use </a:t>
            </a:r>
            <a:r>
              <a:rPr lang="fr-FR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these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compounds to </a:t>
            </a:r>
            <a:r>
              <a:rPr lang="fr-FR" dirty="0" err="1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complete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Ravie" pitchFamily="82" charset="0"/>
                <a:cs typeface="+mn-cs"/>
              </a:rPr>
              <a:t> the sentences: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2555875" y="620713"/>
          <a:ext cx="3888433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029"/>
                <a:gridCol w="802375"/>
                <a:gridCol w="1543029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some</a:t>
                      </a:r>
                      <a:endParaRPr lang="fr-FR" dirty="0" smtClean="0">
                        <a:solidFill>
                          <a:schemeClr val="bg1"/>
                        </a:solidFill>
                        <a:latin typeface="Ravie" pitchFamily="82" charset="0"/>
                      </a:endParaRPr>
                    </a:p>
                    <a:p>
                      <a:r>
                        <a:rPr lang="fr-FR" dirty="0" err="1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any</a:t>
                      </a:r>
                      <a:endParaRPr lang="fr-FR" dirty="0" smtClean="0">
                        <a:solidFill>
                          <a:schemeClr val="bg1"/>
                        </a:solidFill>
                        <a:latin typeface="Ravie" pitchFamily="82" charset="0"/>
                      </a:endParaRPr>
                    </a:p>
                    <a:p>
                      <a:r>
                        <a:rPr lang="fr-FR" dirty="0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no</a:t>
                      </a:r>
                    </a:p>
                    <a:p>
                      <a:r>
                        <a:rPr lang="fr-FR" dirty="0" err="1" smtClean="0">
                          <a:solidFill>
                            <a:schemeClr val="bg1"/>
                          </a:solidFill>
                          <a:latin typeface="Ravie" pitchFamily="82" charset="0"/>
                        </a:rPr>
                        <a:t>every</a:t>
                      </a:r>
                      <a:endParaRPr lang="fr-FR" dirty="0">
                        <a:solidFill>
                          <a:schemeClr val="bg1"/>
                        </a:solidFill>
                        <a:latin typeface="Ravie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</a:t>
                      </a:r>
                    </a:p>
                    <a:p>
                      <a:pPr algn="ctr"/>
                      <a:r>
                        <a:rPr lang="fr-FR" sz="4000" dirty="0" smtClean="0"/>
                        <a:t>+</a:t>
                      </a:r>
                      <a:endParaRPr lang="fr-FR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Ravie" pitchFamily="82" charset="0"/>
                        </a:rPr>
                        <a:t>one/body</a:t>
                      </a:r>
                    </a:p>
                    <a:p>
                      <a:r>
                        <a:rPr lang="fr-FR" dirty="0" err="1" smtClean="0">
                          <a:latin typeface="Ravie" pitchFamily="82" charset="0"/>
                        </a:rPr>
                        <a:t>thing</a:t>
                      </a:r>
                      <a:endParaRPr lang="fr-FR" dirty="0" smtClean="0">
                        <a:latin typeface="Ravie" pitchFamily="82" charset="0"/>
                      </a:endParaRPr>
                    </a:p>
                    <a:p>
                      <a:r>
                        <a:rPr lang="fr-FR" dirty="0" err="1" smtClean="0">
                          <a:latin typeface="Ravie" pitchFamily="82" charset="0"/>
                        </a:rPr>
                        <a:t>where</a:t>
                      </a:r>
                      <a:endParaRPr lang="fr-FR" dirty="0" smtClean="0">
                        <a:latin typeface="Ravie" pitchFamily="82" charset="0"/>
                      </a:endParaRPr>
                    </a:p>
                    <a:p>
                      <a:r>
                        <a:rPr lang="fr-FR" dirty="0" smtClean="0">
                          <a:latin typeface="Ravie" pitchFamily="82" charset="0"/>
                        </a:rPr>
                        <a:t>time</a:t>
                      </a:r>
                      <a:endParaRPr lang="fr-FR" dirty="0">
                        <a:latin typeface="Ravie" pitchFamily="8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1691680" y="4221088"/>
            <a:ext cx="32400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 dirty="0" err="1" smtClean="0">
                <a:solidFill>
                  <a:srgbClr val="FF0000"/>
                </a:solidFill>
                <a:latin typeface="Ravie" pitchFamily="82" charset="0"/>
              </a:rPr>
              <a:t>everything</a:t>
            </a:r>
            <a:endParaRPr lang="fr-FR" sz="3200" dirty="0">
              <a:solidFill>
                <a:srgbClr val="FF0000"/>
              </a:solidFill>
              <a:latin typeface="Ravie" pitchFamily="82" charset="0"/>
            </a:endParaRPr>
          </a:p>
        </p:txBody>
      </p:sp>
      <p:pic>
        <p:nvPicPr>
          <p:cNvPr id="6" name="Son enregistré">
            <a:hlinkClick r:id="" action="ppaction://media"/>
          </p:cNvPr>
          <p:cNvPicPr>
            <a:picLocks noRot="1" noChangeAspect="1"/>
          </p:cNvPicPr>
          <p:nvPr>
            <a:wavAudioFile r:embed="rId1" name="Son enregistré"/>
          </p:nvPr>
        </p:nvPicPr>
        <p:blipFill>
          <a:blip r:embed="rId3" cstate="print"/>
          <a:stretch>
            <a:fillRect/>
          </a:stretch>
        </p:blipFill>
        <p:spPr>
          <a:xfrm>
            <a:off x="9756576" y="3068960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24493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8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2.9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848</Words>
  <Application>Microsoft Office PowerPoint</Application>
  <PresentationFormat>On-screen Show (4:3)</PresentationFormat>
  <Paragraphs>381</Paragraphs>
  <Slides>29</Slides>
  <Notes>0</Notes>
  <HiddenSlides>0</HiddenSlides>
  <MMClips>27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MOURNARD</dc:creator>
  <cp:lastModifiedBy>Gareth Pitchford</cp:lastModifiedBy>
  <cp:revision>12</cp:revision>
  <dcterms:created xsi:type="dcterms:W3CDTF">2010-11-13T09:17:44Z</dcterms:created>
  <dcterms:modified xsi:type="dcterms:W3CDTF">2013-04-11T12:30:43Z</dcterms:modified>
</cp:coreProperties>
</file>