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56" r:id="rId7"/>
    <p:sldId id="273" r:id="rId8"/>
    <p:sldId id="265" r:id="rId9"/>
    <p:sldId id="260" r:id="rId10"/>
    <p:sldId id="261" r:id="rId11"/>
    <p:sldId id="275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49" autoAdjust="0"/>
    <p:restoredTop sz="94280" autoAdjust="0"/>
  </p:normalViewPr>
  <p:slideViewPr>
    <p:cSldViewPr snapToGrid="0">
      <p:cViewPr varScale="1">
        <p:scale>
          <a:sx n="68" d="100"/>
          <a:sy n="68" d="100"/>
        </p:scale>
        <p:origin x="9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FA99-B968-49C7-8346-42CD70B9138A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79F6-1610-4208-A00B-40AF0114AC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488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FA99-B968-49C7-8346-42CD70B9138A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79F6-1610-4208-A00B-40AF0114AC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186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FA99-B968-49C7-8346-42CD70B9138A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79F6-1610-4208-A00B-40AF0114AC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94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FA99-B968-49C7-8346-42CD70B9138A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79F6-1610-4208-A00B-40AF0114AC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FA99-B968-49C7-8346-42CD70B9138A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79F6-1610-4208-A00B-40AF0114AC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23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FA99-B968-49C7-8346-42CD70B9138A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79F6-1610-4208-A00B-40AF0114AC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591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FA99-B968-49C7-8346-42CD70B9138A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79F6-1610-4208-A00B-40AF0114AC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908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FA99-B968-49C7-8346-42CD70B9138A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79F6-1610-4208-A00B-40AF0114AC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51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FA99-B968-49C7-8346-42CD70B9138A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79F6-1610-4208-A00B-40AF0114AC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8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FA99-B968-49C7-8346-42CD70B9138A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79F6-1610-4208-A00B-40AF0114AC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933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FA99-B968-49C7-8346-42CD70B9138A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79F6-1610-4208-A00B-40AF0114AC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198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AFA99-B968-49C7-8346-42CD70B9138A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779F6-1610-4208-A00B-40AF0114AC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5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16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0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0.png"/><Relationship Id="rId3" Type="http://schemas.openxmlformats.org/officeDocument/2006/relationships/image" Target="../media/image23.png"/><Relationship Id="rId7" Type="http://schemas.openxmlformats.org/officeDocument/2006/relationships/image" Target="../media/image220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0.png"/><Relationship Id="rId5" Type="http://schemas.openxmlformats.org/officeDocument/2006/relationships/image" Target="../media/image200.png"/><Relationship Id="rId4" Type="http://schemas.openxmlformats.org/officeDocument/2006/relationships/image" Target="../media/image190.png"/><Relationship Id="rId9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: Rounded Corners 35"/>
          <p:cNvSpPr/>
          <p:nvPr/>
        </p:nvSpPr>
        <p:spPr>
          <a:xfrm>
            <a:off x="2982827" y="5711467"/>
            <a:ext cx="2574234" cy="74234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: Rounded Corners 34"/>
          <p:cNvSpPr/>
          <p:nvPr/>
        </p:nvSpPr>
        <p:spPr>
          <a:xfrm>
            <a:off x="341244" y="5711467"/>
            <a:ext cx="2574234" cy="74234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: Rounded Corners 20"/>
          <p:cNvSpPr/>
          <p:nvPr/>
        </p:nvSpPr>
        <p:spPr>
          <a:xfrm>
            <a:off x="9179404" y="1776864"/>
            <a:ext cx="1288359" cy="71561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/>
          <p:cNvSpPr/>
          <p:nvPr/>
        </p:nvSpPr>
        <p:spPr>
          <a:xfrm>
            <a:off x="9197421" y="4995849"/>
            <a:ext cx="1288359" cy="71561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: Rounded Corners 18"/>
          <p:cNvSpPr/>
          <p:nvPr/>
        </p:nvSpPr>
        <p:spPr>
          <a:xfrm>
            <a:off x="9197422" y="4198749"/>
            <a:ext cx="1288359" cy="71561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: Rounded Corners 17"/>
          <p:cNvSpPr/>
          <p:nvPr/>
        </p:nvSpPr>
        <p:spPr>
          <a:xfrm>
            <a:off x="9197423" y="3401649"/>
            <a:ext cx="1288359" cy="71561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: Rounded Corners 15"/>
          <p:cNvSpPr/>
          <p:nvPr/>
        </p:nvSpPr>
        <p:spPr>
          <a:xfrm>
            <a:off x="9186655" y="2601630"/>
            <a:ext cx="1288359" cy="71561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366053" y="145775"/>
            <a:ext cx="56321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u="sng" dirty="0">
                <a:latin typeface="AR BLANCA" panose="02000000000000000000" pitchFamily="2" charset="0"/>
              </a:rPr>
              <a:t>Dividing Whole Numbers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8749" y="1086678"/>
            <a:ext cx="736158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Arial Nova Cond Light" panose="020B0306020202020204" pitchFamily="34" charset="0"/>
              </a:rPr>
              <a:t>When dividing numbers, we can think about them in the form of grouping or sharing.</a:t>
            </a:r>
          </a:p>
          <a:p>
            <a:endParaRPr lang="en-GB" sz="3200" b="1" dirty="0">
              <a:latin typeface="Arial Nova Cond Light" panose="020B0306020202020204" pitchFamily="34" charset="0"/>
            </a:endParaRPr>
          </a:p>
          <a:p>
            <a:pPr algn="ctr"/>
            <a:r>
              <a:rPr lang="en-GB" sz="3200" b="1" dirty="0">
                <a:solidFill>
                  <a:srgbClr val="FF0000"/>
                </a:solidFill>
                <a:latin typeface="Arial Nova Cond Light" panose="020B0306020202020204" pitchFamily="34" charset="0"/>
              </a:rPr>
              <a:t>For example:   10 ÷ 2 = ?   </a:t>
            </a:r>
          </a:p>
          <a:p>
            <a:endParaRPr lang="en-GB" sz="3200" b="1" dirty="0">
              <a:latin typeface="Arial Nova Cond Light" panose="020B0306020202020204" pitchFamily="34" charset="0"/>
            </a:endParaRPr>
          </a:p>
          <a:p>
            <a:r>
              <a:rPr lang="en-GB" sz="3200" b="1" dirty="0">
                <a:latin typeface="Arial Nova Cond Light" panose="020B0306020202020204" pitchFamily="34" charset="0"/>
              </a:rPr>
              <a:t>This question can be thought of as </a:t>
            </a:r>
          </a:p>
          <a:p>
            <a:r>
              <a:rPr lang="en-GB" sz="3200" b="1" dirty="0">
                <a:latin typeface="Arial Nova Cond Light" panose="020B0306020202020204" pitchFamily="34" charset="0"/>
              </a:rPr>
              <a:t>‘How many groups of 2 can you get from 10?’ </a:t>
            </a:r>
            <a:r>
              <a:rPr lang="en-GB" dirty="0"/>
              <a:t>                                     </a:t>
            </a:r>
          </a:p>
        </p:txBody>
      </p:sp>
      <p:sp>
        <p:nvSpPr>
          <p:cNvPr id="6" name="Decagon 5"/>
          <p:cNvSpPr/>
          <p:nvPr/>
        </p:nvSpPr>
        <p:spPr>
          <a:xfrm>
            <a:off x="9250017" y="2703443"/>
            <a:ext cx="516835" cy="503583"/>
          </a:xfrm>
          <a:prstGeom prst="decagon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ecagon 6"/>
          <p:cNvSpPr/>
          <p:nvPr/>
        </p:nvSpPr>
        <p:spPr>
          <a:xfrm>
            <a:off x="9915939" y="2703443"/>
            <a:ext cx="516835" cy="503583"/>
          </a:xfrm>
          <a:prstGeom prst="decagon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ecagon 7"/>
          <p:cNvSpPr/>
          <p:nvPr/>
        </p:nvSpPr>
        <p:spPr>
          <a:xfrm>
            <a:off x="9250017" y="3487335"/>
            <a:ext cx="516835" cy="503583"/>
          </a:xfrm>
          <a:prstGeom prst="decagon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ecagon 8"/>
          <p:cNvSpPr/>
          <p:nvPr/>
        </p:nvSpPr>
        <p:spPr>
          <a:xfrm>
            <a:off x="9915939" y="3483131"/>
            <a:ext cx="516835" cy="503583"/>
          </a:xfrm>
          <a:prstGeom prst="decagon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ecagon 9"/>
          <p:cNvSpPr/>
          <p:nvPr/>
        </p:nvSpPr>
        <p:spPr>
          <a:xfrm>
            <a:off x="9250016" y="4315828"/>
            <a:ext cx="516835" cy="503583"/>
          </a:xfrm>
          <a:prstGeom prst="decagon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Decagon 10"/>
          <p:cNvSpPr/>
          <p:nvPr/>
        </p:nvSpPr>
        <p:spPr>
          <a:xfrm>
            <a:off x="9915938" y="4315827"/>
            <a:ext cx="516835" cy="503583"/>
          </a:xfrm>
          <a:prstGeom prst="decagon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Decagon 11"/>
          <p:cNvSpPr/>
          <p:nvPr/>
        </p:nvSpPr>
        <p:spPr>
          <a:xfrm>
            <a:off x="9250016" y="5101866"/>
            <a:ext cx="516835" cy="503583"/>
          </a:xfrm>
          <a:prstGeom prst="decagon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Decagon 12"/>
          <p:cNvSpPr/>
          <p:nvPr/>
        </p:nvSpPr>
        <p:spPr>
          <a:xfrm>
            <a:off x="9915938" y="5082042"/>
            <a:ext cx="516835" cy="503583"/>
          </a:xfrm>
          <a:prstGeom prst="decagon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Decagon 13"/>
          <p:cNvSpPr/>
          <p:nvPr/>
        </p:nvSpPr>
        <p:spPr>
          <a:xfrm>
            <a:off x="9250016" y="1896430"/>
            <a:ext cx="516835" cy="503583"/>
          </a:xfrm>
          <a:prstGeom prst="decagon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Decagon 14"/>
          <p:cNvSpPr/>
          <p:nvPr/>
        </p:nvSpPr>
        <p:spPr>
          <a:xfrm>
            <a:off x="9899371" y="1896429"/>
            <a:ext cx="516835" cy="503583"/>
          </a:xfrm>
          <a:prstGeom prst="decagon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7527235" y="3986714"/>
            <a:ext cx="1073426" cy="32911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ecagon 24"/>
          <p:cNvSpPr/>
          <p:nvPr/>
        </p:nvSpPr>
        <p:spPr>
          <a:xfrm>
            <a:off x="490331" y="5887993"/>
            <a:ext cx="424069" cy="393538"/>
          </a:xfrm>
          <a:prstGeom prst="decagon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Decagon 25"/>
          <p:cNvSpPr/>
          <p:nvPr/>
        </p:nvSpPr>
        <p:spPr>
          <a:xfrm>
            <a:off x="947531" y="5887993"/>
            <a:ext cx="424069" cy="393538"/>
          </a:xfrm>
          <a:prstGeom prst="decagon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Decagon 26"/>
          <p:cNvSpPr/>
          <p:nvPr/>
        </p:nvSpPr>
        <p:spPr>
          <a:xfrm>
            <a:off x="1404731" y="5887993"/>
            <a:ext cx="424069" cy="393538"/>
          </a:xfrm>
          <a:prstGeom prst="decagon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Decagon 27"/>
          <p:cNvSpPr/>
          <p:nvPr/>
        </p:nvSpPr>
        <p:spPr>
          <a:xfrm>
            <a:off x="1875183" y="5887993"/>
            <a:ext cx="424069" cy="393538"/>
          </a:xfrm>
          <a:prstGeom prst="decagon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Decagon 28"/>
          <p:cNvSpPr/>
          <p:nvPr/>
        </p:nvSpPr>
        <p:spPr>
          <a:xfrm>
            <a:off x="2345635" y="5887993"/>
            <a:ext cx="424069" cy="393538"/>
          </a:xfrm>
          <a:prstGeom prst="decagon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Decagon 29"/>
          <p:cNvSpPr/>
          <p:nvPr/>
        </p:nvSpPr>
        <p:spPr>
          <a:xfrm>
            <a:off x="3073417" y="5887992"/>
            <a:ext cx="424069" cy="393538"/>
          </a:xfrm>
          <a:prstGeom prst="decagon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Decagon 30"/>
          <p:cNvSpPr/>
          <p:nvPr/>
        </p:nvSpPr>
        <p:spPr>
          <a:xfrm>
            <a:off x="3565924" y="5887992"/>
            <a:ext cx="424069" cy="393538"/>
          </a:xfrm>
          <a:prstGeom prst="decagon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Decagon 31"/>
          <p:cNvSpPr/>
          <p:nvPr/>
        </p:nvSpPr>
        <p:spPr>
          <a:xfrm>
            <a:off x="4036376" y="5887992"/>
            <a:ext cx="424069" cy="393538"/>
          </a:xfrm>
          <a:prstGeom prst="decagon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Decagon 32"/>
          <p:cNvSpPr/>
          <p:nvPr/>
        </p:nvSpPr>
        <p:spPr>
          <a:xfrm>
            <a:off x="4506828" y="5887992"/>
            <a:ext cx="424069" cy="393538"/>
          </a:xfrm>
          <a:prstGeom prst="decagon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Decagon 33"/>
          <p:cNvSpPr/>
          <p:nvPr/>
        </p:nvSpPr>
        <p:spPr>
          <a:xfrm>
            <a:off x="4977280" y="5887992"/>
            <a:ext cx="424069" cy="393538"/>
          </a:xfrm>
          <a:prstGeom prst="decagon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3" name="Connector: Elbow 42"/>
          <p:cNvCxnSpPr>
            <a:cxnSpLocks/>
          </p:cNvCxnSpPr>
          <p:nvPr/>
        </p:nvCxnSpPr>
        <p:spPr>
          <a:xfrm rot="16200000" flipH="1">
            <a:off x="3985355" y="5322570"/>
            <a:ext cx="267696" cy="258418"/>
          </a:xfrm>
          <a:prstGeom prst="bentConnector3">
            <a:avLst>
              <a:gd name="adj1" fmla="val 495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788144" y="4543433"/>
            <a:ext cx="32482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latin typeface="Arial Nova Cond Light" panose="020B0306020202020204" pitchFamily="34" charset="0"/>
              </a:rPr>
              <a:t>or </a:t>
            </a:r>
          </a:p>
          <a:p>
            <a:r>
              <a:rPr lang="en-GB" sz="3200" b="1" dirty="0">
                <a:latin typeface="Arial Nova Cond Light" panose="020B0306020202020204" pitchFamily="34" charset="0"/>
              </a:rPr>
              <a:t>‘Share 10 between 2’.</a:t>
            </a:r>
          </a:p>
        </p:txBody>
      </p:sp>
    </p:spTree>
    <p:extLst>
      <p:ext uri="{BB962C8B-B14F-4D97-AF65-F5344CB8AC3E}">
        <p14:creationId xmlns:p14="http://schemas.microsoft.com/office/powerpoint/2010/main" val="1495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5" grpId="0" animBg="1"/>
      <p:bldP spid="21" grpId="0" animBg="1"/>
      <p:bldP spid="20" grpId="0" animBg="1"/>
      <p:bldP spid="19" grpId="0" animBg="1"/>
      <p:bldP spid="18" grpId="0" animBg="1"/>
      <p:bldP spid="16" grpId="0" animBg="1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: Rounded Corners 16"/>
          <p:cNvSpPr/>
          <p:nvPr/>
        </p:nvSpPr>
        <p:spPr>
          <a:xfrm>
            <a:off x="9515551" y="144627"/>
            <a:ext cx="2645172" cy="663447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Rounded Corners 7"/>
          <p:cNvSpPr/>
          <p:nvPr/>
        </p:nvSpPr>
        <p:spPr>
          <a:xfrm>
            <a:off x="6830126" y="1048407"/>
            <a:ext cx="2645177" cy="564681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/>
          <p:cNvSpPr/>
          <p:nvPr/>
        </p:nvSpPr>
        <p:spPr>
          <a:xfrm>
            <a:off x="4337672" y="1048408"/>
            <a:ext cx="2380867" cy="521987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: Rounded Corners 2"/>
          <p:cNvSpPr/>
          <p:nvPr/>
        </p:nvSpPr>
        <p:spPr>
          <a:xfrm>
            <a:off x="1908140" y="1088023"/>
            <a:ext cx="2330035" cy="56985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: Rounded Corners 1"/>
          <p:cNvSpPr/>
          <p:nvPr/>
        </p:nvSpPr>
        <p:spPr>
          <a:xfrm>
            <a:off x="114749" y="1080241"/>
            <a:ext cx="1739900" cy="571870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14299" y="152136"/>
            <a:ext cx="10686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Try these questions. (Answer using diagrams/written method)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6619" y="1143907"/>
                <a:ext cx="2046079" cy="67805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=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400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2400" dirty="0"/>
                  <a:t> =</a:t>
                </a:r>
              </a:p>
              <a:p>
                <a:r>
                  <a:rPr lang="en-GB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6) </a:t>
                </a:r>
                <a:r>
                  <a:rPr lang="en-GB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Where possible, simplify your answers.</a:t>
                </a:r>
                <a:endParaRPr lang="en-GB" sz="2000" dirty="0"/>
              </a:p>
              <a:p>
                <a:endParaRPr lang="en-GB" sz="2400" dirty="0"/>
              </a:p>
              <a:p>
                <a:pPr marL="457200" indent="-457200">
                  <a:buFontTx/>
                  <a:buAutoNum type="arabicParenR"/>
                </a:pPr>
                <a:endParaRPr lang="en-GB" sz="2400" dirty="0"/>
              </a:p>
              <a:p>
                <a:pPr marL="457200" indent="-457200">
                  <a:buAutoNum type="arabicParenR"/>
                </a:pPr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619" y="1143907"/>
                <a:ext cx="2046079" cy="6780511"/>
              </a:xfrm>
              <a:prstGeom prst="rect">
                <a:avLst/>
              </a:prstGeom>
              <a:blipFill>
                <a:blip r:embed="rId2"/>
                <a:stretch>
                  <a:fillRect l="-47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80111" y="611974"/>
            <a:ext cx="1728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solidFill>
                  <a:schemeClr val="accent1"/>
                </a:solidFill>
              </a:rPr>
              <a:t>Challenge 1: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72699" y="604422"/>
            <a:ext cx="1800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solidFill>
                  <a:schemeClr val="accent1"/>
                </a:solidFill>
              </a:rPr>
              <a:t>Challenge 2: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914918" y="1132911"/>
                <a:ext cx="2428874" cy="56660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2400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/>
                  <a:t> =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GB" sz="2400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 =</a:t>
                </a:r>
                <a:endParaRPr lang="en-GB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:r>
                  <a:rPr lang="en-GB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Where possible, simplify your answers.</a:t>
                </a:r>
                <a:endParaRPr lang="en-GB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4918" y="1132911"/>
                <a:ext cx="2428874" cy="5666038"/>
              </a:xfrm>
              <a:prstGeom prst="rect">
                <a:avLst/>
              </a:prstGeom>
              <a:blipFill>
                <a:blip r:embed="rId3"/>
                <a:stretch>
                  <a:fillRect l="-3759" r="-4010" b="-13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578491" y="586742"/>
            <a:ext cx="17398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solidFill>
                  <a:schemeClr val="accent1"/>
                </a:solidFill>
              </a:rPr>
              <a:t>Challenge 3: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331837" y="1088023"/>
                <a:ext cx="2428874" cy="55119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sz="2400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m:rPr>
                        <m:nor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400" dirty="0"/>
                      <m:t>÷</m:t>
                    </m:r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=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400" dirty="0"/>
                  <a:t> ÷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2400" dirty="0"/>
                  <a:t> = 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÷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sz="2400" dirty="0"/>
                  <a:t>= 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:r>
                  <a:rPr lang="en-GB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Where possible, simplify your answers.</a:t>
                </a:r>
                <a:endParaRPr lang="en-GB" sz="2400" dirty="0"/>
              </a:p>
              <a:p>
                <a:pPr marL="457200" indent="-457200">
                  <a:buAutoNum type="arabicParenR"/>
                </a:pPr>
                <a:endParaRPr lang="en-GB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1837" y="1088023"/>
                <a:ext cx="2428874" cy="5511958"/>
              </a:xfrm>
              <a:prstGeom prst="rect">
                <a:avLst/>
              </a:prstGeom>
              <a:blipFill>
                <a:blip r:embed="rId4"/>
                <a:stretch>
                  <a:fillRect l="-3769" r="-4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7207668" y="586742"/>
            <a:ext cx="1890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solidFill>
                  <a:schemeClr val="accent1"/>
                </a:solidFill>
              </a:rPr>
              <a:t>Challenge 4: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784645" y="1088023"/>
                <a:ext cx="2803525" cy="5306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÷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=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400" dirty="0"/>
                  <a:t> ÷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2400" dirty="0"/>
                  <a:t> = 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÷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= 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400" dirty="0"/>
                  <a:t> ÷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400" dirty="0"/>
                  <a:t> =</a:t>
                </a:r>
                <a:endParaRPr lang="en-GB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:r>
                  <a:rPr lang="en-GB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Where possible, simplify your answers.</a:t>
                </a:r>
                <a:endParaRPr lang="en-GB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4645" y="1088023"/>
                <a:ext cx="2803525" cy="5306261"/>
              </a:xfrm>
              <a:prstGeom prst="rect">
                <a:avLst/>
              </a:prstGeom>
              <a:blipFill>
                <a:blip r:embed="rId5"/>
                <a:stretch>
                  <a:fillRect l="-3261" r="-2391" b="-13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9614380" y="152136"/>
            <a:ext cx="2546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solidFill>
                  <a:schemeClr val="accent1"/>
                </a:solidFill>
              </a:rPr>
              <a:t>Challenge 5:</a:t>
            </a:r>
          </a:p>
          <a:p>
            <a:r>
              <a:rPr lang="en-GB" sz="2400" u="sng" dirty="0">
                <a:solidFill>
                  <a:schemeClr val="accent1"/>
                </a:solidFill>
              </a:rPr>
              <a:t>True or False</a:t>
            </a:r>
          </a:p>
          <a:p>
            <a:r>
              <a:rPr lang="en-GB" sz="2400" u="sng" dirty="0">
                <a:solidFill>
                  <a:schemeClr val="accent1"/>
                </a:solidFill>
              </a:rPr>
              <a:t>Show your working to explain your choice of answer.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501513" y="2456016"/>
                <a:ext cx="2618961" cy="41978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400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= 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/>
                  <a:t> ÷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/>
                  <a:t>= 4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b="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÷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= 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1513" y="2456016"/>
                <a:ext cx="2618961" cy="4197816"/>
              </a:xfrm>
              <a:prstGeom prst="rect">
                <a:avLst/>
              </a:prstGeom>
              <a:blipFill>
                <a:blip r:embed="rId6"/>
                <a:stretch>
                  <a:fillRect b="-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24894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: Rounded Corners 16"/>
          <p:cNvSpPr/>
          <p:nvPr/>
        </p:nvSpPr>
        <p:spPr>
          <a:xfrm>
            <a:off x="9502445" y="1066088"/>
            <a:ext cx="2645172" cy="468133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Rounded Corners 7"/>
          <p:cNvSpPr/>
          <p:nvPr/>
        </p:nvSpPr>
        <p:spPr>
          <a:xfrm>
            <a:off x="6830126" y="1048407"/>
            <a:ext cx="2462055" cy="424674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/>
          <p:cNvSpPr/>
          <p:nvPr/>
        </p:nvSpPr>
        <p:spPr>
          <a:xfrm>
            <a:off x="4481863" y="1048408"/>
            <a:ext cx="1850038" cy="352359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: Rounded Corners 2"/>
          <p:cNvSpPr/>
          <p:nvPr/>
        </p:nvSpPr>
        <p:spPr>
          <a:xfrm>
            <a:off x="2058824" y="1088023"/>
            <a:ext cx="1970295" cy="42071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: Rounded Corners 1"/>
          <p:cNvSpPr/>
          <p:nvPr/>
        </p:nvSpPr>
        <p:spPr>
          <a:xfrm>
            <a:off x="114749" y="1080241"/>
            <a:ext cx="1874660" cy="443155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14299" y="152136"/>
            <a:ext cx="1680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u="sng" dirty="0"/>
              <a:t>Solutions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2016" y="1176302"/>
                <a:ext cx="2046079" cy="45711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tx1"/>
                    </a:solidFill>
                  </a:rPr>
                  <a:t>  </a:t>
                </a:r>
                <a:endParaRPr lang="en-GB" sz="2400" dirty="0"/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  <a:r>
                  <a:rPr lang="en-GB" sz="24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400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457200" indent="-457200">
                  <a:buAutoNum type="arabicParenR"/>
                </a:pPr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16" y="1176302"/>
                <a:ext cx="2046079" cy="45711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80111" y="611974"/>
            <a:ext cx="1728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solidFill>
                  <a:schemeClr val="accent1"/>
                </a:solidFill>
              </a:rPr>
              <a:t>Challenge 1: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72699" y="604422"/>
            <a:ext cx="1800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solidFill>
                  <a:schemeClr val="accent1"/>
                </a:solidFill>
              </a:rPr>
              <a:t>Challenge 2: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041124" y="1106443"/>
                <a:ext cx="2428874" cy="41887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2400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28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GB" sz="2400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33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1124" y="1106443"/>
                <a:ext cx="2428874" cy="4188711"/>
              </a:xfrm>
              <a:prstGeom prst="rect">
                <a:avLst/>
              </a:prstGeom>
              <a:blipFill>
                <a:blip r:embed="rId3"/>
                <a:stretch>
                  <a:fillRect b="-7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578491" y="586742"/>
            <a:ext cx="17398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solidFill>
                  <a:schemeClr val="accent1"/>
                </a:solidFill>
              </a:rPr>
              <a:t>Challenge 3: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26358" y="1066087"/>
                <a:ext cx="2428874" cy="3295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sz="2400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 = 12 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m:rPr>
                        <m:nor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400" dirty="0"/>
                      <m:t>÷</m:t>
                    </m:r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400" dirty="0"/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400" dirty="0"/>
                  <a:t> ÷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÷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6358" y="1066087"/>
                <a:ext cx="2428874" cy="3295967"/>
              </a:xfrm>
              <a:prstGeom prst="rect">
                <a:avLst/>
              </a:prstGeom>
              <a:blipFill>
                <a:blip r:embed="rId4"/>
                <a:stretch>
                  <a:fillRect b="-9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7207668" y="586742"/>
            <a:ext cx="1890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solidFill>
                  <a:schemeClr val="accent1"/>
                </a:solidFill>
              </a:rPr>
              <a:t>Challenge 4: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784645" y="1088023"/>
                <a:ext cx="2588805" cy="41982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÷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48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400" dirty="0"/>
                  <a:t> ÷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÷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28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65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400" dirty="0"/>
                  <a:t> ÷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207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200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4645" y="1088023"/>
                <a:ext cx="2588805" cy="4198265"/>
              </a:xfrm>
              <a:prstGeom prst="rect">
                <a:avLst/>
              </a:prstGeom>
              <a:blipFill>
                <a:blip r:embed="rId5"/>
                <a:stretch>
                  <a:fillRect b="-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9669723" y="626358"/>
            <a:ext cx="2546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solidFill>
                  <a:schemeClr val="accent1"/>
                </a:solidFill>
              </a:rPr>
              <a:t>Challenge 5: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528656" y="1106443"/>
                <a:ext cx="2618961" cy="4567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400" dirty="0"/>
                  <a:t>  False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400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GB" sz="2400" dirty="0"/>
                  <a:t> False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= 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True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/>
                  <a:t> ÷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/>
                  <a:t>= 4 True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b="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÷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= 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 False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8656" y="1106443"/>
                <a:ext cx="2618961" cy="4567148"/>
              </a:xfrm>
              <a:prstGeom prst="rect">
                <a:avLst/>
              </a:prstGeom>
              <a:blipFill>
                <a:blip r:embed="rId6"/>
                <a:stretch>
                  <a:fillRect b="-21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381000" y="5867400"/>
            <a:ext cx="8716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All answers marked in red can be simplified.</a:t>
            </a:r>
          </a:p>
        </p:txBody>
      </p:sp>
    </p:spTree>
    <p:extLst>
      <p:ext uri="{BB962C8B-B14F-4D97-AF65-F5344CB8AC3E}">
        <p14:creationId xmlns:p14="http://schemas.microsoft.com/office/powerpoint/2010/main" val="5329834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7200" y="127679"/>
            <a:ext cx="1943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>
                <a:solidFill>
                  <a:schemeClr val="accent1">
                    <a:lumMod val="75000"/>
                  </a:schemeClr>
                </a:solidFill>
              </a:rPr>
              <a:t>Plenary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14600" y="812800"/>
                <a:ext cx="6502400" cy="3590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4400" b="1" dirty="0">
                    <a:latin typeface="Arial Nova Cond Light" panose="020B0306020202020204" pitchFamily="34" charset="0"/>
                  </a:rPr>
                  <a:t>Is this statement True or False? Why?</a:t>
                </a:r>
              </a:p>
              <a:p>
                <a:pPr algn="ctr"/>
                <a:endParaRPr lang="en-GB" sz="4400" b="1" dirty="0">
                  <a:latin typeface="Arial Nova Cond Light" panose="020B0306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6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6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6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GB" sz="6600" b="1" dirty="0">
                    <a:latin typeface="Arial Nova Cond Light" panose="020B0306020202020204" pitchFamily="34" charset="0"/>
                  </a:rPr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6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6600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66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GB" sz="6600" b="1" dirty="0">
                    <a:latin typeface="Arial Nova Cond Light" panose="020B0306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6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6600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66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GB" sz="6600" b="1" dirty="0">
                    <a:latin typeface="Arial Nova Cond Light" panose="020B0306020202020204" pitchFamily="34" charset="0"/>
                  </a:rPr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6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6600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6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GB" sz="6600" b="1" dirty="0">
                    <a:latin typeface="Arial Nova Cond Light" panose="020B0306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812800"/>
                <a:ext cx="6502400" cy="3590727"/>
              </a:xfrm>
              <a:prstGeom prst="rect">
                <a:avLst/>
              </a:prstGeom>
              <a:blipFill>
                <a:blip r:embed="rId2"/>
                <a:stretch>
                  <a:fillRect l="-2814" t="-3396" r="-4503" b="-5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1970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hought Bubble: Cloud 25"/>
          <p:cNvSpPr/>
          <p:nvPr/>
        </p:nvSpPr>
        <p:spPr>
          <a:xfrm>
            <a:off x="225287" y="1274405"/>
            <a:ext cx="7195930" cy="1323021"/>
          </a:xfrm>
          <a:prstGeom prst="cloudCallout">
            <a:avLst>
              <a:gd name="adj1" fmla="val -19289"/>
              <a:gd name="adj2" fmla="val 36944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49357" y="450574"/>
                <a:ext cx="4346713" cy="801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b="1" dirty="0">
                    <a:latin typeface="Arial Nova Cond Light" panose="020B0306020202020204" pitchFamily="34" charset="0"/>
                  </a:rPr>
                  <a:t>What about          4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GB" sz="3200" b="1" dirty="0">
                    <a:latin typeface="Arial Nova Cond Light" panose="020B0306020202020204" pitchFamily="34" charset="0"/>
                  </a:rPr>
                  <a:t> = ?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357" y="450574"/>
                <a:ext cx="4346713" cy="801310"/>
              </a:xfrm>
              <a:prstGeom prst="rect">
                <a:avLst/>
              </a:prstGeom>
              <a:blipFill>
                <a:blip r:embed="rId2"/>
                <a:stretch>
                  <a:fillRect l="-3647" b="-106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54074" y="1574560"/>
                <a:ext cx="6535635" cy="7877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3200" b="1" dirty="0">
                    <a:latin typeface="Arial Nova Cond Light" panose="020B0306020202020204" pitchFamily="34" charset="0"/>
                  </a:rPr>
                  <a:t>Thinking: ‘How many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3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b="1" dirty="0">
                    <a:latin typeface="Arial Nova Cond Light" panose="020B0306020202020204" pitchFamily="34" charset="0"/>
                  </a:rPr>
                  <a:t>can I get from 4?’ </a:t>
                </a:r>
                <a:endParaRPr lang="en-GB" sz="3200" dirty="0">
                  <a:latin typeface="Arial Nova Cond Light" panose="020B0306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074" y="1574560"/>
                <a:ext cx="6535635" cy="787716"/>
              </a:xfrm>
              <a:prstGeom prst="rect">
                <a:avLst/>
              </a:prstGeom>
              <a:blipFill>
                <a:blip r:embed="rId3"/>
                <a:stretch>
                  <a:fillRect l="-2425" r="-1399" b="-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795130" y="2743200"/>
            <a:ext cx="808383" cy="1152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014330" y="2743200"/>
            <a:ext cx="808383" cy="1152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795129" y="4353339"/>
            <a:ext cx="808383" cy="1152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038615" y="4353339"/>
            <a:ext cx="808383" cy="1152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187687" y="2743200"/>
            <a:ext cx="808383" cy="569843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187686" y="3326296"/>
            <a:ext cx="808383" cy="56984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1615651" y="5493025"/>
            <a:ext cx="410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383326" y="4245984"/>
                <a:ext cx="595035" cy="10143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32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3326" y="4245984"/>
                <a:ext cx="595035" cy="10143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2014329" y="2765722"/>
            <a:ext cx="808383" cy="569843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014329" y="3358087"/>
            <a:ext cx="808383" cy="569843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795128" y="2765721"/>
            <a:ext cx="808383" cy="569843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95127" y="3358087"/>
            <a:ext cx="808383" cy="569843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2038614" y="4353339"/>
            <a:ext cx="808383" cy="569843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2038613" y="4923182"/>
            <a:ext cx="808383" cy="569843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95126" y="4359965"/>
            <a:ext cx="808383" cy="569843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795126" y="4918453"/>
            <a:ext cx="808383" cy="569843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54074" y="6139356"/>
            <a:ext cx="7980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Arial Nova Cond Light" panose="020B0306020202020204" pitchFamily="34" charset="0"/>
              </a:rPr>
              <a:t>From the diagram you can see that </a:t>
            </a:r>
            <a:r>
              <a:rPr lang="en-GB" sz="3200" b="1" dirty="0">
                <a:solidFill>
                  <a:srgbClr val="FF0000"/>
                </a:solidFill>
                <a:latin typeface="Arial Nova Cond Light" panose="020B0306020202020204" pitchFamily="34" charset="0"/>
              </a:rPr>
              <a:t>8</a:t>
            </a:r>
            <a:r>
              <a:rPr lang="en-GB" sz="3200" b="1" dirty="0">
                <a:latin typeface="Arial Nova Cond Light" panose="020B0306020202020204" pitchFamily="34" charset="0"/>
              </a:rPr>
              <a:t> halves make 4.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7894576" y="2755111"/>
                <a:ext cx="3132589" cy="15545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6600" b="1" dirty="0">
                    <a:latin typeface="Arial Nova Cond Light" panose="020B0306020202020204" pitchFamily="34" charset="0"/>
                  </a:rPr>
                  <a:t>4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6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66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6600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GB" sz="6600" b="1" dirty="0">
                    <a:latin typeface="Arial Nova Cond Light" panose="020B0306020202020204" pitchFamily="34" charset="0"/>
                  </a:rPr>
                  <a:t> = </a:t>
                </a:r>
                <a:r>
                  <a:rPr lang="en-GB" sz="6600" b="1" dirty="0">
                    <a:solidFill>
                      <a:srgbClr val="FF0000"/>
                    </a:solidFill>
                    <a:latin typeface="Arial Nova Cond Light" panose="020B0306020202020204" pitchFamily="34" charset="0"/>
                  </a:rPr>
                  <a:t>8</a:t>
                </a:r>
                <a:r>
                  <a:rPr lang="en-GB" sz="6600" b="1" dirty="0">
                    <a:latin typeface="Arial Nova Cond Light" panose="020B0306020202020204" pitchFamily="34" charset="0"/>
                  </a:rPr>
                  <a:t> </a:t>
                </a:r>
                <a:endParaRPr lang="en-GB" sz="66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4576" y="2755111"/>
                <a:ext cx="3132589" cy="1554593"/>
              </a:xfrm>
              <a:prstGeom prst="rect">
                <a:avLst/>
              </a:prstGeom>
              <a:blipFill>
                <a:blip r:embed="rId5"/>
                <a:stretch>
                  <a:fillRect l="-13230" t="-784" r="-6031" b="-137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08903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" grpId="0"/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13" grpId="0" animBg="1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4312" y="357809"/>
                <a:ext cx="1842053" cy="53928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b="1" dirty="0">
                    <a:latin typeface="Arial Nova Cond Light" panose="020B0306020202020204" pitchFamily="34" charset="0"/>
                  </a:rPr>
                  <a:t>Try these:</a:t>
                </a:r>
              </a:p>
              <a:p>
                <a:endParaRPr lang="en-GB" sz="3200" b="1" dirty="0">
                  <a:latin typeface="Arial Nova Cond Light" panose="020B0306020202020204" pitchFamily="34" charset="0"/>
                </a:endParaRPr>
              </a:p>
              <a:p>
                <a:pPr marL="514350" indent="-514350">
                  <a:buAutoNum type="arabicParenR"/>
                </a:pPr>
                <a:r>
                  <a:rPr lang="en-GB" sz="3200" b="1" dirty="0">
                    <a:latin typeface="Arial Nova Cond Light" panose="020B0306020202020204" pitchFamily="34" charset="0"/>
                  </a:rPr>
                  <a:t>3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3200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GB" sz="3200" b="1" dirty="0">
                    <a:latin typeface="Arial Nova Cond Light" panose="020B0306020202020204" pitchFamily="34" charset="0"/>
                  </a:rPr>
                  <a:t> = </a:t>
                </a:r>
              </a:p>
              <a:p>
                <a:pPr marL="514350" indent="-514350">
                  <a:buAutoNum type="arabicParenR"/>
                </a:pPr>
                <a:endParaRPr lang="en-GB" sz="3200" b="1" dirty="0">
                  <a:latin typeface="Arial Nova Cond Light" panose="020B0306020202020204" pitchFamily="34" charset="0"/>
                </a:endParaRPr>
              </a:p>
              <a:p>
                <a:pPr marL="514350" indent="-514350">
                  <a:buAutoNum type="arabicParenR"/>
                </a:pPr>
                <a:r>
                  <a:rPr lang="en-GB" sz="3200" b="1" dirty="0">
                    <a:latin typeface="Arial Nova Cond Light" panose="020B0306020202020204" pitchFamily="34" charset="0"/>
                  </a:rPr>
                  <a:t>5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3200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GB" sz="3200" b="1" dirty="0">
                    <a:latin typeface="Arial Nova Cond Light" panose="020B0306020202020204" pitchFamily="34" charset="0"/>
                  </a:rPr>
                  <a:t> =</a:t>
                </a:r>
              </a:p>
              <a:p>
                <a:pPr marL="514350" indent="-514350">
                  <a:buAutoNum type="arabicParenR"/>
                </a:pPr>
                <a:endParaRPr lang="en-GB" sz="3200" b="1" dirty="0">
                  <a:latin typeface="Arial Nova Cond Light" panose="020B0306020202020204" pitchFamily="34" charset="0"/>
                </a:endParaRPr>
              </a:p>
              <a:p>
                <a:pPr marL="514350" indent="-514350">
                  <a:buAutoNum type="arabicParenR"/>
                </a:pPr>
                <a:r>
                  <a:rPr lang="en-GB" sz="3200" b="1" dirty="0">
                    <a:latin typeface="Arial Nova Cond Light" panose="020B0306020202020204" pitchFamily="34" charset="0"/>
                  </a:rPr>
                  <a:t>7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32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GB" sz="3200" b="1" dirty="0">
                    <a:latin typeface="Arial Nova Cond Light" panose="020B0306020202020204" pitchFamily="34" charset="0"/>
                  </a:rPr>
                  <a:t> =</a:t>
                </a:r>
              </a:p>
              <a:p>
                <a:pPr marL="514350" indent="-514350">
                  <a:buAutoNum type="arabicParenR"/>
                </a:pPr>
                <a:endParaRPr lang="en-GB" sz="3200" b="1" dirty="0">
                  <a:latin typeface="Arial Nova Cond Light" panose="020B0306020202020204" pitchFamily="34" charset="0"/>
                </a:endParaRPr>
              </a:p>
              <a:p>
                <a:pPr marL="514350" indent="-514350">
                  <a:buAutoNum type="arabicParenR"/>
                </a:pPr>
                <a:r>
                  <a:rPr lang="en-GB" sz="3200" b="1" dirty="0">
                    <a:latin typeface="Arial Nova Cond Light" panose="020B0306020202020204" pitchFamily="34" charset="0"/>
                  </a:rPr>
                  <a:t>2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32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GB" sz="3200" b="1" dirty="0">
                    <a:latin typeface="Arial Nova Cond Light" panose="020B0306020202020204" pitchFamily="34" charset="0"/>
                  </a:rPr>
                  <a:t> =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312" y="357809"/>
                <a:ext cx="1842053" cy="5392823"/>
              </a:xfrm>
              <a:prstGeom prst="rect">
                <a:avLst/>
              </a:prstGeom>
              <a:blipFill>
                <a:blip r:embed="rId2"/>
                <a:stretch>
                  <a:fillRect l="-8609" t="-1471" r="-7947" b="-7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3525079" y="1205949"/>
            <a:ext cx="556592" cy="344556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3525079" y="1550505"/>
            <a:ext cx="556592" cy="344556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340087" y="1205949"/>
            <a:ext cx="556592" cy="344556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340087" y="1550505"/>
            <a:ext cx="556592" cy="344556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155095" y="1205949"/>
            <a:ext cx="556592" cy="344556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155095" y="1550505"/>
            <a:ext cx="556592" cy="344556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525079" y="2590802"/>
            <a:ext cx="556592" cy="3445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525079" y="2935358"/>
            <a:ext cx="556592" cy="3445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340087" y="2577550"/>
            <a:ext cx="556592" cy="3445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340087" y="2922106"/>
            <a:ext cx="556592" cy="3445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161722" y="2590802"/>
            <a:ext cx="556592" cy="3445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5161722" y="2935358"/>
            <a:ext cx="556592" cy="3445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76730" y="2577550"/>
            <a:ext cx="556592" cy="3445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5976730" y="2922106"/>
            <a:ext cx="556592" cy="3445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6798365" y="2590802"/>
            <a:ext cx="556592" cy="3445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6798365" y="2935358"/>
            <a:ext cx="556592" cy="3445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3525079" y="3770245"/>
            <a:ext cx="556592" cy="25841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3525079" y="4028661"/>
            <a:ext cx="556592" cy="25841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3525079" y="4287077"/>
            <a:ext cx="556592" cy="25841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4300332" y="3770245"/>
            <a:ext cx="556592" cy="25841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4300332" y="4028661"/>
            <a:ext cx="556592" cy="25841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4300332" y="4287077"/>
            <a:ext cx="556592" cy="25841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102089" y="3770245"/>
            <a:ext cx="556592" cy="25841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5102089" y="4028661"/>
            <a:ext cx="556592" cy="25841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102089" y="4287077"/>
            <a:ext cx="556592" cy="25841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5933665" y="3776870"/>
            <a:ext cx="556592" cy="25841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5933665" y="4035286"/>
            <a:ext cx="556592" cy="25841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933665" y="4293702"/>
            <a:ext cx="556592" cy="25841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6745366" y="3770245"/>
            <a:ext cx="556592" cy="25841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6745366" y="4028661"/>
            <a:ext cx="556592" cy="25841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6745366" y="4287077"/>
            <a:ext cx="556592" cy="25841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547123" y="3770245"/>
            <a:ext cx="556592" cy="25841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7547123" y="4028661"/>
            <a:ext cx="556592" cy="25841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7547123" y="4287077"/>
            <a:ext cx="556592" cy="25841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8378699" y="3776870"/>
            <a:ext cx="556592" cy="25841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8378699" y="4035286"/>
            <a:ext cx="556592" cy="25841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8378699" y="4293702"/>
            <a:ext cx="556592" cy="25841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3523423" y="5008513"/>
            <a:ext cx="556592" cy="25841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3523423" y="5266929"/>
            <a:ext cx="556592" cy="25841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3523423" y="5525345"/>
            <a:ext cx="556592" cy="25841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3523423" y="5783761"/>
            <a:ext cx="556592" cy="25841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330152" y="5008513"/>
            <a:ext cx="556592" cy="25841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4330152" y="5266929"/>
            <a:ext cx="556592" cy="25841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4330152" y="5525345"/>
            <a:ext cx="556592" cy="25841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4330152" y="5783761"/>
            <a:ext cx="556592" cy="25841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2226365" y="1431236"/>
            <a:ext cx="10071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Arial Nova Cond Light" panose="020B0306020202020204" pitchFamily="34" charset="0"/>
              </a:rPr>
              <a:t>6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173356" y="2629718"/>
            <a:ext cx="10071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Arial Nova Cond Light" panose="020B0306020202020204" pitchFamily="34" charset="0"/>
              </a:rPr>
              <a:t>10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246247" y="3798379"/>
            <a:ext cx="10071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Arial Nova Cond Light" panose="020B0306020202020204" pitchFamily="34" charset="0"/>
              </a:rPr>
              <a:t>21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226365" y="4974541"/>
            <a:ext cx="10071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Arial Nova Cond Light" panose="020B0306020202020204" pitchFamily="34" charset="0"/>
              </a:rPr>
              <a:t>8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006544" y="1257279"/>
            <a:ext cx="15173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Arial Nova Cond Light" panose="020B0306020202020204" pitchFamily="34" charset="0"/>
              </a:rPr>
              <a:t>6 halves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547122" y="2642970"/>
            <a:ext cx="1875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Arial Nova Cond Light" panose="020B0306020202020204" pitchFamily="34" charset="0"/>
              </a:rPr>
              <a:t>10 halves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9054570" y="3872106"/>
            <a:ext cx="1875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Arial Nova Cond Light" panose="020B0306020202020204" pitchFamily="34" charset="0"/>
              </a:rPr>
              <a:t>21 thirds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102089" y="5179109"/>
            <a:ext cx="1875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Arial Nova Cond Light" panose="020B0306020202020204" pitchFamily="34" charset="0"/>
              </a:rPr>
              <a:t>8 quarters</a:t>
            </a:r>
          </a:p>
        </p:txBody>
      </p:sp>
    </p:spTree>
    <p:extLst>
      <p:ext uri="{BB962C8B-B14F-4D97-AF65-F5344CB8AC3E}">
        <p14:creationId xmlns:p14="http://schemas.microsoft.com/office/powerpoint/2010/main" val="111835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5" grpId="0"/>
      <p:bldP spid="56" grpId="0"/>
      <p:bldP spid="57" grpId="0"/>
      <p:bldP spid="59" grpId="0"/>
      <p:bldP spid="60" grpId="0"/>
      <p:bldP spid="61" grpId="0"/>
      <p:bldP spid="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03580" y="345396"/>
                <a:ext cx="3339549" cy="53928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b="1" u="sng" dirty="0">
                    <a:solidFill>
                      <a:srgbClr val="FF0000"/>
                    </a:solidFill>
                    <a:latin typeface="Arial Nova Cond Light" panose="020B0306020202020204" pitchFamily="34" charset="0"/>
                  </a:rPr>
                  <a:t>Thinking/Reasoning</a:t>
                </a:r>
              </a:p>
              <a:p>
                <a:endParaRPr lang="en-GB" sz="3200" b="1" dirty="0">
                  <a:latin typeface="Arial Nova Cond Light" panose="020B0306020202020204" pitchFamily="34" charset="0"/>
                </a:endParaRPr>
              </a:p>
              <a:p>
                <a:pPr marL="514350" indent="-514350">
                  <a:buAutoNum type="arabicParenR"/>
                </a:pPr>
                <a:r>
                  <a:rPr lang="en-GB" sz="3200" b="1" dirty="0">
                    <a:latin typeface="Arial Nova Cond Light" panose="020B0306020202020204" pitchFamily="34" charset="0"/>
                  </a:rPr>
                  <a:t>3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3200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GB" sz="3200" b="1" dirty="0">
                    <a:latin typeface="Arial Nova Cond Light" panose="020B0306020202020204" pitchFamily="34" charset="0"/>
                  </a:rPr>
                  <a:t> = </a:t>
                </a:r>
              </a:p>
              <a:p>
                <a:pPr marL="514350" indent="-514350">
                  <a:buAutoNum type="arabicParenR"/>
                </a:pPr>
                <a:endParaRPr lang="en-GB" sz="3200" b="1" dirty="0">
                  <a:latin typeface="Arial Nova Cond Light" panose="020B0306020202020204" pitchFamily="34" charset="0"/>
                </a:endParaRPr>
              </a:p>
              <a:p>
                <a:pPr marL="514350" indent="-514350">
                  <a:buAutoNum type="arabicParenR"/>
                </a:pPr>
                <a:r>
                  <a:rPr lang="en-GB" sz="3200" b="1" dirty="0">
                    <a:latin typeface="Arial Nova Cond Light" panose="020B0306020202020204" pitchFamily="34" charset="0"/>
                  </a:rPr>
                  <a:t>5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3200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GB" sz="3200" b="1" dirty="0">
                    <a:latin typeface="Arial Nova Cond Light" panose="020B0306020202020204" pitchFamily="34" charset="0"/>
                  </a:rPr>
                  <a:t> =</a:t>
                </a:r>
              </a:p>
              <a:p>
                <a:pPr marL="514350" indent="-514350">
                  <a:buAutoNum type="arabicParenR"/>
                </a:pPr>
                <a:endParaRPr lang="en-GB" sz="3200" b="1" dirty="0">
                  <a:latin typeface="Arial Nova Cond Light" panose="020B0306020202020204" pitchFamily="34" charset="0"/>
                </a:endParaRPr>
              </a:p>
              <a:p>
                <a:pPr marL="514350" indent="-514350">
                  <a:buAutoNum type="arabicParenR"/>
                </a:pPr>
                <a:r>
                  <a:rPr lang="en-GB" sz="3200" b="1" dirty="0">
                    <a:latin typeface="Arial Nova Cond Light" panose="020B0306020202020204" pitchFamily="34" charset="0"/>
                  </a:rPr>
                  <a:t>7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32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GB" sz="3200" b="1" dirty="0">
                    <a:latin typeface="Arial Nova Cond Light" panose="020B0306020202020204" pitchFamily="34" charset="0"/>
                  </a:rPr>
                  <a:t> =</a:t>
                </a:r>
              </a:p>
              <a:p>
                <a:pPr marL="514350" indent="-514350">
                  <a:buAutoNum type="arabicParenR"/>
                </a:pPr>
                <a:endParaRPr lang="en-GB" sz="3200" b="1" dirty="0">
                  <a:latin typeface="Arial Nova Cond Light" panose="020B0306020202020204" pitchFamily="34" charset="0"/>
                </a:endParaRPr>
              </a:p>
              <a:p>
                <a:pPr marL="514350" indent="-514350">
                  <a:buAutoNum type="arabicParenR"/>
                </a:pPr>
                <a:r>
                  <a:rPr lang="en-GB" sz="3200" b="1" dirty="0">
                    <a:latin typeface="Arial Nova Cond Light" panose="020B0306020202020204" pitchFamily="34" charset="0"/>
                  </a:rPr>
                  <a:t>2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32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GB" sz="3200" b="1" dirty="0">
                    <a:latin typeface="Arial Nova Cond Light" panose="020B0306020202020204" pitchFamily="34" charset="0"/>
                  </a:rPr>
                  <a:t> =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80" y="345396"/>
                <a:ext cx="3339549" cy="5392823"/>
              </a:xfrm>
              <a:prstGeom prst="rect">
                <a:avLst/>
              </a:prstGeom>
              <a:blipFill>
                <a:blip r:embed="rId2"/>
                <a:stretch>
                  <a:fillRect l="-4753" t="-1471" b="-7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2226365" y="1431236"/>
            <a:ext cx="10071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Arial Nova Cond Light" panose="020B0306020202020204" pitchFamily="34" charset="0"/>
              </a:rPr>
              <a:t>6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173356" y="2629718"/>
            <a:ext cx="10071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Arial Nova Cond Light" panose="020B0306020202020204" pitchFamily="34" charset="0"/>
              </a:rPr>
              <a:t>10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246247" y="3798379"/>
            <a:ext cx="10071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Arial Nova Cond Light" panose="020B0306020202020204" pitchFamily="34" charset="0"/>
              </a:rPr>
              <a:t>21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173355" y="4996861"/>
            <a:ext cx="10071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Arial Nova Cond Light" panose="020B0306020202020204" pitchFamily="34" charset="0"/>
              </a:rPr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115347" y="1392836"/>
                <a:ext cx="1749287" cy="4357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200" dirty="0">
                    <a:latin typeface="Arial Nova Cond Light" panose="020B0306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3200" b="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3200" b="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dirty="0">
                    <a:latin typeface="Arial Nova Cond Light" panose="020B0306020202020204" pitchFamily="34" charset="0"/>
                  </a:rPr>
                  <a:t>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200" b="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3200" dirty="0">
                    <a:latin typeface="Arial Nova Cond Light" panose="020B0306020202020204" pitchFamily="34" charset="0"/>
                  </a:rPr>
                  <a:t> = </a:t>
                </a:r>
              </a:p>
              <a:p>
                <a:pPr marL="514350" indent="-514350">
                  <a:buAutoNum type="arabicParenR"/>
                </a:pPr>
                <a:endParaRPr lang="en-GB" sz="3200" dirty="0">
                  <a:latin typeface="Arial Nova Cond Light" panose="020B0306020202020204" pitchFamily="34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3200" b="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3200" b="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dirty="0">
                    <a:latin typeface="Arial Nova Cond Light" panose="020B0306020202020204" pitchFamily="34" charset="0"/>
                  </a:rPr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200" b="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3200" dirty="0">
                    <a:latin typeface="Arial Nova Cond Light" panose="020B0306020202020204" pitchFamily="34" charset="0"/>
                  </a:rPr>
                  <a:t> =</a:t>
                </a:r>
              </a:p>
              <a:p>
                <a:pPr marL="514350" indent="-514350">
                  <a:buAutoNum type="arabicParenR"/>
                </a:pPr>
                <a:endParaRPr lang="en-GB" sz="3200" dirty="0">
                  <a:latin typeface="Arial Nova Cond Light" panose="020B0306020202020204" pitchFamily="34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3200" b="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dirty="0">
                    <a:latin typeface="Arial Nova Cond Light" panose="020B0306020202020204" pitchFamily="34" charset="0"/>
                  </a:rPr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200" b="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3200" dirty="0">
                    <a:latin typeface="Arial Nova Cond Light" panose="020B0306020202020204" pitchFamily="34" charset="0"/>
                  </a:rPr>
                  <a:t> =</a:t>
                </a:r>
              </a:p>
              <a:p>
                <a:pPr marL="514350" indent="-514350">
                  <a:buAutoNum type="arabicParenR"/>
                </a:pPr>
                <a:endParaRPr lang="en-GB" sz="3200" dirty="0">
                  <a:latin typeface="Arial Nova Cond Light" panose="020B0306020202020204" pitchFamily="34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3200" dirty="0">
                    <a:latin typeface="Arial Nova Cond Light" panose="020B0306020202020204" pitchFamily="34" charset="0"/>
                  </a:rPr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200" b="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3200" dirty="0">
                    <a:latin typeface="Arial Nova Cond Light" panose="020B0306020202020204" pitchFamily="34" charset="0"/>
                  </a:rPr>
                  <a:t> =</a:t>
                </a: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5347" y="1392836"/>
                <a:ext cx="1749287" cy="4357796"/>
              </a:xfrm>
              <a:prstGeom prst="rect">
                <a:avLst/>
              </a:prstGeom>
              <a:blipFill>
                <a:blip r:embed="rId3"/>
                <a:stretch>
                  <a:fillRect b="-9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/>
          <p:cNvSpPr txBox="1"/>
          <p:nvPr/>
        </p:nvSpPr>
        <p:spPr>
          <a:xfrm>
            <a:off x="6361051" y="1431235"/>
            <a:ext cx="10071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Arial Nova Cond Light" panose="020B0306020202020204" pitchFamily="34" charset="0"/>
              </a:rPr>
              <a:t>6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361050" y="2629718"/>
            <a:ext cx="10071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Arial Nova Cond Light" panose="020B0306020202020204" pitchFamily="34" charset="0"/>
              </a:rPr>
              <a:t>10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440562" y="3798378"/>
            <a:ext cx="10071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Arial Nova Cond Light" panose="020B0306020202020204" pitchFamily="34" charset="0"/>
              </a:rPr>
              <a:t>21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248398" y="4996861"/>
            <a:ext cx="10071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Arial Nova Cond Light" panose="020B0306020202020204" pitchFamily="34" charset="0"/>
              </a:rPr>
              <a:t>8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405807" y="1723622"/>
            <a:ext cx="1152941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3405807" y="2922105"/>
            <a:ext cx="1152941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3405807" y="4090765"/>
            <a:ext cx="1152941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3405807" y="5270209"/>
            <a:ext cx="1152941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hought Bubble: Cloud 64"/>
          <p:cNvSpPr/>
          <p:nvPr/>
        </p:nvSpPr>
        <p:spPr>
          <a:xfrm>
            <a:off x="7732636" y="1046922"/>
            <a:ext cx="4459363" cy="1875183"/>
          </a:xfrm>
          <a:prstGeom prst="cloudCallout">
            <a:avLst>
              <a:gd name="adj1" fmla="val -49956"/>
              <a:gd name="adj2" fmla="val -20892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TextBox 65"/>
          <p:cNvSpPr txBox="1"/>
          <p:nvPr/>
        </p:nvSpPr>
        <p:spPr>
          <a:xfrm>
            <a:off x="8580778" y="3655280"/>
            <a:ext cx="282270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Arial Nova Cond Light" panose="020B0306020202020204" pitchFamily="34" charset="0"/>
              </a:rPr>
              <a:t>Identify the  </a:t>
            </a:r>
            <a:r>
              <a:rPr lang="en-GB" sz="3200" b="1" dirty="0">
                <a:latin typeface="Arial Nova Cond Light" panose="020B0306020202020204" pitchFamily="34" charset="0"/>
              </a:rPr>
              <a:t>equivalent fraction</a:t>
            </a:r>
          </a:p>
          <a:p>
            <a:pPr algn="ctr"/>
            <a:r>
              <a:rPr lang="en-GB" sz="3200" b="1" dirty="0">
                <a:solidFill>
                  <a:srgbClr val="FF0000"/>
                </a:solidFill>
                <a:latin typeface="Arial Nova Cond Light" panose="020B0306020202020204" pitchFamily="34" charset="0"/>
              </a:rPr>
              <a:t>using the same denominator.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7235687" y="1494268"/>
                <a:ext cx="244910" cy="8066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5687" y="1494268"/>
                <a:ext cx="244910" cy="8066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Left Bracket 67"/>
          <p:cNvSpPr/>
          <p:nvPr/>
        </p:nvSpPr>
        <p:spPr>
          <a:xfrm>
            <a:off x="7116431" y="1431235"/>
            <a:ext cx="139132" cy="874643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ight Bracket 68"/>
          <p:cNvSpPr/>
          <p:nvPr/>
        </p:nvSpPr>
        <p:spPr>
          <a:xfrm>
            <a:off x="7533327" y="1443542"/>
            <a:ext cx="66526" cy="869664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7229187" y="2662928"/>
                <a:ext cx="244910" cy="8066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9187" y="2662928"/>
                <a:ext cx="244910" cy="806631"/>
              </a:xfrm>
              <a:prstGeom prst="rect">
                <a:avLst/>
              </a:prstGeom>
              <a:blipFill>
                <a:blip r:embed="rId5"/>
                <a:stretch>
                  <a:fillRect l="-2500" r="-6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Left Bracket 70"/>
          <p:cNvSpPr/>
          <p:nvPr/>
        </p:nvSpPr>
        <p:spPr>
          <a:xfrm>
            <a:off x="7109931" y="2599895"/>
            <a:ext cx="139132" cy="874643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ight Bracket 71"/>
          <p:cNvSpPr/>
          <p:nvPr/>
        </p:nvSpPr>
        <p:spPr>
          <a:xfrm>
            <a:off x="7593370" y="2599895"/>
            <a:ext cx="66526" cy="869664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7242058" y="3885045"/>
                <a:ext cx="244910" cy="8066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2058" y="3885045"/>
                <a:ext cx="244910" cy="806631"/>
              </a:xfrm>
              <a:prstGeom prst="rect">
                <a:avLst/>
              </a:prstGeom>
              <a:blipFill>
                <a:blip r:embed="rId6"/>
                <a:stretch>
                  <a:fillRect r="-6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Left Bracket 73"/>
          <p:cNvSpPr/>
          <p:nvPr/>
        </p:nvSpPr>
        <p:spPr>
          <a:xfrm>
            <a:off x="7122802" y="3822012"/>
            <a:ext cx="139132" cy="874643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ight Bracket 74"/>
          <p:cNvSpPr/>
          <p:nvPr/>
        </p:nvSpPr>
        <p:spPr>
          <a:xfrm>
            <a:off x="7592837" y="3816668"/>
            <a:ext cx="66526" cy="869664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7229187" y="5073966"/>
                <a:ext cx="244910" cy="8066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9187" y="5073966"/>
                <a:ext cx="244910" cy="8066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Left Bracket 76"/>
          <p:cNvSpPr/>
          <p:nvPr/>
        </p:nvSpPr>
        <p:spPr>
          <a:xfrm>
            <a:off x="7109931" y="5010933"/>
            <a:ext cx="139132" cy="874643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ight Bracket 77"/>
          <p:cNvSpPr/>
          <p:nvPr/>
        </p:nvSpPr>
        <p:spPr>
          <a:xfrm>
            <a:off x="7474097" y="5010933"/>
            <a:ext cx="66526" cy="869664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136852" y="1494268"/>
                <a:ext cx="3882759" cy="10401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GB" sz="2800" dirty="0"/>
                  <a:t> = 6 ÷ 1 ( The 6 and 1 are        the numerators)</a:t>
                </a: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6852" y="1494268"/>
                <a:ext cx="3882759" cy="1040157"/>
              </a:xfrm>
              <a:prstGeom prst="rect">
                <a:avLst/>
              </a:prstGeom>
              <a:blipFill>
                <a:blip r:embed="rId8"/>
                <a:stretch>
                  <a:fillRect l="-5651" t="-1170" r="-17268" b="-204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1118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hought Bubble: Cloud 11"/>
          <p:cNvSpPr/>
          <p:nvPr/>
        </p:nvSpPr>
        <p:spPr>
          <a:xfrm>
            <a:off x="186747" y="3163505"/>
            <a:ext cx="6601498" cy="1778285"/>
          </a:xfrm>
          <a:prstGeom prst="cloudCallout">
            <a:avLst>
              <a:gd name="adj1" fmla="val -16015"/>
              <a:gd name="adj2" fmla="val -72385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366053" y="145775"/>
            <a:ext cx="56321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u="sng" dirty="0">
                <a:latin typeface="AR BLANCA" panose="02000000000000000000" pitchFamily="2" charset="0"/>
              </a:rPr>
              <a:t>Dividing Fractions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7686260" y="1834230"/>
            <a:ext cx="821635" cy="75537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686260" y="2589604"/>
            <a:ext cx="821635" cy="75537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968190" y="1591651"/>
                <a:ext cx="2182996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32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GB" sz="32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÷ </m:t>
                      </m:r>
                      <m:f>
                        <m:fPr>
                          <m:ctrlP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GB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190" y="1591651"/>
                <a:ext cx="2182996" cy="10175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6471051" y="808564"/>
            <a:ext cx="47947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Arial Nova Cond Light" panose="020B0306020202020204" pitchFamily="34" charset="0"/>
              </a:rPr>
              <a:t>How would you use the diagrams to answer the question: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872331" y="1834230"/>
            <a:ext cx="821635" cy="755374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872331" y="2581474"/>
            <a:ext cx="821635" cy="75537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9095436" y="3506637"/>
                <a:ext cx="375423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5436" y="3506637"/>
                <a:ext cx="375423" cy="6127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5618922" y="3836529"/>
            <a:ext cx="954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Arial Nova Cond Light" panose="020B0306020202020204" pitchFamily="34" charset="0"/>
              </a:rPr>
              <a:t>One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4069" y="3274009"/>
                <a:ext cx="5035827" cy="12937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b="1" u="sng" dirty="0">
                    <a:latin typeface="Arial Nova Cond Light" panose="020B0306020202020204" pitchFamily="34" charset="0"/>
                  </a:rPr>
                  <a:t>Thinking: </a:t>
                </a:r>
              </a:p>
              <a:p>
                <a:pPr algn="ctr"/>
                <a:r>
                  <a:rPr lang="en-GB" sz="3200" b="1" dirty="0">
                    <a:latin typeface="Arial Nova Cond Light" panose="020B0306020202020204" pitchFamily="34" charset="0"/>
                  </a:rPr>
                  <a:t>How many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GB" sz="3200" b="1" dirty="0">
                    <a:latin typeface="Arial Nova Cond Light" panose="020B0306020202020204" pitchFamily="34" charset="0"/>
                  </a:rPr>
                  <a:t> s can I get from </a:t>
                </a:r>
                <a:r>
                  <a:rPr lang="en-GB" sz="32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32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GB" sz="3200" b="1" dirty="0">
                    <a:solidFill>
                      <a:schemeClr val="accent1">
                        <a:lumMod val="75000"/>
                      </a:schemeClr>
                    </a:solidFill>
                    <a:latin typeface="Arial Nova Cond Light" panose="020B0306020202020204" pitchFamily="34" charset="0"/>
                  </a:rPr>
                  <a:t> </a:t>
                </a:r>
                <a:r>
                  <a:rPr lang="en-GB" sz="3200" b="1" dirty="0">
                    <a:latin typeface="Arial Nova Cond Light" panose="020B0306020202020204" pitchFamily="34" charset="0"/>
                  </a:rPr>
                  <a:t>?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069" y="3274009"/>
                <a:ext cx="5035827" cy="1293752"/>
              </a:xfrm>
              <a:prstGeom prst="rect">
                <a:avLst/>
              </a:prstGeom>
              <a:blipFill>
                <a:blip r:embed="rId4"/>
                <a:stretch>
                  <a:fillRect l="-2421" t="-6132" r="-2179" b="-61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914174" y="3530163"/>
                <a:ext cx="365806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4174" y="3530163"/>
                <a:ext cx="365806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923070" y="1684913"/>
            <a:ext cx="6493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latin typeface="Arial Nova Cond Light" panose="020B0306020202020204" pitchFamily="34" charset="0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33937" y="5452656"/>
            <a:ext cx="3776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Arial Nova Cond Light" panose="020B0306020202020204" pitchFamily="34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420821" y="5420288"/>
                <a:ext cx="788250" cy="6083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GB" sz="2800" dirty="0"/>
                  <a:t> = 1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0821" y="5420288"/>
                <a:ext cx="788250" cy="608372"/>
              </a:xfrm>
              <a:prstGeom prst="rect">
                <a:avLst/>
              </a:prstGeom>
              <a:blipFill>
                <a:blip r:embed="rId6"/>
                <a:stretch>
                  <a:fillRect t="-2000" r="-12308" b="-2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Left Bracket 15"/>
          <p:cNvSpPr/>
          <p:nvPr/>
        </p:nvSpPr>
        <p:spPr>
          <a:xfrm>
            <a:off x="4286965" y="5382394"/>
            <a:ext cx="139132" cy="874643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Bracket 16"/>
          <p:cNvSpPr/>
          <p:nvPr/>
        </p:nvSpPr>
        <p:spPr>
          <a:xfrm>
            <a:off x="7098342" y="5357255"/>
            <a:ext cx="119256" cy="869664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968190" y="5239514"/>
                <a:ext cx="2182996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32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GB" sz="32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÷ </m:t>
                      </m:r>
                      <m:f>
                        <m:fPr>
                          <m:ctrlP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GB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190" y="5239514"/>
                <a:ext cx="2182996" cy="101752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286965" y="5391100"/>
            <a:ext cx="1846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Arial Nova Cond Light" panose="020B0306020202020204" pitchFamily="34" charset="0"/>
              </a:rPr>
              <a:t>because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074279" y="1834230"/>
            <a:ext cx="18022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From the diagram you can see that </a:t>
            </a:r>
            <a:r>
              <a:rPr lang="en-GB" b="1" dirty="0"/>
              <a:t>ONE</a:t>
            </a:r>
            <a:r>
              <a:rPr lang="en-GB" dirty="0"/>
              <a:t> red shaded part FITS into the blue shaded part.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0074278" y="1173611"/>
                <a:ext cx="1571839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GB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÷ </m:t>
                      </m:r>
                      <m:f>
                        <m:fPr>
                          <m:ctrlPr>
                            <a:rPr lang="en-GB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?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4278" y="1173611"/>
                <a:ext cx="1571839" cy="61093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389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/>
      <p:bldP spid="6" grpId="0" animBg="1"/>
      <p:bldP spid="7" grpId="0" animBg="1"/>
      <p:bldP spid="33" grpId="0"/>
      <p:bldP spid="2" grpId="0"/>
      <p:bldP spid="20" grpId="0" animBg="1"/>
      <p:bldP spid="23" grpId="0" animBg="1"/>
      <p:bldP spid="3" grpId="0"/>
      <p:bldP spid="11" grpId="0"/>
      <p:bldP spid="19" grpId="0"/>
      <p:bldP spid="5" grpId="0"/>
      <p:bldP spid="10" grpId="0"/>
      <p:bldP spid="14" grpId="0"/>
      <p:bldP spid="15" grpId="0"/>
      <p:bldP spid="16" grpId="0" animBg="1"/>
      <p:bldP spid="17" grpId="0" animBg="1"/>
      <p:bldP spid="18" grpId="0"/>
      <p:bldP spid="8" grpId="0"/>
      <p:bldP spid="9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hought Bubble: Cloud 4"/>
          <p:cNvSpPr/>
          <p:nvPr/>
        </p:nvSpPr>
        <p:spPr>
          <a:xfrm>
            <a:off x="265043" y="3180522"/>
            <a:ext cx="6334540" cy="1855304"/>
          </a:xfrm>
          <a:prstGeom prst="cloudCallout">
            <a:avLst>
              <a:gd name="adj1" fmla="val -13929"/>
              <a:gd name="adj2" fmla="val -71786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366053" y="145775"/>
            <a:ext cx="56321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u="sng" dirty="0">
                <a:latin typeface="AR BLANCA" panose="02000000000000000000" pitchFamily="2" charset="0"/>
              </a:rPr>
              <a:t>Another example:</a:t>
            </a:r>
          </a:p>
        </p:txBody>
      </p:sp>
      <p:sp>
        <p:nvSpPr>
          <p:cNvPr id="6" name="Rectangle 5"/>
          <p:cNvSpPr/>
          <p:nvPr/>
        </p:nvSpPr>
        <p:spPr>
          <a:xfrm>
            <a:off x="7755833" y="2518635"/>
            <a:ext cx="821635" cy="755374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55833" y="3274009"/>
            <a:ext cx="821635" cy="75537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55833" y="4029383"/>
            <a:ext cx="821635" cy="75537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076080" y="4902244"/>
                <a:ext cx="181139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6080" y="4902244"/>
                <a:ext cx="181139" cy="5203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969697" y="1598753"/>
                <a:ext cx="2182996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GB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÷ </m:t>
                      </m:r>
                      <m:f>
                        <m:fPr>
                          <m:ctrlP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GB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GB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697" y="1598753"/>
                <a:ext cx="2182996" cy="10175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976729" y="798302"/>
                <a:ext cx="5062331" cy="1145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b="1" dirty="0">
                    <a:latin typeface="Arial Nova Cond Light" panose="020B0306020202020204" pitchFamily="34" charset="0"/>
                  </a:rPr>
                  <a:t>How would you use the diagrams to answer the question: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÷ </m:t>
                    </m:r>
                    <m:f>
                      <m:fPr>
                        <m:ctrlPr>
                          <a:rPr lang="en-GB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GB" sz="2800" b="1" dirty="0">
                    <a:latin typeface="Arial Nova Cond Light" panose="020B0306020202020204" pitchFamily="34" charset="0"/>
                  </a:rPr>
                  <a:t> = ?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6729" y="798302"/>
                <a:ext cx="5062331" cy="1145570"/>
              </a:xfrm>
              <a:prstGeom prst="rect">
                <a:avLst/>
              </a:prstGeom>
              <a:blipFill>
                <a:blip r:embed="rId4"/>
                <a:stretch>
                  <a:fillRect t="-5851" r="-361" b="-47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8941904" y="2518635"/>
            <a:ext cx="821635" cy="75537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8941904" y="3274009"/>
            <a:ext cx="821635" cy="75537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941904" y="4029383"/>
            <a:ext cx="821635" cy="75537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9165009" y="4856077"/>
                <a:ext cx="375423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5009" y="4856077"/>
                <a:ext cx="375423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5395843" y="3831707"/>
            <a:ext cx="954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  <a:latin typeface="Arial Nova Cond Light" panose="020B0306020202020204" pitchFamily="34" charset="0"/>
              </a:rPr>
              <a:t>Half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2939334" y="1613251"/>
                <a:ext cx="426719" cy="10143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GB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9334" y="1613251"/>
                <a:ext cx="426719" cy="101431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4069" y="3274009"/>
                <a:ext cx="4909916" cy="1296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b="1" u="sng" dirty="0">
                    <a:latin typeface="Arial Nova Cond Light" panose="020B0306020202020204" pitchFamily="34" charset="0"/>
                  </a:rPr>
                  <a:t>Thinking:</a:t>
                </a:r>
              </a:p>
              <a:p>
                <a:pPr algn="ctr"/>
                <a:r>
                  <a:rPr lang="en-GB" sz="3200" b="1" dirty="0">
                    <a:latin typeface="Arial Nova Cond Light" panose="020B0306020202020204" pitchFamily="34" charset="0"/>
                  </a:rPr>
                  <a:t>How many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GB" sz="3200" b="1" dirty="0">
                    <a:latin typeface="Arial Nova Cond Light" panose="020B0306020202020204" pitchFamily="34" charset="0"/>
                  </a:rPr>
                  <a:t> s can I get from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GB" sz="3200" b="1" dirty="0">
                    <a:latin typeface="Arial Nova Cond Light" panose="020B0306020202020204" pitchFamily="34" charset="0"/>
                  </a:rPr>
                  <a:t> ?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069" y="3274009"/>
                <a:ext cx="4909916" cy="1296124"/>
              </a:xfrm>
              <a:prstGeom prst="rect">
                <a:avLst/>
              </a:prstGeom>
              <a:blipFill>
                <a:blip r:embed="rId7"/>
                <a:stretch>
                  <a:fillRect l="-2981" t="-6103" r="-2733" b="-56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10127975" y="2606041"/>
            <a:ext cx="180229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From the diagram you can see that </a:t>
            </a:r>
            <a:r>
              <a:rPr lang="en-GB" b="1" dirty="0"/>
              <a:t>HALF</a:t>
            </a:r>
            <a:r>
              <a:rPr lang="en-GB" dirty="0"/>
              <a:t> the brown shaded part FITS into the yellow shaded part.</a:t>
            </a:r>
          </a:p>
        </p:txBody>
      </p:sp>
    </p:spTree>
    <p:extLst>
      <p:ext uri="{BB962C8B-B14F-4D97-AF65-F5344CB8AC3E}">
        <p14:creationId xmlns:p14="http://schemas.microsoft.com/office/powerpoint/2010/main" val="299505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6" grpId="0" animBg="1"/>
      <p:bldP spid="7" grpId="0" animBg="1"/>
      <p:bldP spid="8" grpId="0" animBg="1"/>
      <p:bldP spid="12" grpId="0"/>
      <p:bldP spid="33" grpId="0"/>
      <p:bldP spid="2" grpId="0"/>
      <p:bldP spid="20" grpId="0" animBg="1"/>
      <p:bldP spid="22" grpId="0" animBg="1"/>
      <p:bldP spid="23" grpId="0" animBg="1"/>
      <p:bldP spid="3" grpId="0"/>
      <p:bldP spid="11" grpId="0"/>
      <p:bldP spid="17" grpId="0"/>
      <p:bldP spid="19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hought Bubble: Cloud 2"/>
          <p:cNvSpPr/>
          <p:nvPr/>
        </p:nvSpPr>
        <p:spPr>
          <a:xfrm>
            <a:off x="4889242" y="1484243"/>
            <a:ext cx="7170236" cy="1860735"/>
          </a:xfrm>
          <a:prstGeom prst="cloudCallout">
            <a:avLst>
              <a:gd name="adj1" fmla="val -55949"/>
              <a:gd name="adj2" fmla="val -485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24069" y="145775"/>
            <a:ext cx="11529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u="sng" dirty="0">
                <a:solidFill>
                  <a:schemeClr val="accent5">
                    <a:lumMod val="75000"/>
                  </a:schemeClr>
                </a:solidFill>
                <a:latin typeface="Arial Nova Cond Light" panose="020B0306020202020204" pitchFamily="34" charset="0"/>
              </a:rPr>
              <a:t>So far the denominators have been the same. </a:t>
            </a:r>
          </a:p>
          <a:p>
            <a:pPr algn="ctr"/>
            <a:r>
              <a:rPr lang="en-GB" sz="3600" b="1" u="sng" dirty="0">
                <a:solidFill>
                  <a:schemeClr val="accent5">
                    <a:lumMod val="75000"/>
                  </a:schemeClr>
                </a:solidFill>
                <a:latin typeface="Arial Nova Cond Light" panose="020B0306020202020204" pitchFamily="34" charset="0"/>
              </a:rPr>
              <a:t>What will happen when the denominators are different?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511400" y="1871428"/>
                <a:ext cx="2182996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GB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÷ </m:t>
                      </m:r>
                      <m:f>
                        <m:fPr>
                          <m:ctrlPr>
                            <a:rPr lang="en-GB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GB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en-GB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1400" y="1871428"/>
                <a:ext cx="2182996" cy="10175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60170" y="3054953"/>
                <a:ext cx="5486400" cy="2444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b="1" dirty="0">
                    <a:latin typeface="Arial Nova Cond Light" panose="020B0306020202020204" pitchFamily="34" charset="0"/>
                  </a:rPr>
                  <a:t>How would you use diagrams to answer this question?</a:t>
                </a:r>
              </a:p>
              <a:p>
                <a:pPr algn="ctr"/>
                <a:r>
                  <a:rPr lang="en-GB" sz="2800" b="1" dirty="0">
                    <a:latin typeface="Arial Nova Cond Light" panose="020B0306020202020204" pitchFamily="34" charset="0"/>
                  </a:rPr>
                  <a:t>First find the equivalent fraction, using the common multiple as the denominator: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GB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en-GB" sz="2800" b="1" dirty="0">
                    <a:solidFill>
                      <a:schemeClr val="tx1"/>
                    </a:solidFill>
                    <a:latin typeface="Arial Nova Cond Light" panose="020B0306020202020204" pitchFamily="34" charset="0"/>
                  </a:rPr>
                  <a:t>   </a:t>
                </a:r>
                <a:r>
                  <a:rPr lang="en-GB" sz="2800" b="1" dirty="0">
                    <a:latin typeface="Arial Nova Cond Light" panose="020B0306020202020204" pitchFamily="34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GB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GB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en-GB" sz="2800" b="1" dirty="0">
                    <a:latin typeface="Arial Nova Cond Light" panose="020B0306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170" y="3054953"/>
                <a:ext cx="5486400" cy="2444580"/>
              </a:xfrm>
              <a:prstGeom prst="rect">
                <a:avLst/>
              </a:prstGeom>
              <a:blipFill>
                <a:blip r:embed="rId3"/>
                <a:stretch>
                  <a:fillRect l="-2111" t="-2494" r="-3556" b="-17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0065018" y="2145486"/>
            <a:ext cx="2126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  <a:latin typeface="Arial Nova Cond Light" panose="020B0306020202020204" pitchFamily="34" charset="0"/>
              </a:rPr>
              <a:t>Five sixths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684106" y="1846814"/>
                <a:ext cx="426719" cy="10275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GB" sz="3200" b="1" i="1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4106" y="1846814"/>
                <a:ext cx="426719" cy="10275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304546" y="1633288"/>
                <a:ext cx="4909916" cy="1296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b="1" u="sng" dirty="0">
                    <a:latin typeface="Arial Nova Cond Light" panose="020B0306020202020204" pitchFamily="34" charset="0"/>
                  </a:rPr>
                  <a:t>Thinking:</a:t>
                </a:r>
              </a:p>
              <a:p>
                <a:pPr algn="ctr"/>
                <a:r>
                  <a:rPr lang="en-GB" sz="3200" b="1" dirty="0">
                    <a:latin typeface="Arial Nova Cond Light" panose="020B0306020202020204" pitchFamily="34" charset="0"/>
                  </a:rPr>
                  <a:t>How many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GB" sz="3200" b="1" dirty="0">
                    <a:latin typeface="Arial Nova Cond Light" panose="020B0306020202020204" pitchFamily="34" charset="0"/>
                  </a:rPr>
                  <a:t> s can I get from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GB" sz="3200" b="1" dirty="0">
                    <a:latin typeface="Arial Nova Cond Light" panose="020B0306020202020204" pitchFamily="34" charset="0"/>
                  </a:rPr>
                  <a:t> ?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4546" y="1633288"/>
                <a:ext cx="4909916" cy="1296124"/>
              </a:xfrm>
              <a:prstGeom prst="rect">
                <a:avLst/>
              </a:prstGeom>
              <a:blipFill>
                <a:blip r:embed="rId5"/>
                <a:stretch>
                  <a:fillRect l="-2854" t="-6103" r="-2730" b="-56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5963478" y="3578087"/>
            <a:ext cx="318052" cy="38431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963478" y="3962400"/>
            <a:ext cx="318052" cy="3843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63478" y="4346713"/>
            <a:ext cx="318052" cy="3843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6282674" y="3578087"/>
            <a:ext cx="318052" cy="38431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6282674" y="3962400"/>
            <a:ext cx="318052" cy="3843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6282674" y="4346713"/>
            <a:ext cx="318052" cy="3843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6600726" y="3578087"/>
            <a:ext cx="318052" cy="38431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6600726" y="3962400"/>
            <a:ext cx="318052" cy="3843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6600726" y="4346713"/>
            <a:ext cx="318052" cy="3843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6919922" y="3578087"/>
            <a:ext cx="318052" cy="38431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6919922" y="3962400"/>
            <a:ext cx="318052" cy="3843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6919922" y="4346713"/>
            <a:ext cx="318052" cy="3843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236830" y="3578087"/>
            <a:ext cx="318052" cy="38431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7236830" y="3962400"/>
            <a:ext cx="318052" cy="3843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7236830" y="4346713"/>
            <a:ext cx="318052" cy="3843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8632640" y="3578087"/>
            <a:ext cx="318052" cy="3843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8632640" y="3962400"/>
            <a:ext cx="318052" cy="3843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8632640" y="4346713"/>
            <a:ext cx="318052" cy="3843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8951836" y="3578087"/>
            <a:ext cx="318052" cy="3843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8951836" y="3962400"/>
            <a:ext cx="318052" cy="3843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8951836" y="4346713"/>
            <a:ext cx="318052" cy="3843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9269888" y="3578087"/>
            <a:ext cx="318052" cy="3843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9269888" y="3962400"/>
            <a:ext cx="318052" cy="3843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9269888" y="4346713"/>
            <a:ext cx="318052" cy="3843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9589084" y="3578087"/>
            <a:ext cx="318052" cy="3843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9589084" y="3962400"/>
            <a:ext cx="318052" cy="3843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9589084" y="4346713"/>
            <a:ext cx="318052" cy="3843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9905992" y="3578087"/>
            <a:ext cx="318052" cy="3843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9905992" y="3962400"/>
            <a:ext cx="318052" cy="3843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9905992" y="4346713"/>
            <a:ext cx="318052" cy="3843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242917" y="4799675"/>
                <a:ext cx="1133067" cy="6313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GB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en-GB" sz="2400" b="1" dirty="0">
                    <a:solidFill>
                      <a:schemeClr val="tx1"/>
                    </a:solidFill>
                    <a:latin typeface="Arial Nova Cond Light" panose="020B0306020202020204" pitchFamily="34" charset="0"/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2917" y="4799675"/>
                <a:ext cx="1133067" cy="63132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8979912" y="4865172"/>
                <a:ext cx="1133067" cy="6258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GB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GB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en-GB" sz="2400" b="1" dirty="0">
                    <a:latin typeface="Arial Nova Cond Light" panose="020B0306020202020204" pitchFamily="34" charset="0"/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9912" y="4865172"/>
                <a:ext cx="1133067" cy="6258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938555" y="5554705"/>
                <a:ext cx="2958911" cy="10275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GB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den>
                      </m:f>
                      <m:r>
                        <a:rPr lang="en-GB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÷ </m:t>
                      </m:r>
                      <m:f>
                        <m:fPr>
                          <m:ctrlPr>
                            <a:rPr lang="en-GB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GB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den>
                      </m:f>
                      <m:r>
                        <a:rPr lang="en-GB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555" y="5554705"/>
                <a:ext cx="2958911" cy="102752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3684106" y="5570001"/>
                <a:ext cx="426719" cy="10275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GB" sz="3200" b="1" i="1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4106" y="5570001"/>
                <a:ext cx="426719" cy="102752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34980" y="5491049"/>
            <a:ext cx="10962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latin typeface="Arial Nova Cond Light" panose="020B0306020202020204" pitchFamily="34" charset="0"/>
              </a:rPr>
              <a:t>So,</a:t>
            </a:r>
          </a:p>
        </p:txBody>
      </p:sp>
    </p:spTree>
    <p:extLst>
      <p:ext uri="{BB962C8B-B14F-4D97-AF65-F5344CB8AC3E}">
        <p14:creationId xmlns:p14="http://schemas.microsoft.com/office/powerpoint/2010/main" val="296572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33" grpId="0"/>
      <p:bldP spid="2" grpId="0"/>
      <p:bldP spid="11" grpId="0"/>
      <p:bldP spid="17" grpId="0"/>
      <p:bldP spid="19" grpId="0"/>
      <p:bldP spid="5" grpId="0" animBg="1"/>
      <p:bldP spid="18" grpId="0" animBg="1"/>
      <p:bldP spid="21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9" grpId="0"/>
      <p:bldP spid="10" grpId="0"/>
      <p:bldP spid="52" grpId="0"/>
      <p:bldP spid="53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7544" y="302351"/>
            <a:ext cx="338908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u="sng" dirty="0">
                <a:solidFill>
                  <a:schemeClr val="accent1"/>
                </a:solidFill>
                <a:latin typeface="Arial Nova Cond Light" panose="020B0306020202020204" pitchFamily="34" charset="0"/>
                <a:ea typeface="Cambria Math" panose="02040503050406030204" pitchFamily="18" charset="0"/>
              </a:rPr>
              <a:t>Independent activity </a:t>
            </a:r>
          </a:p>
          <a:p>
            <a:r>
              <a:rPr lang="en-GB" sz="3200" b="1" u="sng" dirty="0">
                <a:solidFill>
                  <a:schemeClr val="accent1"/>
                </a:solidFill>
                <a:latin typeface="Arial Nova Cond Light" panose="020B0306020202020204" pitchFamily="34" charset="0"/>
                <a:ea typeface="Cambria Math" panose="02040503050406030204" pitchFamily="18" charset="0"/>
              </a:rPr>
              <a:t>Use diagrams/equivalence to answer these: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52518" y="488249"/>
                <a:ext cx="1879600" cy="60472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1)</a:t>
                </a:r>
                <a:r>
                  <a:rPr lang="en-GB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3200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3200" dirty="0"/>
                  <a:t> =</a:t>
                </a:r>
                <a:endParaRPr lang="en-GB" sz="3200" b="1" dirty="0"/>
              </a:p>
              <a:p>
                <a:endParaRPr lang="en-GB" sz="3200" dirty="0"/>
              </a:p>
              <a:p>
                <a:r>
                  <a:rPr lang="en-GB" sz="32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3200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3200" dirty="0"/>
                  <a:t> =</a:t>
                </a:r>
                <a:endParaRPr lang="en-GB" sz="3200" b="1" dirty="0"/>
              </a:p>
              <a:p>
                <a:pPr marL="457200" indent="-457200">
                  <a:buFontTx/>
                  <a:buAutoNum type="arabicParenR"/>
                </a:pPr>
                <a:endParaRPr lang="en-GB" sz="3200" i="1" dirty="0">
                  <a:latin typeface="Cambria Math" panose="02040503050406030204" pitchFamily="18" charset="0"/>
                </a:endParaRPr>
              </a:p>
              <a:p>
                <a:r>
                  <a:rPr lang="en-GB" sz="3200" i="1" dirty="0">
                    <a:latin typeface="Cambria Math" panose="02040503050406030204" pitchFamily="18" charset="0"/>
                  </a:rPr>
                  <a:t>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3200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3200" dirty="0"/>
                  <a:t> =</a:t>
                </a:r>
                <a:endParaRPr lang="en-GB" sz="3200" b="1" dirty="0"/>
              </a:p>
              <a:p>
                <a:pPr marL="457200" indent="-457200">
                  <a:buFontTx/>
                  <a:buAutoNum type="arabicParenR"/>
                </a:pPr>
                <a:endParaRPr lang="en-GB" sz="3200" i="1" dirty="0">
                  <a:latin typeface="Cambria Math" panose="02040503050406030204" pitchFamily="18" charset="0"/>
                </a:endParaRPr>
              </a:p>
              <a:p>
                <a:r>
                  <a:rPr lang="en-GB" sz="3200" i="1" dirty="0">
                    <a:latin typeface="Cambria Math" panose="02040503050406030204" pitchFamily="18" charset="0"/>
                  </a:rPr>
                  <a:t>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3200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3200" dirty="0"/>
                  <a:t> =</a:t>
                </a:r>
                <a:endParaRPr lang="en-GB" sz="3200" b="1" dirty="0"/>
              </a:p>
              <a:p>
                <a:pPr marL="457200" indent="-457200">
                  <a:buFontTx/>
                  <a:buAutoNum type="arabicParenR"/>
                </a:pPr>
                <a:endParaRPr lang="en-GB" sz="3200" i="1" dirty="0">
                  <a:latin typeface="Cambria Math" panose="02040503050406030204" pitchFamily="18" charset="0"/>
                </a:endParaRPr>
              </a:p>
              <a:p>
                <a:r>
                  <a:rPr lang="en-GB" sz="3200" i="1" dirty="0">
                    <a:latin typeface="Cambria Math" panose="02040503050406030204" pitchFamily="18" charset="0"/>
                  </a:rPr>
                  <a:t>5)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3200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3200" dirty="0"/>
                  <a:t> =</a:t>
                </a:r>
              </a:p>
              <a:p>
                <a:pPr marL="457200" indent="-457200">
                  <a:buAutoNum type="arabicParenR"/>
                </a:pPr>
                <a:endParaRPr lang="en-GB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2518" y="488249"/>
                <a:ext cx="1879600" cy="6047296"/>
              </a:xfrm>
              <a:prstGeom prst="rect">
                <a:avLst/>
              </a:prstGeom>
              <a:blipFill>
                <a:blip r:embed="rId2"/>
                <a:stretch>
                  <a:fillRect l="-84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628863" y="448492"/>
                <a:ext cx="596348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8863" y="448492"/>
                <a:ext cx="596348" cy="7861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053341" y="1677616"/>
                <a:ext cx="423514" cy="7848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3341" y="1677616"/>
                <a:ext cx="423514" cy="7848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126171" y="2847391"/>
                <a:ext cx="237564" cy="7936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171" y="2847391"/>
                <a:ext cx="237564" cy="793679"/>
              </a:xfrm>
              <a:prstGeom prst="rect">
                <a:avLst/>
              </a:prstGeom>
              <a:blipFill>
                <a:blip r:embed="rId5"/>
                <a:stretch>
                  <a:fillRect r="-102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956317" y="3986533"/>
                <a:ext cx="593431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6317" y="3986533"/>
                <a:ext cx="593431" cy="7861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123186" y="5157655"/>
                <a:ext cx="423514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3186" y="5157655"/>
                <a:ext cx="423514" cy="79367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Left Bracket 9"/>
          <p:cNvSpPr/>
          <p:nvPr/>
        </p:nvSpPr>
        <p:spPr>
          <a:xfrm>
            <a:off x="6768012" y="488249"/>
            <a:ext cx="81602" cy="746420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solidFill>
                <a:srgbClr val="FF0000"/>
              </a:solidFill>
            </a:endParaRPr>
          </a:p>
        </p:txBody>
      </p:sp>
      <p:sp>
        <p:nvSpPr>
          <p:cNvPr id="11" name="Right Bracket 10"/>
          <p:cNvSpPr/>
          <p:nvPr/>
        </p:nvSpPr>
        <p:spPr>
          <a:xfrm>
            <a:off x="6946915" y="488249"/>
            <a:ext cx="103108" cy="746420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050162" y="3986533"/>
                <a:ext cx="423514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0162" y="3986533"/>
                <a:ext cx="423514" cy="7861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Left Bracket 12"/>
          <p:cNvSpPr/>
          <p:nvPr/>
        </p:nvSpPr>
        <p:spPr>
          <a:xfrm>
            <a:off x="6946915" y="3986533"/>
            <a:ext cx="66261" cy="768351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solidFill>
                <a:srgbClr val="FF0000"/>
              </a:solidFill>
            </a:endParaRPr>
          </a:p>
        </p:txBody>
      </p:sp>
      <p:sp>
        <p:nvSpPr>
          <p:cNvPr id="14" name="Left Bracket 13"/>
          <p:cNvSpPr/>
          <p:nvPr/>
        </p:nvSpPr>
        <p:spPr>
          <a:xfrm flipH="1">
            <a:off x="7476861" y="3986533"/>
            <a:ext cx="82289" cy="768351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81807" y="541889"/>
            <a:ext cx="37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598695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3" grpId="0"/>
      <p:bldP spid="5" grpId="0"/>
      <p:bldP spid="7" grpId="0"/>
      <p:bldP spid="9" grpId="0"/>
      <p:bldP spid="10" grpId="0" animBg="1"/>
      <p:bldP spid="11" grpId="0" animBg="1"/>
      <p:bldP spid="12" grpId="0"/>
      <p:bldP spid="13" grpId="0" animBg="1"/>
      <p:bldP spid="14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/>
          <p:cNvSpPr/>
          <p:nvPr/>
        </p:nvSpPr>
        <p:spPr>
          <a:xfrm>
            <a:off x="5367130" y="5062330"/>
            <a:ext cx="6029740" cy="11529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84313" y="447845"/>
            <a:ext cx="11502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latin typeface="AR BLANCA" panose="02000000000000000000" pitchFamily="2" charset="0"/>
              </a:rPr>
              <a:t>What is the rule for dividing fractions?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324649" y="1460695"/>
                <a:ext cx="2717411" cy="16667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7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72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72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7200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7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72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7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7200" dirty="0"/>
                  <a:t> = </a:t>
                </a:r>
                <a:endParaRPr lang="en-GB" sz="7200" b="1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4649" y="1460695"/>
                <a:ext cx="2717411" cy="1666738"/>
              </a:xfrm>
              <a:prstGeom prst="rect">
                <a:avLst/>
              </a:prstGeom>
              <a:blipFill>
                <a:blip r:embed="rId2"/>
                <a:stretch>
                  <a:fillRect r="-15919" b="-157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5269067" y="1433886"/>
                <a:ext cx="618247" cy="16591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72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72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72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7200" dirty="0">
                    <a:solidFill>
                      <a:srgbClr val="00B05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9067" y="1433886"/>
                <a:ext cx="618247" cy="16591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4000209" y="1433886"/>
                <a:ext cx="618247" cy="16591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72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72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72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72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209" y="1433886"/>
                <a:ext cx="618247" cy="16591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4600807" y="1606398"/>
            <a:ext cx="5698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103165" y="1961322"/>
            <a:ext cx="5247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800" dirty="0">
                <a:solidFill>
                  <a:schemeClr val="accent1"/>
                </a:solidFill>
                <a:latin typeface="Arial Nova Cond Light" panose="020B0306020202020204" pitchFamily="34" charset="0"/>
              </a:rPr>
              <a:t>Keep the first fraction (the dividend);</a:t>
            </a:r>
          </a:p>
        </p:txBody>
      </p:sp>
      <p:sp>
        <p:nvSpPr>
          <p:cNvPr id="2" name="Rectangle 1"/>
          <p:cNvSpPr/>
          <p:nvPr/>
        </p:nvSpPr>
        <p:spPr>
          <a:xfrm>
            <a:off x="7103165" y="2551469"/>
            <a:ext cx="33624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Arial Nova Cond Light" panose="020B0306020202020204" pitchFamily="34" charset="0"/>
              </a:rPr>
              <a:t>2.   Change the ÷ to X;</a:t>
            </a:r>
          </a:p>
        </p:txBody>
      </p:sp>
      <p:sp>
        <p:nvSpPr>
          <p:cNvPr id="3" name="Rectangle 2"/>
          <p:cNvSpPr/>
          <p:nvPr/>
        </p:nvSpPr>
        <p:spPr>
          <a:xfrm>
            <a:off x="7103165" y="3141616"/>
            <a:ext cx="58383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 startAt="3"/>
            </a:pPr>
            <a:r>
              <a:rPr lang="en-GB" sz="2800" dirty="0">
                <a:solidFill>
                  <a:srgbClr val="00B050"/>
                </a:solidFill>
                <a:latin typeface="Arial Nova Cond Light" panose="020B0306020202020204" pitchFamily="34" charset="0"/>
              </a:rPr>
              <a:t>Turn the second fraction (the divisor) </a:t>
            </a:r>
          </a:p>
          <a:p>
            <a:r>
              <a:rPr lang="en-GB" sz="2800" dirty="0">
                <a:solidFill>
                  <a:srgbClr val="00B050"/>
                </a:solidFill>
                <a:latin typeface="Arial Nova Cond Light" panose="020B0306020202020204" pitchFamily="34" charset="0"/>
              </a:rPr>
              <a:t>upside down (invert it).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93774" y="3059504"/>
                <a:ext cx="2693540" cy="11368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8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4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4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4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8</m:t>
                        </m:r>
                      </m:num>
                      <m:den>
                        <m:r>
                          <a:rPr lang="en-GB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4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4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4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3</m:t>
                        </m:r>
                      </m:den>
                    </m:f>
                  </m:oMath>
                </a14:m>
                <a:r>
                  <a:rPr lang="en-GB" sz="4800" dirty="0">
                    <a:solidFill>
                      <a:srgbClr val="FF0000"/>
                    </a:solidFill>
                  </a:rPr>
                  <a:t> </a:t>
                </a:r>
                <a:endParaRPr lang="en-GB" sz="4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3774" y="3059504"/>
                <a:ext cx="2693540" cy="1136850"/>
              </a:xfrm>
              <a:prstGeom prst="rect">
                <a:avLst/>
              </a:prstGeom>
              <a:blipFill>
                <a:blip r:embed="rId5"/>
                <a:stretch>
                  <a:fillRect l="-10407" b="-150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7103164" y="4196354"/>
            <a:ext cx="5393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Arial Nova Cond Light" panose="020B0306020202020204" pitchFamily="34" charset="0"/>
              </a:rPr>
              <a:t>4.   Apply rules of multiplying fractions.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193774" y="4241649"/>
                <a:ext cx="2693540" cy="11368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8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4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4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4800" dirty="0">
                    <a:solidFill>
                      <a:srgbClr val="FF0000"/>
                    </a:solidFill>
                  </a:rPr>
                  <a:t> </a:t>
                </a:r>
                <a:endParaRPr lang="en-GB" sz="4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3774" y="4241649"/>
                <a:ext cx="2693540" cy="1136850"/>
              </a:xfrm>
              <a:prstGeom prst="rect">
                <a:avLst/>
              </a:prstGeom>
              <a:blipFill>
                <a:blip r:embed="rId6"/>
                <a:stretch>
                  <a:fillRect l="-10407" b="-150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193774" y="5384313"/>
                <a:ext cx="269354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800" dirty="0"/>
                  <a:t>= </a:t>
                </a:r>
                <a14:m>
                  <m:oMath xmlns:m="http://schemas.openxmlformats.org/officeDocument/2006/math">
                    <m:r>
                      <a:rPr lang="en-GB" sz="4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GB" sz="4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3774" y="5384313"/>
                <a:ext cx="2693540" cy="830997"/>
              </a:xfrm>
              <a:prstGeom prst="rect">
                <a:avLst/>
              </a:prstGeom>
              <a:blipFill>
                <a:blip r:embed="rId7"/>
                <a:stretch>
                  <a:fillRect l="-10407" t="-16058" b="-379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473148" y="5102087"/>
            <a:ext cx="58442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Arial Nova Cond Light" panose="020B0306020202020204" pitchFamily="34" charset="0"/>
              </a:rPr>
              <a:t>Do you get the same answer using the diagrammatic method? Show how.</a:t>
            </a:r>
          </a:p>
        </p:txBody>
      </p:sp>
    </p:spTree>
    <p:extLst>
      <p:ext uri="{BB962C8B-B14F-4D97-AF65-F5344CB8AC3E}">
        <p14:creationId xmlns:p14="http://schemas.microsoft.com/office/powerpoint/2010/main" val="216769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/>
      <p:bldP spid="7" grpId="0"/>
      <p:bldP spid="26" grpId="0"/>
      <p:bldP spid="34" grpId="0"/>
      <p:bldP spid="27" grpId="0"/>
      <p:bldP spid="28" grpId="0"/>
      <p:bldP spid="2" grpId="0"/>
      <p:bldP spid="3" grpId="0"/>
      <p:bldP spid="5" grpId="0"/>
      <p:bldP spid="11" grpId="0"/>
      <p:bldP spid="12" grpId="0"/>
      <p:bldP spid="13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1251</TotalTime>
  <Words>881</Words>
  <Application>Microsoft Office PowerPoint</Application>
  <PresentationFormat>Widescreen</PresentationFormat>
  <Paragraphs>245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 BLANCA</vt:lpstr>
      <vt:lpstr>Arial</vt:lpstr>
      <vt:lpstr>Arial Nova Cond Light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Kashvi Shah</dc:creator>
  <cp:lastModifiedBy>Kashvi Shah</cp:lastModifiedBy>
  <cp:revision>165</cp:revision>
  <dcterms:created xsi:type="dcterms:W3CDTF">2017-04-16T15:22:20Z</dcterms:created>
  <dcterms:modified xsi:type="dcterms:W3CDTF">2017-09-20T06:24:37Z</dcterms:modified>
</cp:coreProperties>
</file>