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01" r:id="rId3"/>
    <p:sldId id="280" r:id="rId4"/>
    <p:sldId id="300" r:id="rId5"/>
    <p:sldId id="282" r:id="rId6"/>
    <p:sldId id="308" r:id="rId7"/>
    <p:sldId id="283" r:id="rId8"/>
    <p:sldId id="316" r:id="rId9"/>
    <p:sldId id="302" r:id="rId10"/>
    <p:sldId id="303" r:id="rId11"/>
    <p:sldId id="317" r:id="rId12"/>
    <p:sldId id="304" r:id="rId13"/>
    <p:sldId id="305" r:id="rId14"/>
    <p:sldId id="318" r:id="rId15"/>
    <p:sldId id="306" r:id="rId16"/>
    <p:sldId id="307" r:id="rId17"/>
    <p:sldId id="319" r:id="rId18"/>
    <p:sldId id="309" r:id="rId19"/>
    <p:sldId id="310" r:id="rId20"/>
    <p:sldId id="320" r:id="rId21"/>
    <p:sldId id="311" r:id="rId22"/>
    <p:sldId id="312" r:id="rId23"/>
    <p:sldId id="321" r:id="rId24"/>
    <p:sldId id="313" r:id="rId25"/>
    <p:sldId id="314" r:id="rId26"/>
    <p:sldId id="315" r:id="rId27"/>
    <p:sldId id="322" r:id="rId28"/>
    <p:sldId id="299" r:id="rId2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66" autoAdjust="0"/>
    <p:restoredTop sz="94660"/>
  </p:normalViewPr>
  <p:slideViewPr>
    <p:cSldViewPr>
      <p:cViewPr>
        <p:scale>
          <a:sx n="60" d="100"/>
          <a:sy n="60" d="100"/>
        </p:scale>
        <p:origin x="-1253" y="-1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40335-11AA-4F48-BD69-0B4F331E6C1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1B666-17D1-4355-A9AC-5D77B194D8D6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11B666-17D1-4355-A9AC-5D77B194D8D6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C0FAA-C7AB-4BDE-93AD-8D807AB8A6A7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B1B08-7DD8-46E7-BE06-0C5B33FCBA7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5F5CF-3398-40BF-81B9-E17EBFCAF719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1F84C-BAB1-4F71-A8E0-3C8FE562F03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4A227-F81C-4269-84C1-CD30D604F016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DC3DF-895E-4C16-89CB-5243653D79A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3C50C-882F-47DC-A446-77C728841374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F3E7B-A908-4CE7-9696-D0BEE5EE452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7FFD7-9763-417B-8D72-BEC2134610F2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B6F5B-3176-4ED8-A59F-C6F5DC644AB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8C4E7-1C97-491E-A3EA-3AC86FE35AD3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2B9A-49FF-4291-853B-2AC7A5851EE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D9E9E-F4F4-4BD1-811B-90ED13522C3A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65195-0AF9-43F6-934A-40DA97B4C6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313F4-B324-468C-BE63-19BBB225B1CF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A7DA-74B6-46AA-A252-D1E963BF9EB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0C78A-3E07-4E86-92A8-DF3A45809A17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36448-059C-48B3-93D3-F294B7C5E3D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2C1CA-56E7-4885-9435-405FF63227A0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E5CEC-CDF5-4F18-A848-DC4C60F7DA4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CC638-BB68-4C81-8B21-59CAF290C15A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E989-CCAD-4D84-AECC-39D713348CF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B15297-E793-4FBC-A6BB-A63644BBCF62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0AE82A-4B9C-431E-90FD-87C967C85DE4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ANET\Music\wave\french\le%20pass&#233;%20compos&#233;%20avec%20&#234;tre.wav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1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2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2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55576" y="1916832"/>
            <a:ext cx="74888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Le passé composé</a:t>
            </a:r>
          </a:p>
          <a:p>
            <a:pPr algn="ctr"/>
            <a:r>
              <a:rPr lang="fr-FR" sz="5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 avec </a:t>
            </a:r>
          </a:p>
          <a:p>
            <a:pPr algn="ctr"/>
            <a:r>
              <a:rPr lang="fr-FR" sz="5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le verbe «être »</a:t>
            </a:r>
            <a:endParaRPr lang="fr-FR" sz="5400" dirty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</p:txBody>
      </p:sp>
      <p:pic>
        <p:nvPicPr>
          <p:cNvPr id="5" name="le passé composé avec êtr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044608" y="321297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 advTm="6515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Suzanne et Tom, ________________ (aller)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en Espagne le mois dernier?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563888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sont-ils allé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3074" name="Picture 2" descr="C:\Users\JANET\AppData\Local\Microsoft\Windows\INetCache\IE\A0AVHFA8\Espagne_Carte_Departement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548680"/>
            <a:ext cx="5044300" cy="446449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3265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Elle __________________ (se maquiller)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pour chercher un travail.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619672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s’est maquillé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e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6" name="Image 5" descr="business wom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476672"/>
            <a:ext cx="2171700" cy="40767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464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Jeanne et Pauline ____________________ (descendre) du train.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355976" y="4869160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sont descendu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es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4099" name="Picture 3" descr="C:\Users\JANET\AppData\Local\Microsoft\Windows\INetCache\IE\CEE4XCW0\amtrak-295512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692696"/>
            <a:ext cx="7190928" cy="359546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3485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Ils ____________________ (ne pas/devenir) agressifs; ils sont restés calmes.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3568" y="4941168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ne sont pas devenu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5124" name="Picture 4" descr="C:\Users\JANET\AppData\Local\Microsoft\Windows\INetCache\IE\NOG3HJXK\greve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76672"/>
            <a:ext cx="6276528" cy="442495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3193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Nous ______________________ (s’arrêter)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au bord de la route.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691680" y="4941168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nous sommes arrêtés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6386" name="Picture 2" descr="C:\Users\JANET\AppData\Local\Microsoft\Windows\INetCache\IE\NL1CGBQV\car-42574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836712"/>
            <a:ext cx="6380785" cy="337982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636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Nous __________________ (entrer)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dans son bureau.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339752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sommes entré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6147" name="Picture 3" descr="C:\Users\JANET\AppData\Local\Microsoft\Windows\INetCache\IE\NL1CGBQV\porta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692696"/>
            <a:ext cx="4032448" cy="403244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257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 ________________ (vous/monter) voir 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le bébé à l’étage?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7544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Êtes-vous monté 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7171" name="Picture 3" descr="C:\Users\JANET\AppData\Local\Microsoft\Windows\INetCache\IE\CEE4XCW0\baby-306510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620688"/>
            <a:ext cx="3583193" cy="431060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442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 Ils ____________________ (se rencontrer)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au travail.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03648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se sont rencontré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7410" name="Picture 2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692696"/>
            <a:ext cx="4111394" cy="417646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4797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Je _________________ (rentrer)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à une heure du matin.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051720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suis rentré(e)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9219" name="Picture 3" descr="C:\Users\JANET\AppData\Local\Microsoft\Windows\INetCache\IE\NOG3HJXK\1heure[1]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692696"/>
            <a:ext cx="3954780" cy="39243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910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 ___________________ (ne pas/rester)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tard hier.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31640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n’est pas resté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0242" name="Picture 2" descr="C:\Users\JANET\AppData\Local\Microsoft\Windows\INetCache\IE\CEE4XCW0\sitting-hunched-over-desk-trainer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836712"/>
            <a:ext cx="5562600" cy="36576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242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179512" y="188640"/>
            <a:ext cx="871296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Les verbes qui forment leur passé composé </a:t>
            </a: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avec “être” sont les verbes suivants:</a:t>
            </a:r>
            <a:b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aller, arriver, descendre, devenir, entrer, monter,</a:t>
            </a:r>
          </a:p>
          <a:p>
            <a:pPr algn="ctr"/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mourir, naître, partir, rentrer, rester, retourner, </a:t>
            </a:r>
          </a:p>
          <a:p>
            <a:pPr algn="ctr"/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revenir, sortir, tomber, venir</a:t>
            </a:r>
          </a:p>
          <a:p>
            <a:pPr algn="ctr"/>
            <a:endParaRPr lang="fr-FR" sz="22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plus tous les verbes pronominaux: </a:t>
            </a:r>
          </a:p>
          <a:p>
            <a:pPr algn="ctr"/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se laver, se lever, se voir, etc.</a:t>
            </a:r>
          </a:p>
          <a:p>
            <a:pPr algn="ctr"/>
            <a:endParaRPr lang="fr-FR" sz="2200" u="sng" dirty="0" smtClean="0">
              <a:solidFill>
                <a:srgbClr val="FF0000"/>
              </a:solidFill>
              <a:latin typeface="Kristen ITC" pitchFamily="66" charset="0"/>
            </a:endParaRPr>
          </a:p>
          <a:p>
            <a:pPr algn="ctr"/>
            <a:r>
              <a:rPr lang="fr-FR" sz="2200" u="sng" dirty="0" smtClean="0">
                <a:solidFill>
                  <a:srgbClr val="FF0000"/>
                </a:solidFill>
                <a:latin typeface="Kristen ITC" pitchFamily="66" charset="0"/>
              </a:rPr>
              <a:t>Ex: se laver:</a:t>
            </a:r>
          </a:p>
          <a:p>
            <a:pPr algn="ctr"/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je </a:t>
            </a:r>
            <a:r>
              <a:rPr lang="fr-FR" sz="2200" b="1" u="sng" dirty="0" smtClean="0">
                <a:solidFill>
                  <a:srgbClr val="FF0000"/>
                </a:solidFill>
                <a:latin typeface="Kristen ITC" pitchFamily="66" charset="0"/>
              </a:rPr>
              <a:t>me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 suis lavé</a:t>
            </a:r>
          </a:p>
          <a:p>
            <a:pPr algn="ctr"/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tu </a:t>
            </a:r>
            <a:r>
              <a:rPr lang="fr-FR" sz="2200" b="1" u="sng" dirty="0" smtClean="0">
                <a:solidFill>
                  <a:srgbClr val="FF0000"/>
                </a:solidFill>
                <a:latin typeface="Kristen ITC" pitchFamily="66" charset="0"/>
              </a:rPr>
              <a:t>t’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es lavé</a:t>
            </a:r>
          </a:p>
          <a:p>
            <a:pPr algn="ctr"/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il </a:t>
            </a:r>
            <a:r>
              <a:rPr lang="fr-FR" sz="2200" b="1" u="sng" dirty="0" smtClean="0">
                <a:solidFill>
                  <a:srgbClr val="FF0000"/>
                </a:solidFill>
                <a:latin typeface="Kristen ITC" pitchFamily="66" charset="0"/>
              </a:rPr>
              <a:t>s’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est lavé; elle </a:t>
            </a:r>
            <a:r>
              <a:rPr lang="fr-FR" sz="2200" b="1" u="sng" dirty="0" smtClean="0">
                <a:solidFill>
                  <a:srgbClr val="FF0000"/>
                </a:solidFill>
                <a:latin typeface="Kristen ITC" pitchFamily="66" charset="0"/>
              </a:rPr>
              <a:t>s’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est lavée</a:t>
            </a:r>
          </a:p>
          <a:p>
            <a:pPr algn="ctr"/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nous </a:t>
            </a:r>
            <a:r>
              <a:rPr lang="fr-FR" sz="2200" b="1" u="sng" dirty="0" smtClean="0">
                <a:solidFill>
                  <a:srgbClr val="FF0000"/>
                </a:solidFill>
                <a:latin typeface="Kristen ITC" pitchFamily="66" charset="0"/>
              </a:rPr>
              <a:t>nous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 sommes lavés</a:t>
            </a:r>
          </a:p>
          <a:p>
            <a:pPr algn="ctr"/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vous</a:t>
            </a:r>
            <a:r>
              <a:rPr lang="fr-FR" sz="2200" b="1" dirty="0" smtClean="0">
                <a:solidFill>
                  <a:srgbClr val="FF0000"/>
                </a:solidFill>
                <a:latin typeface="Kristen ITC" pitchFamily="66" charset="0"/>
              </a:rPr>
              <a:t> </a:t>
            </a:r>
            <a:r>
              <a:rPr lang="fr-FR" sz="2200" b="1" u="sng" dirty="0" smtClean="0">
                <a:solidFill>
                  <a:srgbClr val="FF0000"/>
                </a:solidFill>
                <a:latin typeface="Kristen ITC" pitchFamily="66" charset="0"/>
              </a:rPr>
              <a:t>vous</a:t>
            </a:r>
            <a:r>
              <a:rPr lang="fr-FR" sz="2200" b="1" dirty="0" smtClean="0">
                <a:solidFill>
                  <a:srgbClr val="FF0000"/>
                </a:solidFill>
                <a:latin typeface="Kristen ITC" pitchFamily="66" charset="0"/>
              </a:rPr>
              <a:t> 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êtes lavé(s)</a:t>
            </a:r>
          </a:p>
          <a:p>
            <a:pPr algn="ctr"/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ils</a:t>
            </a:r>
            <a:r>
              <a:rPr lang="fr-FR" sz="2200" b="1" dirty="0" smtClean="0">
                <a:solidFill>
                  <a:srgbClr val="FF0000"/>
                </a:solidFill>
                <a:latin typeface="Kristen ITC" pitchFamily="66" charset="0"/>
              </a:rPr>
              <a:t> </a:t>
            </a:r>
            <a:r>
              <a:rPr lang="fr-FR" sz="2200" b="1" u="sng" dirty="0" smtClean="0">
                <a:solidFill>
                  <a:srgbClr val="FF0000"/>
                </a:solidFill>
                <a:latin typeface="Kristen ITC" pitchFamily="66" charset="0"/>
              </a:rPr>
              <a:t>se</a:t>
            </a:r>
            <a:r>
              <a:rPr lang="fr-FR" sz="2200" b="1" dirty="0" smtClean="0">
                <a:solidFill>
                  <a:srgbClr val="FF0000"/>
                </a:solidFill>
                <a:latin typeface="Kristen ITC" pitchFamily="66" charset="0"/>
              </a:rPr>
              <a:t> 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sont lavés; elles </a:t>
            </a:r>
            <a:r>
              <a:rPr lang="fr-FR" sz="2200" b="1" u="sng" dirty="0" smtClean="0">
                <a:solidFill>
                  <a:srgbClr val="FF0000"/>
                </a:solidFill>
                <a:latin typeface="Kristen ITC" pitchFamily="66" charset="0"/>
              </a:rPr>
              <a:t>se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 sont lavées</a:t>
            </a:r>
          </a:p>
        </p:txBody>
      </p:sp>
    </p:spTree>
  </p:cSld>
  <p:clrMapOvr>
    <a:masterClrMapping/>
  </p:clrMapOvr>
  <p:transition spd="slow" advTm="66609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 __________________ (se promener)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avec son chien.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75656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s’est promené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8434" name="Picture 2" descr="C:\Users\JANET\AppData\Local\Microsoft\Windows\INetCache\IE\NL1CGBQV\promener_chien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99" y="476672"/>
            <a:ext cx="4268493" cy="403244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235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Nous ____________________ (retourner)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à la même ville que l’an dernier.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051720" y="4869160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sommes retourné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1266" name="Picture 2" descr="C:\Users\JANET\AppData\Local\Microsoft\Windows\INetCache\IE\CEE4XCW0\220px-1590_Sutter_Queen_Anne_SF_CA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620688"/>
            <a:ext cx="5069408" cy="380205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481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Ils __________________ (revenir)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chercher leurs passeports et leurs billets.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979712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sont revenu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2290" name="Picture 2" descr="C:\Users\JANET\AppData\Local\Microsoft\Windows\INetCache\IE\NOG3HJXK\passport-159592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04664"/>
            <a:ext cx="5599985" cy="439248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214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Je _____________________ (se demander)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pourquoi il était absent.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75656" y="4869160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me suis demandé(e)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9458" name="Picture 2" descr="C:\Users\JANET\AppData\Local\Microsoft\Windows\INetCache\IE\NL1CGBQV\question_mark_serious_thinker_500_clr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764704"/>
            <a:ext cx="3048000" cy="3810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678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Ils ________________ (sortir)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avant les autres.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95736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sont sorti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3316" name="Picture 4" descr="C:\Users\JANET\AppData\Local\Microsoft\Windows\INetCache\IE\A0AVHFA8\1386-0905-3116-4117[1].jpg"/>
          <p:cNvPicPr>
            <a:picLocks noChangeAspect="1" noChangeArrowheads="1"/>
          </p:cNvPicPr>
          <p:nvPr/>
        </p:nvPicPr>
        <p:blipFill>
          <a:blip r:embed="rId4" cstate="print"/>
          <a:srcRect b="6897"/>
          <a:stretch>
            <a:fillRect/>
          </a:stretch>
        </p:blipFill>
        <p:spPr bwMode="auto">
          <a:xfrm>
            <a:off x="2699791" y="620688"/>
            <a:ext cx="4201729" cy="417646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539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 __________________ (tomber)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dans l’escalier hier.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907704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est tombé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4339" name="Picture 3" descr="C:\Users\JANET\AppData\Local\Microsoft\Windows\INetCache\IE\NOG3HJXK\tomber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548680"/>
            <a:ext cx="2952328" cy="426659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181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524794" y="-7612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Tu __________________ (se couper)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le doigt.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835696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t’es coupé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5364" name="Picture 4" descr="C:\Users\JANET\AppData\Local\Microsoft\Windows\INetCache\IE\A0AVHFA8\bandaid_bandage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836712"/>
            <a:ext cx="4568395" cy="342629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234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524794" y="-7612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Marie et Cathy  ________________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(venir) voir le vétérinaire.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211960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sont venu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es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5362" name="Picture 2" descr="C:\Program Files (x86)\Microsoft Office\MEDIA\CAGCAT10\j021672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04664"/>
            <a:ext cx="3379174" cy="424847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950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 rot="19828270">
            <a:off x="338486" y="2856124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http://efl-fle-chezvous.monsite-orange.fr/</a:t>
            </a:r>
            <a:endParaRPr lang="fr-FR" sz="3200" dirty="0">
              <a:latin typeface="Kristen ITC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2768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620688"/>
            <a:ext cx="8568952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Pour former le passé composé on utilise </a:t>
            </a: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le verbe « être » au présent en tant qu’auxiliaire:</a:t>
            </a:r>
          </a:p>
          <a:p>
            <a:pPr algn="ctr"/>
            <a:endParaRPr lang="fr-FR" sz="22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je 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suis</a:t>
            </a: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tu 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es</a:t>
            </a: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il/elle 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est</a:t>
            </a: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nous 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sommes</a:t>
            </a: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vous 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êtes</a:t>
            </a: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ils/elles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 sont</a:t>
            </a:r>
          </a:p>
          <a:p>
            <a:pPr algn="ctr"/>
            <a:endParaRPr lang="fr-FR" sz="22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avec le participe passé qui s'accorde </a:t>
            </a:r>
            <a:r>
              <a:rPr lang="fr-FR" sz="2200" u="sng" dirty="0" smtClean="0">
                <a:solidFill>
                  <a:srgbClr val="FF0000"/>
                </a:solidFill>
                <a:latin typeface="Kristen ITC" pitchFamily="66" charset="0"/>
              </a:rPr>
              <a:t>toujours</a:t>
            </a: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 avec le sujet du verbe en </a:t>
            </a:r>
            <a:r>
              <a:rPr lang="fr-FR" sz="2200" u="sng" dirty="0" smtClean="0">
                <a:solidFill>
                  <a:srgbClr val="FF0000"/>
                </a:solidFill>
                <a:latin typeface="Kristen ITC" pitchFamily="66" charset="0"/>
              </a:rPr>
              <a:t>genre</a:t>
            </a: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 et en </a:t>
            </a:r>
            <a:r>
              <a:rPr lang="fr-FR" sz="2200" dirty="0" smtClean="0">
                <a:solidFill>
                  <a:srgbClr val="FF0000"/>
                </a:solidFill>
                <a:latin typeface="Kristen ITC" pitchFamily="66" charset="0"/>
              </a:rPr>
              <a:t>nombre</a:t>
            </a: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. </a:t>
            </a:r>
            <a:b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Ils se sont lavé</a:t>
            </a:r>
            <a:r>
              <a:rPr lang="fr-FR" sz="2200" u="sng" dirty="0" smtClean="0">
                <a:solidFill>
                  <a:srgbClr val="FF0000"/>
                </a:solidFill>
                <a:latin typeface="Kristen ITC" pitchFamily="66" charset="0"/>
              </a:rPr>
              <a:t>s.</a:t>
            </a: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    </a:t>
            </a:r>
            <a:b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Elles se sont promené</a:t>
            </a:r>
            <a:r>
              <a:rPr lang="fr-FR" sz="2200" u="sng" dirty="0" smtClean="0">
                <a:solidFill>
                  <a:srgbClr val="FF0000"/>
                </a:solidFill>
                <a:latin typeface="Kristen ITC" pitchFamily="66" charset="0"/>
              </a:rPr>
              <a:t>es</a:t>
            </a: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.    </a:t>
            </a:r>
            <a:b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Pierre est arrivé le premier.    </a:t>
            </a:r>
            <a:b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Elle est parti</a:t>
            </a:r>
            <a:r>
              <a:rPr lang="fr-FR" sz="2200" u="sng" dirty="0" smtClean="0">
                <a:solidFill>
                  <a:srgbClr val="FF0000"/>
                </a:solidFill>
                <a:latin typeface="Kristen ITC" pitchFamily="66" charset="0"/>
              </a:rPr>
              <a:t>e</a:t>
            </a:r>
            <a:r>
              <a:rPr lang="fr-FR" sz="2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 avant moi.</a:t>
            </a: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</p:txBody>
      </p:sp>
    </p:spTree>
  </p:cSld>
  <p:clrMapOvr>
    <a:masterClrMapping/>
  </p:clrMapOvr>
  <p:transition spd="slow" advTm="48688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620688"/>
            <a:ext cx="864096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Petit rappel sur la formation des </a:t>
            </a:r>
          </a:p>
          <a:p>
            <a:pPr algn="ctr"/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participes passés des verbes:</a:t>
            </a:r>
          </a:p>
          <a:p>
            <a:pPr algn="ctr"/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 </a:t>
            </a:r>
            <a:b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verbes en …er, ex: entrer = entr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é</a:t>
            </a:r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/>
            </a:r>
            <a:b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verbes en …ir, ex: sortir =  sort</a:t>
            </a:r>
            <a:r>
              <a:rPr lang="fr-FR" sz="3200" b="1" dirty="0" smtClean="0">
                <a:solidFill>
                  <a:srgbClr val="FF0000"/>
                </a:solidFill>
                <a:latin typeface="Kristen ITC" pitchFamily="66" charset="0"/>
              </a:rPr>
              <a:t>i</a:t>
            </a:r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/>
            </a:r>
            <a:b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verbes en …re, ex descendre =  descend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u</a:t>
            </a:r>
          </a:p>
          <a:p>
            <a:pPr algn="ctr"/>
            <a:endParaRPr lang="fr-FR" sz="32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32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32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 </a:t>
            </a:r>
            <a:br>
              <a:rPr lang="fr-FR" sz="32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Attention aux irréguliers!</a:t>
            </a: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</p:txBody>
      </p:sp>
    </p:spTree>
  </p:cSld>
  <p:clrMapOvr>
    <a:masterClrMapping/>
  </p:clrMapOvr>
  <p:transition spd="slow" advTm="3675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95536" y="620688"/>
            <a:ext cx="8280920" cy="8156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Dans les phrases négatives, on place les ne... pas/plus comme ceci:</a:t>
            </a:r>
          </a:p>
          <a:p>
            <a:pPr algn="ctr"/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/>
            </a:r>
            <a:b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(ne pas aller)  -  Elles </a:t>
            </a:r>
            <a:r>
              <a:rPr lang="fr-FR" sz="2400" dirty="0" smtClean="0">
                <a:solidFill>
                  <a:srgbClr val="FF0000"/>
                </a:solidFill>
                <a:latin typeface="Kristen ITC" pitchFamily="66" charset="0"/>
              </a:rPr>
              <a:t>ne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 sont </a:t>
            </a:r>
            <a:r>
              <a:rPr lang="fr-FR" sz="2400" dirty="0" smtClean="0">
                <a:solidFill>
                  <a:srgbClr val="FF0000"/>
                </a:solidFill>
                <a:latin typeface="Kristen ITC" pitchFamily="66" charset="0"/>
              </a:rPr>
              <a:t>pas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 allé</a:t>
            </a:r>
            <a:r>
              <a:rPr lang="fr-FR" sz="2400" u="sng" dirty="0" smtClean="0">
                <a:solidFill>
                  <a:srgbClr val="FF0000"/>
                </a:solidFill>
                <a:latin typeface="Kristen ITC" pitchFamily="66" charset="0"/>
              </a:rPr>
              <a:t>es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 en Espagne.</a:t>
            </a:r>
            <a:b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</a:b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(ne pas s'ennuyer)  -  Il </a:t>
            </a:r>
            <a:r>
              <a:rPr lang="fr-FR" sz="2400" dirty="0" smtClean="0">
                <a:solidFill>
                  <a:srgbClr val="FF0000"/>
                </a:solidFill>
                <a:latin typeface="Kristen ITC" pitchFamily="66" charset="0"/>
              </a:rPr>
              <a:t>ne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 s'est </a:t>
            </a:r>
            <a:r>
              <a:rPr lang="fr-FR" sz="2400" dirty="0" smtClean="0">
                <a:solidFill>
                  <a:srgbClr val="FF0000"/>
                </a:solidFill>
                <a:latin typeface="Kristen ITC" pitchFamily="66" charset="0"/>
              </a:rPr>
              <a:t>pas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 ennuyé.</a:t>
            </a: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Les phrases interrogatives se font comme ceci:</a:t>
            </a: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2400" dirty="0" smtClean="0">
                <a:solidFill>
                  <a:srgbClr val="FF0000"/>
                </a:solidFill>
                <a:latin typeface="Kristen ITC" pitchFamily="66" charset="0"/>
              </a:rPr>
              <a:t>Es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-tu arrivé(e) à l’heure?</a:t>
            </a:r>
          </a:p>
          <a:p>
            <a:pPr algn="ctr"/>
            <a:r>
              <a:rPr lang="fr-FR" sz="2400" dirty="0" smtClean="0">
                <a:solidFill>
                  <a:srgbClr val="FF0000"/>
                </a:solidFill>
                <a:latin typeface="Kristen ITC" pitchFamily="66" charset="0"/>
              </a:rPr>
              <a:t>Sont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-ils descendu</a:t>
            </a:r>
            <a:r>
              <a:rPr lang="fr-FR" sz="2400" dirty="0" smtClean="0">
                <a:solidFill>
                  <a:srgbClr val="FF0000"/>
                </a:solidFill>
                <a:latin typeface="Kristen ITC" pitchFamily="66" charset="0"/>
              </a:rPr>
              <a:t>s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 pour le petit déjeuner?</a:t>
            </a: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endParaRPr lang="fr-FR" sz="2400" dirty="0" smtClean="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  <a:p>
            <a:r>
              <a:rPr lang="fr-FR" sz="3200" dirty="0" smtClean="0"/>
              <a:t/>
            </a:r>
            <a:br>
              <a:rPr lang="fr-FR" sz="3200" dirty="0" smtClean="0"/>
            </a:br>
            <a:endParaRPr lang="fr-FR" sz="3600" dirty="0" smtClean="0">
              <a:solidFill>
                <a:srgbClr val="FF0000"/>
              </a:solidFill>
              <a:latin typeface="Kristen ITC" pitchFamily="66" charset="0"/>
            </a:endParaRPr>
          </a:p>
        </p:txBody>
      </p:sp>
    </p:spTree>
  </p:cSld>
  <p:clrMapOvr>
    <a:masterClrMapping/>
  </p:clrMapOvr>
  <p:transition spd="slow" advTm="41579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 ___________________ (partir)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à dix heure et quart.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051720" y="494116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est parti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8194" name="Picture 2" descr="C:\Users\JANET\AppData\Local\Microsoft\Windows\INetCache\IE\NOG3HJXK\heures1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620688"/>
            <a:ext cx="3434698" cy="390844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129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229200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Leur avion __________________ (ne pas/arriver) en avance.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491880" y="5229200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n’est pas arrivé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026" name="Picture 2" descr="C:\Users\JANET\AppData\Local\Microsoft\Windows\INetCache\IE\NOG3HJXK\Icelandair_Boeing_757-256_Wedelstaedt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764704"/>
            <a:ext cx="6337278" cy="4218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slow" advTm="235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229200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Ils _________________ (se voir)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à la fête du village.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23728" y="5157192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se sont vus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6" name="Image 5" descr="friends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7664" y="476672"/>
            <a:ext cx="5547707" cy="45649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3577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37321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Je suis ____________ (naître) en Angleterre.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23728" y="530120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suis né</a:t>
            </a:r>
            <a:r>
              <a:rPr lang="fr-FR" sz="3200" b="1" u="sng" dirty="0" smtClean="0">
                <a:solidFill>
                  <a:srgbClr val="FF0000"/>
                </a:solidFill>
                <a:latin typeface="Kristen ITC" pitchFamily="66" charset="0"/>
              </a:rPr>
              <a:t>e</a:t>
            </a:r>
            <a:endParaRPr lang="fr-FR" sz="3200" b="1" u="sng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2051" name="Picture 3" descr="C:\Users\JANET\AppData\Local\Microsoft\Windows\INetCache\IE\NOG3HJXK\_GQFoaKqIrX6VQrFp3BXz97EC6g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60648"/>
            <a:ext cx="3952934" cy="494116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717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</TotalTime>
  <Words>350</Words>
  <Application>Microsoft Office PowerPoint</Application>
  <PresentationFormat>Affichage à l'écran (4:3)</PresentationFormat>
  <Paragraphs>119</Paragraphs>
  <Slides>28</Slides>
  <Notes>1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MOURNARD</dc:creator>
  <cp:lastModifiedBy>JANET MOURNARD</cp:lastModifiedBy>
  <cp:revision>36</cp:revision>
  <dcterms:created xsi:type="dcterms:W3CDTF">2010-07-13T14:56:28Z</dcterms:created>
  <dcterms:modified xsi:type="dcterms:W3CDTF">2016-04-22T07:43:04Z</dcterms:modified>
</cp:coreProperties>
</file>