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9" r:id="rId3"/>
    <p:sldId id="277" r:id="rId4"/>
    <p:sldId id="273" r:id="rId5"/>
    <p:sldId id="256" r:id="rId6"/>
    <p:sldId id="267" r:id="rId7"/>
    <p:sldId id="266" r:id="rId8"/>
    <p:sldId id="268" r:id="rId9"/>
    <p:sldId id="269" r:id="rId10"/>
    <p:sldId id="270" r:id="rId11"/>
    <p:sldId id="271" r:id="rId12"/>
    <p:sldId id="272" r:id="rId13"/>
    <p:sldId id="274" r:id="rId14"/>
    <p:sldId id="275" r:id="rId15"/>
    <p:sldId id="276" r:id="rId16"/>
    <p:sldId id="278" r:id="rId17"/>
    <p:sldId id="283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3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5E44-07F3-4EE9-A721-D443D117E578}" type="datetimeFigureOut">
              <a:rPr lang="fr-FR" smtClean="0"/>
              <a:pPr/>
              <a:t>05/06/2014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50B3-1A4E-4FB5-9DDB-9C3A0A5B14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5E44-07F3-4EE9-A721-D443D117E578}" type="datetimeFigureOut">
              <a:rPr lang="fr-FR" smtClean="0"/>
              <a:pPr/>
              <a:t>05/06/2014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50B3-1A4E-4FB5-9DDB-9C3A0A5B14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5E44-07F3-4EE9-A721-D443D117E578}" type="datetimeFigureOut">
              <a:rPr lang="fr-FR" smtClean="0"/>
              <a:pPr/>
              <a:t>05/06/2014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50B3-1A4E-4FB5-9DDB-9C3A0A5B14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5E44-07F3-4EE9-A721-D443D117E578}" type="datetimeFigureOut">
              <a:rPr lang="fr-FR" smtClean="0"/>
              <a:pPr/>
              <a:t>05/06/2014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50B3-1A4E-4FB5-9DDB-9C3A0A5B14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5E44-07F3-4EE9-A721-D443D117E578}" type="datetimeFigureOut">
              <a:rPr lang="fr-FR" smtClean="0"/>
              <a:pPr/>
              <a:t>05/06/2014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50B3-1A4E-4FB5-9DDB-9C3A0A5B14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5E44-07F3-4EE9-A721-D443D117E578}" type="datetimeFigureOut">
              <a:rPr lang="fr-FR" smtClean="0"/>
              <a:pPr/>
              <a:t>05/06/2014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50B3-1A4E-4FB5-9DDB-9C3A0A5B14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5E44-07F3-4EE9-A721-D443D117E578}" type="datetimeFigureOut">
              <a:rPr lang="fr-FR" smtClean="0"/>
              <a:pPr/>
              <a:t>05/06/2014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50B3-1A4E-4FB5-9DDB-9C3A0A5B14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5E44-07F3-4EE9-A721-D443D117E578}" type="datetimeFigureOut">
              <a:rPr lang="fr-FR" smtClean="0"/>
              <a:pPr/>
              <a:t>05/06/2014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50B3-1A4E-4FB5-9DDB-9C3A0A5B14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5E44-07F3-4EE9-A721-D443D117E578}" type="datetimeFigureOut">
              <a:rPr lang="fr-FR" smtClean="0"/>
              <a:pPr/>
              <a:t>05/06/2014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50B3-1A4E-4FB5-9DDB-9C3A0A5B14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5E44-07F3-4EE9-A721-D443D117E578}" type="datetimeFigureOut">
              <a:rPr lang="fr-FR" smtClean="0"/>
              <a:pPr/>
              <a:t>05/06/2014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50B3-1A4E-4FB5-9DDB-9C3A0A5B14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5E44-07F3-4EE9-A721-D443D117E578}" type="datetimeFigureOut">
              <a:rPr lang="fr-FR" smtClean="0"/>
              <a:pPr/>
              <a:t>05/06/2014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50B3-1A4E-4FB5-9DDB-9C3A0A5B142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45E44-07F3-4EE9-A721-D443D117E578}" type="datetimeFigureOut">
              <a:rPr lang="fr-FR" smtClean="0"/>
              <a:pPr/>
              <a:t>05/06/2014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50B3-1A4E-4FB5-9DDB-9C3A0A5B1423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0.wav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1.wav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2.wav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3.wav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4.wav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5.wav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6.wav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7.wav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8.wav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9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0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4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5.wav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6.wav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7.wav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8.wav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9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404664"/>
            <a:ext cx="8352928" cy="61206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115616" y="1556792"/>
            <a:ext cx="68407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Ravie" pitchFamily="82" charset="0"/>
              </a:rPr>
              <a:t>La Voix </a:t>
            </a:r>
          </a:p>
          <a:p>
            <a:pPr algn="ctr"/>
            <a:r>
              <a:rPr lang="fr-FR" sz="8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Ravie" pitchFamily="82" charset="0"/>
              </a:rPr>
              <a:t>Passive</a:t>
            </a:r>
            <a:endParaRPr lang="fr-FR" sz="8800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bg1"/>
              </a:solidFill>
              <a:latin typeface="Ravie" pitchFamily="82" charset="0"/>
            </a:endParaRPr>
          </a:p>
        </p:txBody>
      </p:sp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email"/>
          <a:stretch>
            <a:fillRect/>
          </a:stretch>
        </p:blipFill>
        <p:spPr>
          <a:xfrm>
            <a:off x="9540552" y="342900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8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404664"/>
            <a:ext cx="8352928" cy="61206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2" y="508518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Les fleurs ______________ (mettre) </a:t>
            </a:r>
          </a:p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dans un vase.</a:t>
            </a:r>
            <a:endParaRPr lang="fr-FR" sz="3600" b="1" dirty="0">
              <a:solidFill>
                <a:schemeClr val="accent4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43808" y="501317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Kristen ITC" pitchFamily="66" charset="0"/>
              </a:rPr>
              <a:t>seront mises</a:t>
            </a:r>
            <a:endParaRPr lang="fr-FR" sz="36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3568" y="112474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Kristen ITC" pitchFamily="66" charset="0"/>
              </a:rPr>
              <a:t>futur</a:t>
            </a:r>
            <a:endParaRPr lang="fr-FR" sz="2400" dirty="0">
              <a:latin typeface="Kristen ITC" pitchFamily="66" charset="0"/>
            </a:endParaRPr>
          </a:p>
        </p:txBody>
      </p:sp>
      <p:pic>
        <p:nvPicPr>
          <p:cNvPr id="5123" name="Picture 3" descr="C:\Users\JANET\AppData\Local\Microsoft\Windows\Temporary Internet Files\Content.IE5\41RWTR3Q\MC900435809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99792" y="620688"/>
            <a:ext cx="4248472" cy="4286919"/>
          </a:xfrm>
          <a:prstGeom prst="rect">
            <a:avLst/>
          </a:prstGeom>
          <a:noFill/>
        </p:spPr>
      </p:pic>
      <p:pic>
        <p:nvPicPr>
          <p:cNvPr id="9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email"/>
          <a:stretch>
            <a:fillRect/>
          </a:stretch>
        </p:blipFill>
        <p:spPr>
          <a:xfrm>
            <a:off x="9396536" y="414908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535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404664"/>
            <a:ext cx="8352928" cy="61206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2" y="508518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L’os ______________ (déterrer) par </a:t>
            </a:r>
          </a:p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le chien.</a:t>
            </a:r>
            <a:endParaRPr lang="fr-FR" sz="3600" b="1" dirty="0">
              <a:solidFill>
                <a:schemeClr val="accent4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547664" y="501317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Kristen ITC" pitchFamily="66" charset="0"/>
              </a:rPr>
              <a:t>a été déterré</a:t>
            </a:r>
            <a:endParaRPr lang="fr-FR" sz="36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3568" y="62068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Kristen ITC" pitchFamily="66" charset="0"/>
              </a:rPr>
              <a:t>passé composé</a:t>
            </a:r>
            <a:endParaRPr lang="fr-FR" sz="2400" dirty="0">
              <a:latin typeface="Kristen ITC" pitchFamily="66" charset="0"/>
            </a:endParaRPr>
          </a:p>
        </p:txBody>
      </p:sp>
      <p:pic>
        <p:nvPicPr>
          <p:cNvPr id="6146" name="Picture 2" descr="C:\Users\JANET\AppData\Local\Microsoft\Windows\Temporary Internet Files\Content.IE5\UZNUW0F9\MC900434597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19672" y="692696"/>
            <a:ext cx="6896962" cy="3672408"/>
          </a:xfrm>
          <a:prstGeom prst="rect">
            <a:avLst/>
          </a:prstGeom>
          <a:noFill/>
        </p:spPr>
      </p:pic>
      <p:pic>
        <p:nvPicPr>
          <p:cNvPr id="9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email"/>
          <a:stretch>
            <a:fillRect/>
          </a:stretch>
        </p:blipFill>
        <p:spPr>
          <a:xfrm>
            <a:off x="9396536" y="4005064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373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404664"/>
            <a:ext cx="8352928" cy="61206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2" y="508518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Le pain ______________ cuire) </a:t>
            </a:r>
          </a:p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tous les jours.</a:t>
            </a:r>
            <a:endParaRPr lang="fr-FR" sz="3600" b="1" dirty="0">
              <a:solidFill>
                <a:schemeClr val="accent4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771800" y="508518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Kristen ITC" pitchFamily="66" charset="0"/>
              </a:rPr>
              <a:t>est cuit</a:t>
            </a:r>
            <a:endParaRPr lang="fr-FR" sz="36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51520" y="90872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Kristen ITC" pitchFamily="66" charset="0"/>
              </a:rPr>
              <a:t>présent</a:t>
            </a:r>
            <a:endParaRPr lang="fr-FR" sz="2400" dirty="0">
              <a:latin typeface="Kristen ITC" pitchFamily="66" charset="0"/>
            </a:endParaRPr>
          </a:p>
        </p:txBody>
      </p:sp>
      <p:pic>
        <p:nvPicPr>
          <p:cNvPr id="7170" name="Picture 2" descr="C:\Users\JANET\AppData\Local\Microsoft\Windows\Temporary Internet Files\Content.IE5\RTKZZQ4P\MC900334078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800" y="476672"/>
            <a:ext cx="4608512" cy="4312383"/>
          </a:xfrm>
          <a:prstGeom prst="rect">
            <a:avLst/>
          </a:prstGeom>
          <a:noFill/>
        </p:spPr>
      </p:pic>
      <p:pic>
        <p:nvPicPr>
          <p:cNvPr id="9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email"/>
          <a:stretch>
            <a:fillRect/>
          </a:stretch>
        </p:blipFill>
        <p:spPr>
          <a:xfrm>
            <a:off x="9396536" y="3861048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302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404664"/>
            <a:ext cx="8352928" cy="61206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C:\Users\JANET\AppData\Local\Microsoft\Windows\Temporary Internet Files\Content.IE5\UZNUW0F9\MC900287504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43808" y="332656"/>
            <a:ext cx="3600400" cy="4348112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683568" y="5085184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J’espère que le voleur ______________ (attraper) bientôt.</a:t>
            </a:r>
            <a:endParaRPr lang="fr-FR" sz="3600" b="1" dirty="0">
              <a:solidFill>
                <a:schemeClr val="accent4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39552" y="5661248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Kristen ITC" pitchFamily="66" charset="0"/>
              </a:rPr>
              <a:t>sera attrapé</a:t>
            </a:r>
            <a:endParaRPr lang="fr-FR" sz="36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11560" y="407707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Kristen ITC" pitchFamily="66" charset="0"/>
              </a:rPr>
              <a:t>futur</a:t>
            </a:r>
            <a:endParaRPr lang="fr-FR" sz="2400" dirty="0">
              <a:latin typeface="Kristen ITC" pitchFamily="66" charset="0"/>
            </a:endParaRPr>
          </a:p>
        </p:txBody>
      </p:sp>
      <p:pic>
        <p:nvPicPr>
          <p:cNvPr id="9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email"/>
          <a:stretch>
            <a:fillRect/>
          </a:stretch>
        </p:blipFill>
        <p:spPr>
          <a:xfrm>
            <a:off x="9396536" y="378904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516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404664"/>
            <a:ext cx="8352928" cy="61206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2" y="508518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Un nouveau traitement ____________ (prescrire) si nécessaire.</a:t>
            </a:r>
            <a:endParaRPr lang="fr-FR" sz="3600" b="1" dirty="0">
              <a:solidFill>
                <a:schemeClr val="accent4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652120" y="501317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Kristen ITC" pitchFamily="66" charset="0"/>
              </a:rPr>
              <a:t>serait prescrit</a:t>
            </a:r>
            <a:endParaRPr lang="fr-FR" sz="36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3568" y="112474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Kristen ITC" pitchFamily="66" charset="0"/>
              </a:rPr>
              <a:t>conditionnel</a:t>
            </a:r>
            <a:endParaRPr lang="fr-FR" sz="2400" dirty="0">
              <a:latin typeface="Kristen ITC" pitchFamily="66" charset="0"/>
            </a:endParaRPr>
          </a:p>
        </p:txBody>
      </p:sp>
      <p:pic>
        <p:nvPicPr>
          <p:cNvPr id="2052" name="Picture 4" descr="C:\Users\JANET\AppData\Local\Microsoft\Windows\Temporary Internet Files\Content.IE5\Y6L8EA7O\MC900238383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7824" y="764704"/>
            <a:ext cx="3423933" cy="4259425"/>
          </a:xfrm>
          <a:prstGeom prst="rect">
            <a:avLst/>
          </a:prstGeom>
          <a:noFill/>
        </p:spPr>
      </p:pic>
      <p:pic>
        <p:nvPicPr>
          <p:cNvPr id="9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email"/>
          <a:stretch>
            <a:fillRect/>
          </a:stretch>
        </p:blipFill>
        <p:spPr>
          <a:xfrm>
            <a:off x="9324528" y="3573016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3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550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404664"/>
            <a:ext cx="8352928" cy="61206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2" y="508518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Le fauteuil _____________ (griffer) </a:t>
            </a:r>
          </a:p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souvent par le chat.</a:t>
            </a:r>
            <a:endParaRPr lang="fr-FR" sz="3600" b="1" dirty="0">
              <a:solidFill>
                <a:schemeClr val="accent4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87824" y="508518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Kristen ITC" pitchFamily="66" charset="0"/>
              </a:rPr>
              <a:t>est griffé</a:t>
            </a:r>
            <a:endParaRPr lang="fr-FR" sz="36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3568" y="112474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Kristen ITC" pitchFamily="66" charset="0"/>
              </a:rPr>
              <a:t>présent</a:t>
            </a:r>
            <a:endParaRPr lang="fr-FR" sz="2400" dirty="0">
              <a:latin typeface="Kristen ITC" pitchFamily="66" charset="0"/>
            </a:endParaRPr>
          </a:p>
        </p:txBody>
      </p:sp>
      <p:pic>
        <p:nvPicPr>
          <p:cNvPr id="8196" name="Picture 4" descr="C:\Users\JANET\AppData\Local\Microsoft\Windows\Temporary Internet Files\Content.IE5\0MTSCJJU\MC900441386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9832" y="548680"/>
            <a:ext cx="3980546" cy="4192745"/>
          </a:xfrm>
          <a:prstGeom prst="rect">
            <a:avLst/>
          </a:prstGeom>
          <a:noFill/>
        </p:spPr>
      </p:pic>
      <p:pic>
        <p:nvPicPr>
          <p:cNvPr id="10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email"/>
          <a:stretch>
            <a:fillRect/>
          </a:stretch>
        </p:blipFill>
        <p:spPr>
          <a:xfrm>
            <a:off x="9396536" y="3717032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60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404664"/>
            <a:ext cx="8352928" cy="61206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2" y="508518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Le nouvel immeuble _______________ (construire) en ce moment.</a:t>
            </a:r>
            <a:endParaRPr lang="fr-FR" sz="3600" b="1" dirty="0">
              <a:solidFill>
                <a:schemeClr val="accent4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076056" y="501317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Kristen ITC" pitchFamily="66" charset="0"/>
              </a:rPr>
              <a:t>est construit</a:t>
            </a:r>
            <a:endParaRPr lang="fr-FR" sz="36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3568" y="112474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Kristen ITC" pitchFamily="66" charset="0"/>
              </a:rPr>
              <a:t>présent</a:t>
            </a:r>
            <a:endParaRPr lang="fr-FR" sz="2400" dirty="0">
              <a:latin typeface="Kristen ITC" pitchFamily="66" charset="0"/>
            </a:endParaRPr>
          </a:p>
        </p:txBody>
      </p:sp>
      <p:pic>
        <p:nvPicPr>
          <p:cNvPr id="9218" name="Picture 2" descr="C:\Users\JANET\AppData\Local\Microsoft\Windows\Temporary Internet Files\Content.IE5\N5D3RP51\MC900360580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776" y="476672"/>
            <a:ext cx="4643248" cy="4320480"/>
          </a:xfrm>
          <a:prstGeom prst="rect">
            <a:avLst/>
          </a:prstGeom>
          <a:noFill/>
        </p:spPr>
      </p:pic>
      <p:pic>
        <p:nvPicPr>
          <p:cNvPr id="9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email"/>
          <a:stretch>
            <a:fillRect/>
          </a:stretch>
        </p:blipFill>
        <p:spPr>
          <a:xfrm>
            <a:off x="9324528" y="342900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1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55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404664"/>
            <a:ext cx="8352928" cy="61206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2" y="508518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Emma _______________ (apprécier) par ses camarades de classe.</a:t>
            </a:r>
            <a:endParaRPr lang="fr-FR" sz="3600" b="1" dirty="0">
              <a:solidFill>
                <a:schemeClr val="accent4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9632" y="5085184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Kristen ITC" pitchFamily="66" charset="0"/>
              </a:rPr>
              <a:t>est apprécié</a:t>
            </a:r>
            <a:endParaRPr lang="fr-FR" sz="36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112474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Kristen ITC" pitchFamily="66" charset="0"/>
              </a:rPr>
              <a:t>présent</a:t>
            </a:r>
            <a:endParaRPr lang="fr-FR" sz="2400" dirty="0">
              <a:latin typeface="Kristen ITC" pitchFamily="66" charset="0"/>
            </a:endParaRPr>
          </a:p>
        </p:txBody>
      </p:sp>
      <p:pic>
        <p:nvPicPr>
          <p:cNvPr id="13315" name="Picture 3" descr="C:\Users\JANET\AppData\Local\Microsoft\Windows\Temporary Internet Files\Content.IE5\UZNUW0F9\MC900383218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7824" y="548680"/>
            <a:ext cx="3024336" cy="4707444"/>
          </a:xfrm>
          <a:prstGeom prst="rect">
            <a:avLst/>
          </a:prstGeom>
          <a:noFill/>
        </p:spPr>
      </p:pic>
      <p:pic>
        <p:nvPicPr>
          <p:cNvPr id="9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email"/>
          <a:stretch>
            <a:fillRect/>
          </a:stretch>
        </p:blipFill>
        <p:spPr>
          <a:xfrm>
            <a:off x="9396536" y="3861048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62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404664"/>
            <a:ext cx="8352928" cy="61206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2" y="508518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L’étudiant ______________ (féliciter)</a:t>
            </a:r>
          </a:p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pour son travail.</a:t>
            </a:r>
            <a:endParaRPr lang="fr-FR" sz="3600" b="1" dirty="0">
              <a:solidFill>
                <a:schemeClr val="accent4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43808" y="508518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Kristen ITC" pitchFamily="66" charset="0"/>
              </a:rPr>
              <a:t>est félicité</a:t>
            </a:r>
            <a:endParaRPr lang="fr-FR" sz="36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3568" y="112474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Kristen ITC" pitchFamily="66" charset="0"/>
              </a:rPr>
              <a:t>présent</a:t>
            </a:r>
            <a:endParaRPr lang="fr-FR" sz="2400" dirty="0">
              <a:latin typeface="Kristen ITC" pitchFamily="66" charset="0"/>
            </a:endParaRPr>
          </a:p>
        </p:txBody>
      </p:sp>
      <p:pic>
        <p:nvPicPr>
          <p:cNvPr id="10242" name="Picture 2" descr="C:\Users\JANET\AppData\Local\Microsoft\Windows\Temporary Internet Files\Content.IE5\EPWDIZC7\MC900071186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11760" y="476672"/>
            <a:ext cx="5005240" cy="4392488"/>
          </a:xfrm>
          <a:prstGeom prst="rect">
            <a:avLst/>
          </a:prstGeom>
          <a:noFill/>
        </p:spPr>
      </p:pic>
      <p:pic>
        <p:nvPicPr>
          <p:cNvPr id="9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email"/>
          <a:stretch>
            <a:fillRect/>
          </a:stretch>
        </p:blipFill>
        <p:spPr>
          <a:xfrm>
            <a:off x="9396536" y="4005064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91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404664"/>
            <a:ext cx="8352928" cy="61206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2" y="508518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Les diplômes ___________________ (distribuer) aux étudiants.</a:t>
            </a:r>
            <a:endParaRPr lang="fr-FR" sz="3600" b="1" dirty="0">
              <a:solidFill>
                <a:schemeClr val="accent4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635896" y="5013176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Kristen ITC" pitchFamily="66" charset="0"/>
              </a:rPr>
              <a:t>ont été distribués</a:t>
            </a:r>
            <a:endParaRPr lang="fr-FR" sz="36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112474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Kristen ITC" pitchFamily="66" charset="0"/>
              </a:rPr>
              <a:t>passé composé</a:t>
            </a:r>
            <a:endParaRPr lang="fr-FR" sz="2400" dirty="0">
              <a:latin typeface="Kristen ITC" pitchFamily="66" charset="0"/>
            </a:endParaRPr>
          </a:p>
        </p:txBody>
      </p:sp>
      <p:pic>
        <p:nvPicPr>
          <p:cNvPr id="11266" name="Picture 2" descr="C:\Users\JANET\AppData\Local\Microsoft\Windows\Temporary Internet Files\Content.IE5\XISZQ3N6\MC900088646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1840" y="476672"/>
            <a:ext cx="3538233" cy="4050610"/>
          </a:xfrm>
          <a:prstGeom prst="rect">
            <a:avLst/>
          </a:prstGeom>
          <a:noFill/>
        </p:spPr>
      </p:pic>
      <p:pic>
        <p:nvPicPr>
          <p:cNvPr id="9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email"/>
          <a:stretch>
            <a:fillRect/>
          </a:stretch>
        </p:blipFill>
        <p:spPr>
          <a:xfrm>
            <a:off x="9324528" y="4005064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526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404664"/>
            <a:ext cx="8352928" cy="61206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2" y="508518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Le nouvel immeuble _______________ (terminer) le mois dernier.</a:t>
            </a:r>
            <a:endParaRPr lang="fr-FR" sz="3600" b="1" dirty="0">
              <a:solidFill>
                <a:schemeClr val="accent4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076056" y="501317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Kristen ITC" pitchFamily="66" charset="0"/>
              </a:rPr>
              <a:t>fut terminé</a:t>
            </a:r>
            <a:endParaRPr lang="fr-FR" sz="36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3568" y="112474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Kristen ITC" pitchFamily="66" charset="0"/>
              </a:rPr>
              <a:t>passé simple</a:t>
            </a:r>
            <a:endParaRPr lang="fr-FR" sz="2400" dirty="0">
              <a:latin typeface="Kristen ITC" pitchFamily="66" charset="0"/>
            </a:endParaRPr>
          </a:p>
        </p:txBody>
      </p:sp>
      <p:pic>
        <p:nvPicPr>
          <p:cNvPr id="9218" name="Picture 2" descr="C:\Users\JANET\AppData\Local\Microsoft\Windows\Temporary Internet Files\Content.IE5\N5D3RP51\MC900360580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776" y="476672"/>
            <a:ext cx="4643248" cy="4320480"/>
          </a:xfrm>
          <a:prstGeom prst="rect">
            <a:avLst/>
          </a:prstGeom>
          <a:noFill/>
        </p:spPr>
      </p:pic>
      <p:pic>
        <p:nvPicPr>
          <p:cNvPr id="9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email"/>
          <a:stretch>
            <a:fillRect/>
          </a:stretch>
        </p:blipFill>
        <p:spPr>
          <a:xfrm>
            <a:off x="9468544" y="378904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9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598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404664"/>
            <a:ext cx="8352928" cy="61206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2" y="508518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La maison _________________ (entourer) d’arbres.</a:t>
            </a:r>
            <a:endParaRPr lang="fr-FR" sz="3600" b="1" dirty="0">
              <a:solidFill>
                <a:schemeClr val="accent4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03848" y="5013176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Kristen ITC" pitchFamily="66" charset="0"/>
              </a:rPr>
              <a:t>est entourée</a:t>
            </a:r>
            <a:endParaRPr lang="fr-FR" sz="36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112474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Kristen ITC" pitchFamily="66" charset="0"/>
              </a:rPr>
              <a:t>présent</a:t>
            </a:r>
            <a:endParaRPr lang="fr-FR" sz="2400" dirty="0">
              <a:latin typeface="Kristen ITC" pitchFamily="66" charset="0"/>
            </a:endParaRPr>
          </a:p>
        </p:txBody>
      </p:sp>
      <p:pic>
        <p:nvPicPr>
          <p:cNvPr id="12290" name="Picture 2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23728" y="548680"/>
            <a:ext cx="4968552" cy="42520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email"/>
          <a:stretch>
            <a:fillRect/>
          </a:stretch>
        </p:blipFill>
        <p:spPr>
          <a:xfrm>
            <a:off x="9324528" y="342900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356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404664"/>
            <a:ext cx="8352928" cy="61206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2" y="508518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Le fauteuil _____________ (griffer) </a:t>
            </a:r>
          </a:p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souvent par le chat.</a:t>
            </a:r>
            <a:endParaRPr lang="fr-FR" sz="3600" b="1" dirty="0">
              <a:solidFill>
                <a:schemeClr val="accent4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059832" y="501317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Kristen ITC" pitchFamily="66" charset="0"/>
              </a:rPr>
              <a:t>a été griffé</a:t>
            </a:r>
            <a:endParaRPr lang="fr-FR" sz="36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7544" y="1124744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Kristen ITC" pitchFamily="66" charset="0"/>
              </a:rPr>
              <a:t>passé composé</a:t>
            </a:r>
            <a:endParaRPr lang="fr-FR" sz="2400" dirty="0">
              <a:latin typeface="Kristen ITC" pitchFamily="66" charset="0"/>
            </a:endParaRPr>
          </a:p>
        </p:txBody>
      </p:sp>
      <p:pic>
        <p:nvPicPr>
          <p:cNvPr id="8196" name="Picture 4" descr="C:\Users\JANET\AppData\Local\Microsoft\Windows\Temporary Internet Files\Content.IE5\0MTSCJJU\MC900441386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9832" y="548680"/>
            <a:ext cx="3980546" cy="4192745"/>
          </a:xfrm>
          <a:prstGeom prst="rect">
            <a:avLst/>
          </a:prstGeom>
          <a:noFill/>
        </p:spPr>
      </p:pic>
      <p:pic>
        <p:nvPicPr>
          <p:cNvPr id="9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email"/>
          <a:stretch>
            <a:fillRect/>
          </a:stretch>
        </p:blipFill>
        <p:spPr>
          <a:xfrm>
            <a:off x="9396536" y="3501008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9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609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404664"/>
            <a:ext cx="8352928" cy="61206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2" y="508518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Le pain ______________ cuire) </a:t>
            </a:r>
          </a:p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ce matin à 4h.</a:t>
            </a:r>
            <a:endParaRPr lang="fr-FR" sz="3600" b="1" dirty="0">
              <a:solidFill>
                <a:schemeClr val="accent4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699792" y="508518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Kristen ITC" pitchFamily="66" charset="0"/>
              </a:rPr>
              <a:t>fut cuit</a:t>
            </a:r>
            <a:endParaRPr lang="fr-FR" sz="36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51520" y="90872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Kristen ITC" pitchFamily="66" charset="0"/>
              </a:rPr>
              <a:t>passe simple</a:t>
            </a:r>
            <a:endParaRPr lang="fr-FR" sz="2400" dirty="0">
              <a:latin typeface="Kristen ITC" pitchFamily="66" charset="0"/>
            </a:endParaRPr>
          </a:p>
        </p:txBody>
      </p:sp>
      <p:pic>
        <p:nvPicPr>
          <p:cNvPr id="7170" name="Picture 2" descr="C:\Users\JANET\AppData\Local\Microsoft\Windows\Temporary Internet Files\Content.IE5\RTKZZQ4P\MC900334078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800" y="476672"/>
            <a:ext cx="4608512" cy="4312383"/>
          </a:xfrm>
          <a:prstGeom prst="rect">
            <a:avLst/>
          </a:prstGeom>
          <a:noFill/>
        </p:spPr>
      </p:pic>
      <p:pic>
        <p:nvPicPr>
          <p:cNvPr id="9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email"/>
          <a:stretch>
            <a:fillRect/>
          </a:stretch>
        </p:blipFill>
        <p:spPr>
          <a:xfrm>
            <a:off x="9396536" y="414908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3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404664"/>
            <a:ext cx="8352928" cy="61206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C:\Users\JANET\AppData\Local\Microsoft\Windows\Temporary Internet Files\Content.IE5\UZNUW0F9\MC900287504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43808" y="332656"/>
            <a:ext cx="3600400" cy="4348112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683568" y="5085184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Le voleur ___________________ (attraper) par la police.</a:t>
            </a:r>
            <a:endParaRPr lang="fr-FR" sz="3600" b="1" dirty="0">
              <a:solidFill>
                <a:schemeClr val="accent4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851920" y="501317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Kristen ITC" pitchFamily="66" charset="0"/>
              </a:rPr>
              <a:t>a été attrapé</a:t>
            </a:r>
            <a:endParaRPr lang="fr-FR" sz="36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11560" y="407707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Kristen ITC" pitchFamily="66" charset="0"/>
              </a:rPr>
              <a:t>passé composé</a:t>
            </a:r>
            <a:endParaRPr lang="fr-FR" sz="2400" dirty="0">
              <a:latin typeface="Kristen ITC" pitchFamily="66" charset="0"/>
            </a:endParaRPr>
          </a:p>
        </p:txBody>
      </p:sp>
      <p:pic>
        <p:nvPicPr>
          <p:cNvPr id="9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email"/>
          <a:stretch>
            <a:fillRect/>
          </a:stretch>
        </p:blipFill>
        <p:spPr>
          <a:xfrm>
            <a:off x="9396536" y="3717032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367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404664"/>
            <a:ext cx="8352928" cy="61206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83568" y="5085184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Le chèque ______________ (signer) par le directeur.  </a:t>
            </a:r>
            <a:endParaRPr lang="fr-FR" sz="3600" b="1" dirty="0">
              <a:solidFill>
                <a:schemeClr val="accent4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31840" y="501317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Kristen ITC" pitchFamily="66" charset="0"/>
              </a:rPr>
              <a:t>sera signé</a:t>
            </a:r>
            <a:endParaRPr lang="fr-FR" sz="3600" dirty="0">
              <a:solidFill>
                <a:srgbClr val="FF0000"/>
              </a:solidFill>
              <a:latin typeface="Kristen ITC" pitchFamily="66" charset="0"/>
            </a:endParaRPr>
          </a:p>
        </p:txBody>
      </p:sp>
      <p:pic>
        <p:nvPicPr>
          <p:cNvPr id="2050" name="Picture 2" descr="C:\Users\JANET\AppData\Local\Microsoft\Windows\Temporary Internet Files\Content.IE5\41RWTR3Q\MC900058912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11760" y="476672"/>
            <a:ext cx="4630170" cy="4248472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683568" y="112474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Kristen ITC" pitchFamily="66" charset="0"/>
              </a:rPr>
              <a:t>futur</a:t>
            </a:r>
            <a:endParaRPr lang="fr-FR" sz="2400" dirty="0">
              <a:latin typeface="Kristen ITC" pitchFamily="66" charset="0"/>
            </a:endParaRPr>
          </a:p>
        </p:txBody>
      </p:sp>
      <p:pic>
        <p:nvPicPr>
          <p:cNvPr id="9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email"/>
          <a:stretch>
            <a:fillRect/>
          </a:stretch>
        </p:blipFill>
        <p:spPr>
          <a:xfrm>
            <a:off x="9324528" y="3573016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376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404664"/>
            <a:ext cx="8352928" cy="61206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2" y="508518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Un nouveau traitement ____________ (prescrire) par le médecin.</a:t>
            </a:r>
            <a:endParaRPr lang="fr-FR" sz="3600" b="1" dirty="0">
              <a:solidFill>
                <a:schemeClr val="accent4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399584" y="501317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Kristen ITC" pitchFamily="66" charset="0"/>
              </a:rPr>
              <a:t>est prescrit</a:t>
            </a:r>
            <a:endParaRPr lang="fr-FR" sz="36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3568" y="112474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Kristen ITC" pitchFamily="66" charset="0"/>
              </a:rPr>
              <a:t>présent</a:t>
            </a:r>
            <a:endParaRPr lang="fr-FR" sz="2400" dirty="0">
              <a:latin typeface="Kristen ITC" pitchFamily="66" charset="0"/>
            </a:endParaRPr>
          </a:p>
        </p:txBody>
      </p:sp>
      <p:pic>
        <p:nvPicPr>
          <p:cNvPr id="2052" name="Picture 4" descr="C:\Users\JANET\AppData\Local\Microsoft\Windows\Temporary Internet Files\Content.IE5\Y6L8EA7O\MC900238383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7824" y="764704"/>
            <a:ext cx="3423933" cy="4259425"/>
          </a:xfrm>
          <a:prstGeom prst="rect">
            <a:avLst/>
          </a:prstGeom>
          <a:noFill/>
        </p:spPr>
      </p:pic>
      <p:pic>
        <p:nvPicPr>
          <p:cNvPr id="10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email"/>
          <a:stretch>
            <a:fillRect/>
          </a:stretch>
        </p:blipFill>
        <p:spPr>
          <a:xfrm>
            <a:off x="9324528" y="4005064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74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404664"/>
            <a:ext cx="8352928" cy="61206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2" y="508518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Les fruits _______________ ramasser) en ce moment.</a:t>
            </a:r>
            <a:endParaRPr lang="fr-FR" sz="3600" b="1" dirty="0">
              <a:solidFill>
                <a:schemeClr val="accent4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699792" y="501317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Kristen ITC" pitchFamily="66" charset="0"/>
              </a:rPr>
              <a:t>sont ramassés</a:t>
            </a:r>
            <a:endParaRPr lang="fr-FR" sz="36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3568" y="112474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Kristen ITC" pitchFamily="66" charset="0"/>
              </a:rPr>
              <a:t>présent</a:t>
            </a:r>
            <a:endParaRPr lang="fr-FR" sz="2400" dirty="0">
              <a:latin typeface="Kristen ITC" pitchFamily="66" charset="0"/>
            </a:endParaRPr>
          </a:p>
        </p:txBody>
      </p:sp>
      <p:pic>
        <p:nvPicPr>
          <p:cNvPr id="3078" name="Picture 6" descr="C:\Users\JANET\AppData\Local\Microsoft\Windows\Temporary Internet Files\Content.IE5\0MTSCJJU\MC900358563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39752" y="764704"/>
            <a:ext cx="5171930" cy="39604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email"/>
          <a:stretch>
            <a:fillRect/>
          </a:stretch>
        </p:blipFill>
        <p:spPr>
          <a:xfrm>
            <a:off x="9396536" y="4293096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1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044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404664"/>
            <a:ext cx="8352928" cy="61206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2" y="508518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Le facteur _____________ (mordre) </a:t>
            </a:r>
          </a:p>
          <a:p>
            <a:pPr algn="ctr"/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par le chien. </a:t>
            </a:r>
            <a:endParaRPr lang="fr-FR" sz="3600" b="1" dirty="0">
              <a:solidFill>
                <a:schemeClr val="accent4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15816" y="508518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Kristen ITC" pitchFamily="66" charset="0"/>
              </a:rPr>
              <a:t>était mordu</a:t>
            </a:r>
            <a:endParaRPr lang="fr-FR" sz="36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3568" y="112474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Kristen ITC" pitchFamily="66" charset="0"/>
              </a:rPr>
              <a:t>l’imparfait</a:t>
            </a:r>
            <a:endParaRPr lang="fr-FR" sz="2400" dirty="0">
              <a:latin typeface="Kristen ITC" pitchFamily="66" charset="0"/>
            </a:endParaRPr>
          </a:p>
        </p:txBody>
      </p:sp>
      <p:pic>
        <p:nvPicPr>
          <p:cNvPr id="4098" name="Picture 2" descr="C:\Users\JANET\AppData\Local\Microsoft\Windows\Temporary Internet Files\Content.IE5\Y6L8EA7O\MC900424162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5856" y="404664"/>
            <a:ext cx="3215605" cy="4243424"/>
          </a:xfrm>
          <a:prstGeom prst="rect">
            <a:avLst/>
          </a:prstGeom>
          <a:noFill/>
        </p:spPr>
      </p:pic>
      <p:pic>
        <p:nvPicPr>
          <p:cNvPr id="9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email"/>
          <a:stretch>
            <a:fillRect/>
          </a:stretch>
        </p:blipFill>
        <p:spPr>
          <a:xfrm>
            <a:off x="9324528" y="4077072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9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391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259</Words>
  <Application>Microsoft Office PowerPoint</Application>
  <PresentationFormat>On-screen Show (4:3)</PresentationFormat>
  <Paragraphs>67</Paragraphs>
  <Slides>20</Slides>
  <Notes>0</Notes>
  <HiddenSlides>0</HiddenSlides>
  <MMClips>20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JANET</dc:creator>
  <cp:lastModifiedBy>Gareth Pitchford</cp:lastModifiedBy>
  <cp:revision>12</cp:revision>
  <dcterms:created xsi:type="dcterms:W3CDTF">2014-04-16T12:22:00Z</dcterms:created>
  <dcterms:modified xsi:type="dcterms:W3CDTF">2014-06-05T19:59:43Z</dcterms:modified>
</cp:coreProperties>
</file>