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CC0099"/>
    <a:srgbClr val="0000FF"/>
    <a:srgbClr val="800080"/>
    <a:srgbClr val="99FF99"/>
    <a:srgbClr val="99CCFF"/>
    <a:srgbClr val="FFCCCC"/>
    <a:srgbClr val="FFFFCC"/>
    <a:srgbClr val="FFCC66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75" autoAdjust="0"/>
  </p:normalViewPr>
  <p:slideViewPr>
    <p:cSldViewPr>
      <p:cViewPr varScale="1">
        <p:scale>
          <a:sx n="74" d="100"/>
          <a:sy n="74" d="100"/>
        </p:scale>
        <p:origin x="1044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5E962-99EF-4AA2-9051-B462843959C5}" type="datetimeFigureOut">
              <a:rPr lang="en-GB" smtClean="0"/>
              <a:t>23/03/2015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9D9D6-531A-406B-BC5C-F322D476C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079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Ask for pupils’ definition before showing</a:t>
            </a:r>
            <a:r>
              <a:rPr lang="en-GB" baseline="0" dirty="0" smtClean="0"/>
              <a:t> the correct one.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856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693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</a:t>
            </a:r>
            <a:r>
              <a:rPr lang="en-GB" baseline="0" dirty="0" smtClean="0"/>
              <a:t> and check answers.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684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 and </a:t>
            </a:r>
            <a:r>
              <a:rPr lang="en-GB" smtClean="0"/>
              <a:t>peer assess.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904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23/03/2015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77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23/03/2015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644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23/03/2015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40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23/03/2015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99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23/03/2015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94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23/03/2015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8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23/03/2015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366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23/03/2015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95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23/03/2015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07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23/03/2015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65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23/03/2015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93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DBB61-F817-4253-B0D8-AC32194FF2F4}" type="datetimeFigureOut">
              <a:rPr lang="en-GB" smtClean="0"/>
              <a:t>23/03/2015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81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Grammar Starter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96270"/>
            <a:ext cx="9144000" cy="1752600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  <a:latin typeface="Comic Sans MS" pitchFamily="66" charset="0"/>
              </a:rPr>
              <a:t>Fewer or less?</a:t>
            </a: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71428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78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469796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 the back of your exercise book...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43508" y="1772816"/>
            <a:ext cx="8856984" cy="44253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Comic Sans MS" pitchFamily="66" charset="0"/>
              </a:rPr>
              <a:t>Grammar Starter: Fewer or less?</a:t>
            </a:r>
            <a:endParaRPr lang="en-GB" b="1" u="sng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800" b="1" u="sng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800" b="1" u="sng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sz="2000" b="1" u="sng" dirty="0">
                <a:latin typeface="Comic Sans MS" panose="030F0702030302020204" pitchFamily="66" charset="0"/>
              </a:rPr>
              <a:t>Definition</a:t>
            </a:r>
            <a:r>
              <a:rPr lang="en-GB" sz="2000" b="1" dirty="0" smtClean="0">
                <a:latin typeface="Comic Sans MS" pitchFamily="66" charset="0"/>
              </a:rPr>
              <a:t>: </a:t>
            </a:r>
            <a:r>
              <a:rPr lang="en-GB" sz="2000" dirty="0" smtClean="0">
                <a:latin typeface="Comic Sans MS" pitchFamily="66" charset="0"/>
              </a:rPr>
              <a:t>Many people confuse the words fewer and less. </a:t>
            </a:r>
          </a:p>
          <a:p>
            <a:pPr algn="just"/>
            <a:r>
              <a:rPr lang="en-GB" sz="2000" dirty="0" smtClean="0">
                <a:latin typeface="Comic Sans MS" pitchFamily="66" charset="0"/>
              </a:rPr>
              <a:t>If you can count the objects, use the word </a:t>
            </a:r>
            <a:r>
              <a:rPr lang="en-GB" sz="2000" b="1" u="sng" dirty="0" smtClean="0">
                <a:solidFill>
                  <a:srgbClr val="00B0F0"/>
                </a:solidFill>
                <a:latin typeface="Comic Sans MS" pitchFamily="66" charset="0"/>
              </a:rPr>
              <a:t>fewer</a:t>
            </a:r>
            <a:r>
              <a:rPr lang="en-GB" sz="2000" dirty="0" smtClean="0">
                <a:latin typeface="Comic Sans MS" pitchFamily="66" charset="0"/>
              </a:rPr>
              <a:t>.</a:t>
            </a:r>
          </a:p>
          <a:p>
            <a:pPr algn="just"/>
            <a:r>
              <a:rPr lang="en-GB" sz="2000" dirty="0" smtClean="0">
                <a:latin typeface="Comic Sans MS" pitchFamily="66" charset="0"/>
              </a:rPr>
              <a:t>If the objects are not countable, use the word </a:t>
            </a:r>
            <a:r>
              <a:rPr lang="en-GB" sz="2000" b="1" u="sng" dirty="0" smtClean="0">
                <a:solidFill>
                  <a:srgbClr val="00CC00"/>
                </a:solidFill>
                <a:latin typeface="Comic Sans MS" pitchFamily="66" charset="0"/>
              </a:rPr>
              <a:t>less</a:t>
            </a:r>
            <a:r>
              <a:rPr lang="en-GB" sz="2000" dirty="0" smtClean="0">
                <a:latin typeface="Comic Sans MS" pitchFamily="66" charset="0"/>
              </a:rPr>
              <a:t>.</a:t>
            </a:r>
          </a:p>
          <a:p>
            <a:pPr marL="0" indent="0" algn="just">
              <a:buNone/>
            </a:pPr>
            <a:endParaRPr lang="en-GB" sz="2000" u="sng" dirty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sz="2000" b="1" u="sng" dirty="0">
                <a:latin typeface="Comic Sans MS" pitchFamily="66" charset="0"/>
              </a:rPr>
              <a:t>Example</a:t>
            </a:r>
            <a:r>
              <a:rPr lang="en-GB" sz="2000" b="1" dirty="0" smtClean="0">
                <a:latin typeface="Comic Sans MS" pitchFamily="66" charset="0"/>
              </a:rPr>
              <a:t>: </a:t>
            </a:r>
            <a:r>
              <a:rPr lang="en-GB" sz="2000" dirty="0" smtClean="0">
                <a:latin typeface="Comic Sans MS" pitchFamily="66" charset="0"/>
              </a:rPr>
              <a:t>There are </a:t>
            </a:r>
            <a:r>
              <a:rPr lang="en-GB" sz="2000" b="1" dirty="0" smtClean="0">
                <a:solidFill>
                  <a:srgbClr val="00B0F0"/>
                </a:solidFill>
                <a:latin typeface="Comic Sans MS" pitchFamily="66" charset="0"/>
              </a:rPr>
              <a:t>fewer</a:t>
            </a:r>
            <a:r>
              <a:rPr lang="en-GB" sz="2000" dirty="0" smtClean="0">
                <a:latin typeface="Comic Sans MS" pitchFamily="66" charset="0"/>
              </a:rPr>
              <a:t> oranges in the bowl as some have been eaten. </a:t>
            </a:r>
          </a:p>
          <a:p>
            <a:pPr marL="0" indent="0" algn="just">
              <a:buNone/>
            </a:pPr>
            <a:r>
              <a:rPr lang="en-GB" sz="2000" dirty="0" smtClean="0">
                <a:latin typeface="Comic Sans MS" pitchFamily="66" charset="0"/>
              </a:rPr>
              <a:t>	    My glass has </a:t>
            </a:r>
            <a:r>
              <a:rPr lang="en-GB" sz="2000" b="1" dirty="0" smtClean="0">
                <a:solidFill>
                  <a:srgbClr val="00CC00"/>
                </a:solidFill>
                <a:latin typeface="Comic Sans MS" pitchFamily="66" charset="0"/>
              </a:rPr>
              <a:t>less</a:t>
            </a:r>
            <a:r>
              <a:rPr lang="en-GB" sz="2000" dirty="0" smtClean="0">
                <a:latin typeface="Comic Sans MS" pitchFamily="66" charset="0"/>
              </a:rPr>
              <a:t> orange juice than you.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06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143000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fill in the gaps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43508" y="1157988"/>
            <a:ext cx="9000492" cy="4597971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arenR"/>
            </a:pPr>
            <a:r>
              <a:rPr lang="en-GB" sz="2200" dirty="0" smtClean="0">
                <a:latin typeface="Comic Sans MS" pitchFamily="66" charset="0"/>
              </a:rPr>
              <a:t>The swimming pool has ____________ water than it did last week.</a:t>
            </a:r>
          </a:p>
          <a:p>
            <a:pPr marL="457200" indent="-457200">
              <a:buFont typeface="+mj-lt"/>
              <a:buAutoNum type="arabicParenR"/>
            </a:pPr>
            <a:endParaRPr lang="en-GB" sz="2200" dirty="0">
              <a:latin typeface="Comic Sans MS" pitchFamily="66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200" dirty="0" smtClean="0">
                <a:latin typeface="Comic Sans MS" pitchFamily="66" charset="0"/>
              </a:rPr>
              <a:t>There were _________ students absent from class today.</a:t>
            </a:r>
          </a:p>
          <a:p>
            <a:pPr marL="457200" indent="-457200">
              <a:buFont typeface="+mj-lt"/>
              <a:buAutoNum type="arabicParenR"/>
            </a:pPr>
            <a:endParaRPr lang="en-GB" sz="2200" dirty="0">
              <a:latin typeface="Comic Sans MS" pitchFamily="66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200" dirty="0" smtClean="0">
                <a:latin typeface="Comic Sans MS" pitchFamily="66" charset="0"/>
              </a:rPr>
              <a:t>This bedroom has ____________ space than we need.</a:t>
            </a:r>
          </a:p>
          <a:p>
            <a:pPr marL="457200" indent="-457200">
              <a:buFont typeface="+mj-lt"/>
              <a:buAutoNum type="arabicParenR"/>
            </a:pPr>
            <a:endParaRPr lang="en-GB" sz="2200" dirty="0">
              <a:latin typeface="Comic Sans MS" pitchFamily="66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200" dirty="0" smtClean="0">
                <a:latin typeface="Comic Sans MS" pitchFamily="66" charset="0"/>
              </a:rPr>
              <a:t>Nathan weighs _____________ than Joey.</a:t>
            </a:r>
          </a:p>
          <a:p>
            <a:pPr marL="457200" indent="-457200">
              <a:buFont typeface="+mj-lt"/>
              <a:buAutoNum type="arabicParenR"/>
            </a:pPr>
            <a:endParaRPr lang="en-GB" sz="2200" dirty="0">
              <a:latin typeface="Comic Sans MS" pitchFamily="66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200" dirty="0" smtClean="0">
                <a:latin typeface="Comic Sans MS" pitchFamily="66" charset="0"/>
              </a:rPr>
              <a:t>A small car </a:t>
            </a:r>
            <a:r>
              <a:rPr lang="en-GB" sz="2200" dirty="0" smtClean="0">
                <a:latin typeface="Comic Sans MS" pitchFamily="66" charset="0"/>
              </a:rPr>
              <a:t>uses ___________ </a:t>
            </a:r>
            <a:r>
              <a:rPr lang="en-GB" sz="2200" dirty="0" smtClean="0">
                <a:latin typeface="Comic Sans MS" pitchFamily="66" charset="0"/>
              </a:rPr>
              <a:t>petrol than a large one.</a:t>
            </a:r>
          </a:p>
          <a:p>
            <a:pPr marL="457200" indent="-457200">
              <a:buFont typeface="+mj-lt"/>
              <a:buAutoNum type="arabicParenR"/>
            </a:pPr>
            <a:endParaRPr lang="en-GB" sz="2200" dirty="0">
              <a:latin typeface="Comic Sans MS" pitchFamily="66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200" dirty="0" smtClean="0">
                <a:latin typeface="Comic Sans MS" pitchFamily="66" charset="0"/>
              </a:rPr>
              <a:t>Since I studied for my spelling test, I made _________ mistakes.</a:t>
            </a:r>
          </a:p>
          <a:p>
            <a:pPr marL="0" indent="0">
              <a:buNone/>
            </a:pPr>
            <a:endParaRPr lang="en-GB" sz="2400" dirty="0">
              <a:solidFill>
                <a:schemeClr val="tx1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GB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52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143000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fill in the gaps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43508" y="1157988"/>
            <a:ext cx="9000492" cy="459797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GB" sz="2200" dirty="0" smtClean="0">
                <a:latin typeface="Comic Sans MS" pitchFamily="66" charset="0"/>
              </a:rPr>
              <a:t>The swimming pool has </a:t>
            </a:r>
            <a:r>
              <a:rPr lang="en-GB" sz="2200" b="1" dirty="0" smtClean="0">
                <a:solidFill>
                  <a:srgbClr val="00CC00"/>
                </a:solidFill>
                <a:latin typeface="Comic Sans MS" pitchFamily="66" charset="0"/>
              </a:rPr>
              <a:t>less</a:t>
            </a:r>
            <a:r>
              <a:rPr lang="en-GB" sz="2200" dirty="0" smtClean="0">
                <a:latin typeface="Comic Sans MS" pitchFamily="66" charset="0"/>
              </a:rPr>
              <a:t> water than it did last week.</a:t>
            </a:r>
          </a:p>
          <a:p>
            <a:pPr marL="457200" indent="-457200">
              <a:buFont typeface="+mj-lt"/>
              <a:buAutoNum type="arabicParenR"/>
            </a:pPr>
            <a:endParaRPr lang="en-GB" sz="2200" dirty="0">
              <a:latin typeface="Comic Sans MS" pitchFamily="66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200" dirty="0" smtClean="0">
                <a:latin typeface="Comic Sans MS" pitchFamily="66" charset="0"/>
              </a:rPr>
              <a:t>There were </a:t>
            </a:r>
            <a:r>
              <a:rPr lang="en-GB" sz="2200" b="1" dirty="0" smtClean="0">
                <a:solidFill>
                  <a:srgbClr val="00B0F0"/>
                </a:solidFill>
                <a:latin typeface="Comic Sans MS" pitchFamily="66" charset="0"/>
              </a:rPr>
              <a:t>fewer</a:t>
            </a:r>
            <a:r>
              <a:rPr lang="en-GB" sz="2200" dirty="0" smtClean="0">
                <a:latin typeface="Comic Sans MS" pitchFamily="66" charset="0"/>
              </a:rPr>
              <a:t> students absent from class today.</a:t>
            </a:r>
          </a:p>
          <a:p>
            <a:pPr marL="457200" indent="-457200">
              <a:buFont typeface="+mj-lt"/>
              <a:buAutoNum type="arabicParenR"/>
            </a:pPr>
            <a:endParaRPr lang="en-GB" sz="2200" dirty="0">
              <a:latin typeface="Comic Sans MS" pitchFamily="66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200" dirty="0" smtClean="0">
                <a:latin typeface="Comic Sans MS" pitchFamily="66" charset="0"/>
              </a:rPr>
              <a:t>This bedroom has </a:t>
            </a:r>
            <a:r>
              <a:rPr lang="en-GB" sz="2200" b="1" dirty="0" smtClean="0">
                <a:solidFill>
                  <a:srgbClr val="00CC00"/>
                </a:solidFill>
                <a:latin typeface="Comic Sans MS" pitchFamily="66" charset="0"/>
              </a:rPr>
              <a:t>less</a:t>
            </a:r>
            <a:r>
              <a:rPr lang="en-GB" sz="2200" dirty="0" smtClean="0">
                <a:latin typeface="Comic Sans MS" pitchFamily="66" charset="0"/>
              </a:rPr>
              <a:t> space than we need.</a:t>
            </a:r>
          </a:p>
          <a:p>
            <a:pPr marL="457200" indent="-457200">
              <a:buFont typeface="+mj-lt"/>
              <a:buAutoNum type="arabicParenR"/>
            </a:pPr>
            <a:endParaRPr lang="en-GB" sz="2200" dirty="0">
              <a:latin typeface="Comic Sans MS" pitchFamily="66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200" dirty="0" smtClean="0">
                <a:latin typeface="Comic Sans MS" pitchFamily="66" charset="0"/>
              </a:rPr>
              <a:t>Nathan weighs </a:t>
            </a:r>
            <a:r>
              <a:rPr lang="en-GB" sz="2200" b="1" dirty="0" smtClean="0">
                <a:solidFill>
                  <a:srgbClr val="00CC00"/>
                </a:solidFill>
                <a:latin typeface="Comic Sans MS" pitchFamily="66" charset="0"/>
              </a:rPr>
              <a:t>less</a:t>
            </a:r>
            <a:r>
              <a:rPr lang="en-GB" sz="2200" dirty="0" smtClean="0">
                <a:latin typeface="Comic Sans MS" pitchFamily="66" charset="0"/>
              </a:rPr>
              <a:t> than Joey.</a:t>
            </a:r>
          </a:p>
          <a:p>
            <a:pPr marL="457200" indent="-457200">
              <a:buFont typeface="+mj-lt"/>
              <a:buAutoNum type="arabicParenR"/>
            </a:pPr>
            <a:endParaRPr lang="en-GB" sz="2200" dirty="0">
              <a:latin typeface="Comic Sans MS" pitchFamily="66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200" dirty="0" smtClean="0">
                <a:latin typeface="Comic Sans MS" pitchFamily="66" charset="0"/>
              </a:rPr>
              <a:t>A small </a:t>
            </a:r>
            <a:r>
              <a:rPr lang="en-GB" sz="2200" smtClean="0">
                <a:latin typeface="Comic Sans MS" pitchFamily="66" charset="0"/>
              </a:rPr>
              <a:t>car </a:t>
            </a:r>
            <a:r>
              <a:rPr lang="en-GB" sz="2200" smtClean="0">
                <a:latin typeface="Comic Sans MS" pitchFamily="66" charset="0"/>
              </a:rPr>
              <a:t>uses </a:t>
            </a:r>
            <a:r>
              <a:rPr lang="en-GB" sz="2200" b="1" smtClean="0">
                <a:solidFill>
                  <a:srgbClr val="00CC00"/>
                </a:solidFill>
                <a:latin typeface="Comic Sans MS" pitchFamily="66" charset="0"/>
              </a:rPr>
              <a:t>less</a:t>
            </a:r>
            <a:r>
              <a:rPr lang="en-GB" sz="2200" smtClean="0">
                <a:latin typeface="Comic Sans MS" pitchFamily="66" charset="0"/>
              </a:rPr>
              <a:t> </a:t>
            </a:r>
            <a:r>
              <a:rPr lang="en-GB" sz="2200" dirty="0" smtClean="0">
                <a:latin typeface="Comic Sans MS" pitchFamily="66" charset="0"/>
              </a:rPr>
              <a:t>petrol than a large one.</a:t>
            </a:r>
          </a:p>
          <a:p>
            <a:pPr marL="457200" indent="-457200">
              <a:buFont typeface="+mj-lt"/>
              <a:buAutoNum type="arabicParenR"/>
            </a:pPr>
            <a:endParaRPr lang="en-GB" sz="2200" dirty="0">
              <a:latin typeface="Comic Sans MS" pitchFamily="66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200" dirty="0" smtClean="0">
                <a:latin typeface="Comic Sans MS" pitchFamily="66" charset="0"/>
              </a:rPr>
              <a:t>Since I studied for my spelling test, I made </a:t>
            </a:r>
            <a:r>
              <a:rPr lang="en-GB" sz="2200" b="1" dirty="0" smtClean="0">
                <a:solidFill>
                  <a:srgbClr val="00B0F0"/>
                </a:solidFill>
                <a:latin typeface="Comic Sans MS" pitchFamily="66" charset="0"/>
              </a:rPr>
              <a:t>fewer</a:t>
            </a:r>
            <a:r>
              <a:rPr lang="en-GB" sz="2200" dirty="0" smtClean="0">
                <a:latin typeface="Comic Sans MS" pitchFamily="66" charset="0"/>
              </a:rPr>
              <a:t> mistakes.</a:t>
            </a:r>
          </a:p>
          <a:p>
            <a:pPr marL="0" indent="0">
              <a:buNone/>
            </a:pPr>
            <a:endParaRPr lang="en-GB" sz="2400" dirty="0">
              <a:solidFill>
                <a:schemeClr val="tx1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GB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175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</a:t>
            </a:r>
            <a:r>
              <a:rPr lang="en-GB" sz="54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create your own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43508" y="1340768"/>
            <a:ext cx="8856984" cy="4597971"/>
          </a:xfrm>
        </p:spPr>
        <p:txBody>
          <a:bodyPr/>
          <a:lstStyle/>
          <a:p>
            <a:pPr marL="0" indent="0" algn="just">
              <a:buNone/>
            </a:pPr>
            <a:r>
              <a:rPr lang="en-GB" sz="2800" dirty="0" smtClean="0">
                <a:latin typeface="Comic Sans MS" pitchFamily="66" charset="0"/>
              </a:rPr>
              <a:t>Now </a:t>
            </a:r>
            <a:r>
              <a:rPr lang="en-GB" sz="2800" dirty="0">
                <a:latin typeface="Comic Sans MS" pitchFamily="66" charset="0"/>
              </a:rPr>
              <a:t>write your own five sentences </a:t>
            </a:r>
            <a:r>
              <a:rPr lang="en-GB" sz="2800" dirty="0" smtClean="0">
                <a:latin typeface="Comic Sans MS" pitchFamily="66" charset="0"/>
              </a:rPr>
              <a:t>ensuring that you use the right word </a:t>
            </a:r>
            <a:r>
              <a:rPr lang="en-GB" sz="2800" b="1" dirty="0" smtClean="0">
                <a:solidFill>
                  <a:srgbClr val="00B0F0"/>
                </a:solidFill>
                <a:latin typeface="Comic Sans MS" pitchFamily="66" charset="0"/>
              </a:rPr>
              <a:t>fewer</a:t>
            </a:r>
            <a:r>
              <a:rPr lang="en-GB" sz="2800" dirty="0" smtClean="0">
                <a:latin typeface="Comic Sans MS" pitchFamily="66" charset="0"/>
              </a:rPr>
              <a:t> or </a:t>
            </a:r>
            <a:r>
              <a:rPr lang="en-GB" sz="2800" b="1" dirty="0" smtClean="0">
                <a:solidFill>
                  <a:srgbClr val="00CC00"/>
                </a:solidFill>
                <a:latin typeface="Comic Sans MS" pitchFamily="66" charset="0"/>
              </a:rPr>
              <a:t>less</a:t>
            </a:r>
            <a:r>
              <a:rPr lang="en-GB" sz="2800" dirty="0" smtClean="0">
                <a:latin typeface="Comic Sans MS" pitchFamily="66" charset="0"/>
              </a:rPr>
              <a:t>. </a:t>
            </a:r>
          </a:p>
          <a:p>
            <a:pPr marL="0" indent="0" algn="ctr">
              <a:buNone/>
            </a:pPr>
            <a:r>
              <a:rPr lang="en-GB" sz="2800" b="1" i="1" u="sng" dirty="0" smtClean="0">
                <a:solidFill>
                  <a:srgbClr val="FF0000"/>
                </a:solidFill>
                <a:latin typeface="Comic Sans MS" pitchFamily="66" charset="0"/>
              </a:rPr>
              <a:t>Remember the rule!</a:t>
            </a:r>
          </a:p>
          <a:p>
            <a:pPr marL="0" indent="0" algn="just">
              <a:buNone/>
            </a:pPr>
            <a:r>
              <a:rPr lang="en-GB" sz="2800" dirty="0" smtClean="0">
                <a:latin typeface="Comic Sans MS" pitchFamily="66" charset="0"/>
              </a:rPr>
              <a:t>1) </a:t>
            </a:r>
          </a:p>
          <a:p>
            <a:pPr marL="0" indent="0" algn="just">
              <a:buNone/>
            </a:pPr>
            <a:r>
              <a:rPr lang="en-GB" sz="2800" dirty="0" smtClean="0">
                <a:latin typeface="Comic Sans MS" pitchFamily="66" charset="0"/>
              </a:rPr>
              <a:t>2) </a:t>
            </a:r>
          </a:p>
          <a:p>
            <a:pPr marL="0" indent="0" algn="just">
              <a:buNone/>
            </a:pPr>
            <a:r>
              <a:rPr lang="en-GB" sz="2800" dirty="0" smtClean="0">
                <a:latin typeface="Comic Sans MS" pitchFamily="66" charset="0"/>
              </a:rPr>
              <a:t>3) </a:t>
            </a:r>
          </a:p>
          <a:p>
            <a:pPr marL="0" indent="0" algn="just">
              <a:buNone/>
            </a:pPr>
            <a:r>
              <a:rPr lang="en-GB" sz="2800" dirty="0" smtClean="0">
                <a:latin typeface="Comic Sans MS" pitchFamily="66" charset="0"/>
              </a:rPr>
              <a:t>4)</a:t>
            </a:r>
          </a:p>
          <a:p>
            <a:pPr marL="0" indent="0" algn="just">
              <a:buNone/>
            </a:pPr>
            <a:r>
              <a:rPr lang="en-GB" sz="2800" dirty="0" smtClean="0">
                <a:latin typeface="Comic Sans MS" pitchFamily="66" charset="0"/>
              </a:rPr>
              <a:t>5)</a:t>
            </a:r>
            <a:endParaRPr lang="en-GB" sz="2800" dirty="0">
              <a:latin typeface="Comic Sans MS" pitchFamily="66" charset="0"/>
            </a:endParaRP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93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552</Words>
  <Application>Microsoft Office PowerPoint</Application>
  <PresentationFormat>On-screen Show (4:3)</PresentationFormat>
  <Paragraphs>82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Comic Sans MS</vt:lpstr>
      <vt:lpstr>Office Theme</vt:lpstr>
      <vt:lpstr>Grammar Starter</vt:lpstr>
      <vt:lpstr>In the back of your exercise book...</vt:lpstr>
      <vt:lpstr>Task time: fill in the gaps</vt:lpstr>
      <vt:lpstr>Task time: fill in the gaps</vt:lpstr>
      <vt:lpstr>Task time: create your own</vt:lpstr>
    </vt:vector>
  </TitlesOfParts>
  <Company>The Brunts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 Lesson 1</dc:title>
  <dc:creator>Charlie Mason</dc:creator>
  <cp:lastModifiedBy>Stevenson  E</cp:lastModifiedBy>
  <cp:revision>92</cp:revision>
  <dcterms:created xsi:type="dcterms:W3CDTF">2013-01-04T17:26:50Z</dcterms:created>
  <dcterms:modified xsi:type="dcterms:W3CDTF">2015-03-23T11:41:22Z</dcterms:modified>
</cp:coreProperties>
</file>