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1"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800080"/>
    <a:srgbClr val="99FF99"/>
    <a:srgbClr val="99CCFF"/>
    <a:srgbClr val="FFCCCC"/>
    <a:srgbClr val="FFFFCC"/>
    <a:srgbClr val="FFCC66"/>
    <a:srgbClr val="00CC99"/>
    <a:srgbClr val="33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81" d="100"/>
          <a:sy n="81" d="100"/>
        </p:scale>
        <p:origin x="90"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01/12/2014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3</a:t>
            </a:fld>
            <a:endParaRPr lang="en-GB"/>
          </a:p>
        </p:txBody>
      </p:sp>
    </p:spTree>
    <p:extLst>
      <p:ext uri="{BB962C8B-B14F-4D97-AF65-F5344CB8AC3E}">
        <p14:creationId xmlns:p14="http://schemas.microsoft.com/office/powerpoint/2010/main" val="198945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01/12/2014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01/12/2014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01/12/2014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01/12/2014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01/12/2014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Homophones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1700808"/>
            <a:ext cx="8784976" cy="4425355"/>
          </a:xfrm>
        </p:spPr>
        <p:txBody>
          <a:bodyPr/>
          <a:lstStyle/>
          <a:p>
            <a:pPr marL="0" indent="0" algn="ctr">
              <a:buNone/>
            </a:pPr>
            <a:r>
              <a:rPr lang="en-GB" b="1" u="sng" dirty="0" smtClean="0">
                <a:latin typeface="Comic Sans MS" pitchFamily="66" charset="0"/>
              </a:rPr>
              <a:t>Grammar Starter: Homophones</a:t>
            </a:r>
          </a:p>
          <a:p>
            <a:pPr marL="0" indent="0" algn="ctr">
              <a:buNone/>
            </a:pPr>
            <a:endParaRPr lang="en-GB" b="1" u="sng" dirty="0">
              <a:latin typeface="Comic Sans MS" pitchFamily="66" charset="0"/>
            </a:endParaRPr>
          </a:p>
          <a:p>
            <a:pPr marL="0" indent="0" algn="just">
              <a:buNone/>
            </a:pPr>
            <a:r>
              <a:rPr lang="en-GB" sz="2700" b="1" u="sng" dirty="0" smtClean="0">
                <a:latin typeface="Comic Sans MS" panose="030F0702030302020204" pitchFamily="66" charset="0"/>
              </a:rPr>
              <a:t>Definition</a:t>
            </a:r>
            <a:r>
              <a:rPr lang="en-GB" sz="2700" b="1" dirty="0" smtClean="0">
                <a:latin typeface="Comic Sans MS" pitchFamily="66" charset="0"/>
              </a:rPr>
              <a:t>: </a:t>
            </a:r>
            <a:r>
              <a:rPr lang="en-GB" sz="2400" dirty="0" smtClean="0">
                <a:latin typeface="Comic Sans MS" pitchFamily="66" charset="0"/>
              </a:rPr>
              <a:t>Homophones are words which sound the same but are spelt differently and have different meanings. </a:t>
            </a:r>
          </a:p>
          <a:p>
            <a:pPr marL="0" indent="0" algn="just">
              <a:buNone/>
            </a:pPr>
            <a:endParaRPr lang="en-GB" sz="2700" b="1" u="sng" dirty="0" smtClean="0">
              <a:latin typeface="Comic Sans MS" pitchFamily="66" charset="0"/>
            </a:endParaRPr>
          </a:p>
          <a:p>
            <a:pPr marL="0" indent="0">
              <a:buNone/>
            </a:pPr>
            <a:r>
              <a:rPr lang="en-GB" sz="2700" b="1" u="sng" dirty="0" smtClean="0">
                <a:latin typeface="Comic Sans MS" pitchFamily="66" charset="0"/>
              </a:rPr>
              <a:t>Example</a:t>
            </a:r>
            <a:r>
              <a:rPr lang="en-GB" sz="2700" dirty="0" smtClean="0">
                <a:latin typeface="Comic Sans MS" pitchFamily="66" charset="0"/>
              </a:rPr>
              <a:t>: </a:t>
            </a:r>
            <a:r>
              <a:rPr lang="en-GB" sz="2700" b="1" dirty="0" smtClean="0">
                <a:solidFill>
                  <a:srgbClr val="00B0F0"/>
                </a:solidFill>
                <a:latin typeface="Comic Sans MS" pitchFamily="66" charset="0"/>
              </a:rPr>
              <a:t>hear</a:t>
            </a:r>
            <a:r>
              <a:rPr lang="en-GB" sz="2700" dirty="0" smtClean="0">
                <a:latin typeface="Comic Sans MS" pitchFamily="66" charset="0"/>
              </a:rPr>
              <a:t> and </a:t>
            </a:r>
            <a:r>
              <a:rPr lang="en-GB" sz="2700" b="1" dirty="0" smtClean="0">
                <a:solidFill>
                  <a:srgbClr val="00B0F0"/>
                </a:solidFill>
                <a:latin typeface="Comic Sans MS" pitchFamily="66" charset="0"/>
              </a:rPr>
              <a:t>here</a:t>
            </a:r>
            <a:r>
              <a:rPr lang="en-GB" sz="2700" dirty="0" smtClean="0">
                <a:solidFill>
                  <a:srgbClr val="00B0F0"/>
                </a:solidFill>
                <a:latin typeface="Comic Sans MS" pitchFamily="66" charset="0"/>
              </a:rPr>
              <a:t>                 </a:t>
            </a:r>
            <a:r>
              <a:rPr lang="en-GB" sz="2700" b="1" dirty="0" smtClean="0">
                <a:solidFill>
                  <a:srgbClr val="00CC00"/>
                </a:solidFill>
                <a:latin typeface="Comic Sans MS" pitchFamily="66" charset="0"/>
              </a:rPr>
              <a:t>bye</a:t>
            </a:r>
            <a:r>
              <a:rPr lang="en-GB" sz="2700" dirty="0" smtClean="0">
                <a:solidFill>
                  <a:srgbClr val="00B0F0"/>
                </a:solidFill>
                <a:latin typeface="Comic Sans MS" pitchFamily="66" charset="0"/>
              </a:rPr>
              <a:t> </a:t>
            </a:r>
            <a:r>
              <a:rPr lang="en-GB" sz="2700" dirty="0" smtClean="0">
                <a:latin typeface="Comic Sans MS" pitchFamily="66" charset="0"/>
              </a:rPr>
              <a:t>and </a:t>
            </a:r>
            <a:r>
              <a:rPr lang="en-GB" sz="2700" b="1" dirty="0" smtClean="0">
                <a:solidFill>
                  <a:srgbClr val="00CC00"/>
                </a:solidFill>
                <a:latin typeface="Comic Sans MS" pitchFamily="66" charset="0"/>
              </a:rPr>
              <a:t>by</a:t>
            </a:r>
            <a:endParaRPr lang="en-GB" sz="2700" b="1" dirty="0">
              <a:solidFill>
                <a:srgbClr val="00CC00"/>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87524" y="1412776"/>
            <a:ext cx="8676964" cy="4525963"/>
          </a:xfrm>
        </p:spPr>
        <p:txBody>
          <a:bodyPr>
            <a:normAutofit/>
          </a:bodyPr>
          <a:lstStyle/>
          <a:p>
            <a:pPr marL="0" indent="0" algn="just">
              <a:buNone/>
            </a:pPr>
            <a:r>
              <a:rPr lang="en-GB" sz="2800" dirty="0" smtClean="0">
                <a:solidFill>
                  <a:schemeClr val="tx1"/>
                </a:solidFill>
                <a:latin typeface="Comic Sans MS" pitchFamily="66" charset="0"/>
              </a:rPr>
              <a:t>Write a list of all the </a:t>
            </a:r>
            <a:r>
              <a:rPr lang="en-GB" sz="2800" b="1" dirty="0" smtClean="0">
                <a:solidFill>
                  <a:srgbClr val="00B0F0"/>
                </a:solidFill>
                <a:latin typeface="Comic Sans MS" pitchFamily="66" charset="0"/>
              </a:rPr>
              <a:t>homophones</a:t>
            </a:r>
            <a:r>
              <a:rPr lang="en-GB" sz="2800" dirty="0" smtClean="0">
                <a:solidFill>
                  <a:schemeClr val="tx1"/>
                </a:solidFill>
                <a:latin typeface="Comic Sans MS" pitchFamily="66" charset="0"/>
              </a:rPr>
              <a:t> you can think of. Below are some images to help you get started. </a:t>
            </a:r>
            <a:endParaRPr lang="en-GB" sz="2800"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524" y="2508225"/>
            <a:ext cx="1143905" cy="1190701"/>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b="5502"/>
          <a:stretch/>
        </p:blipFill>
        <p:spPr>
          <a:xfrm>
            <a:off x="1547664" y="3980644"/>
            <a:ext cx="1368152" cy="1292886"/>
          </a:xfrm>
          <a:prstGeom prst="rect">
            <a:avLst/>
          </a:prstGeom>
        </p:spPr>
      </p:pic>
      <p:pic>
        <p:nvPicPr>
          <p:cNvPr id="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832" y="2567825"/>
            <a:ext cx="1266732" cy="113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5767" y="4001080"/>
            <a:ext cx="836860" cy="113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4168" y="2508225"/>
            <a:ext cx="1256281" cy="127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8"/>
          <a:stretch>
            <a:fillRect/>
          </a:stretch>
        </p:blipFill>
        <p:spPr>
          <a:xfrm>
            <a:off x="7795893" y="3819372"/>
            <a:ext cx="1164856" cy="1503040"/>
          </a:xfrm>
          <a:prstGeom prst="rect">
            <a:avLst/>
          </a:prstGeom>
        </p:spPr>
      </p:pic>
    </p:spTree>
    <p:extLst>
      <p:ext uri="{BB962C8B-B14F-4D97-AF65-F5344CB8AC3E}">
        <p14:creationId xmlns:p14="http://schemas.microsoft.com/office/powerpoint/2010/main" val="6254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p:txBody>
          <a:bodyPr>
            <a:normAutofit/>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7" name="Content Placeholder 6"/>
          <p:cNvSpPr>
            <a:spLocks noGrp="1"/>
          </p:cNvSpPr>
          <p:nvPr>
            <p:ph sz="half" idx="2"/>
          </p:nvPr>
        </p:nvSpPr>
        <p:spPr>
          <a:xfrm>
            <a:off x="-252536" y="1162518"/>
            <a:ext cx="9217024" cy="4632205"/>
          </a:xfrm>
        </p:spPr>
        <p:txBody>
          <a:bodyPr>
            <a:noAutofit/>
          </a:bodyPr>
          <a:lstStyle/>
          <a:p>
            <a:pPr algn="just">
              <a:buNone/>
              <a:defRPr/>
            </a:pPr>
            <a:r>
              <a:rPr lang="en-GB" sz="1550" dirty="0">
                <a:latin typeface="Comic Sans MS" pitchFamily="66" charset="0"/>
              </a:rPr>
              <a:t>	</a:t>
            </a:r>
            <a:r>
              <a:rPr lang="en-GB" sz="1550" dirty="0" smtClean="0">
                <a:latin typeface="Comic Sans MS" pitchFamily="66" charset="0"/>
              </a:rPr>
              <a:t>Won </a:t>
            </a:r>
            <a:r>
              <a:rPr lang="en-GB" sz="1550" dirty="0">
                <a:latin typeface="Comic Sans MS" pitchFamily="66" charset="0"/>
              </a:rPr>
              <a:t>day, their was a caterpillar eating sum lovely green leaves. “Sew many good things are green,” he said. “I’m glad I’m green,” croaked a frog. “Green is grate! It’s a pity your sew plane instead.“  A lady bug was sitting on a rose. “Green is good, but what about read?”, asked the caterpillar. The caterpillar thought read was nice two. “I’m knot green or read, I’m just plane,” he said sadly. Just then the caterpillar saw a beautiful blew dragonfly. “What a brilliant blew you are,” said the caterpillar. “I wish I were blew,” he said sadly. Just then something pink and pointed came out from under the flours. It was a lizard. “Your knot plane!”, said the caterpillar. “You’re tongue is bright pink like a flour,” he said.</a:t>
            </a:r>
          </a:p>
          <a:p>
            <a:pPr algn="just">
              <a:buNone/>
              <a:defRPr/>
            </a:pPr>
            <a:endParaRPr lang="en-GB" sz="1550" dirty="0" smtClean="0">
              <a:latin typeface="Comic Sans MS" pitchFamily="66" charset="0"/>
            </a:endParaRPr>
          </a:p>
          <a:p>
            <a:pPr algn="just">
              <a:buNone/>
              <a:defRPr/>
            </a:pPr>
            <a:r>
              <a:rPr lang="en-GB" sz="1550" dirty="0" smtClean="0">
                <a:latin typeface="Comic Sans MS" pitchFamily="66" charset="0"/>
              </a:rPr>
              <a:t>	“</a:t>
            </a:r>
            <a:r>
              <a:rPr lang="en-GB" sz="1550" dirty="0">
                <a:latin typeface="Comic Sans MS" pitchFamily="66" charset="0"/>
              </a:rPr>
              <a:t>That’s nothing,” said the lizard. “Look at the beautiful purple spots on my back.” The lizard was pink and purple. The caterpillar felt plainer than ever. Along came a bright yellow bumblebee. He was flying from flour to flour. The flours we’re all colours. “All colours are beautiful,” he said to the caterpillar. “Yes, they are!” said the caterpillar. The caterpillar wrapped himself in his cocoon and fell asleep dreaming of colours. He dreamt of green and read, and blew, and yellow. When he woke up, something wonderful happened! The caterpillar had turned into a beautiful colourful butterfly. No won ever said he was plane again. </a:t>
            </a:r>
          </a:p>
        </p:txBody>
      </p:sp>
    </p:spTree>
    <p:extLst>
      <p:ext uri="{BB962C8B-B14F-4D97-AF65-F5344CB8AC3E}">
        <p14:creationId xmlns:p14="http://schemas.microsoft.com/office/powerpoint/2010/main" val="409858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a:xfrm>
            <a:off x="-180528" y="1162518"/>
            <a:ext cx="9145016" cy="4704213"/>
          </a:xfrm>
        </p:spPr>
        <p:txBody>
          <a:bodyPr>
            <a:normAutofit fontScale="55000" lnSpcReduction="20000"/>
          </a:bodyPr>
          <a:lstStyle/>
          <a:p>
            <a:pPr algn="just">
              <a:buNone/>
              <a:defRPr/>
            </a:pPr>
            <a:r>
              <a:rPr lang="en-GB" b="1" dirty="0" smtClean="0">
                <a:solidFill>
                  <a:srgbClr val="FF0000"/>
                </a:solidFill>
                <a:latin typeface="Comic Sans MS" pitchFamily="66" charset="0"/>
              </a:rPr>
              <a:t>	</a:t>
            </a:r>
            <a:r>
              <a:rPr lang="en-GB" sz="3300" b="1" dirty="0" smtClean="0">
                <a:solidFill>
                  <a:srgbClr val="00B0F0"/>
                </a:solidFill>
                <a:latin typeface="Comic Sans MS" pitchFamily="66" charset="0"/>
              </a:rPr>
              <a:t>One</a:t>
            </a:r>
            <a:r>
              <a:rPr lang="en-GB" sz="3300" dirty="0" smtClean="0">
                <a:solidFill>
                  <a:schemeClr val="tx2">
                    <a:lumMod val="75000"/>
                  </a:schemeClr>
                </a:solidFill>
                <a:latin typeface="Comic Sans MS" pitchFamily="66" charset="0"/>
              </a:rPr>
              <a:t> </a:t>
            </a:r>
            <a:r>
              <a:rPr lang="en-GB" sz="3300" dirty="0">
                <a:latin typeface="Comic Sans MS" pitchFamily="66" charset="0"/>
              </a:rPr>
              <a:t>day,</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there</a:t>
            </a:r>
            <a:r>
              <a:rPr lang="en-GB" sz="3300" dirty="0">
                <a:solidFill>
                  <a:schemeClr val="tx2">
                    <a:lumMod val="75000"/>
                  </a:schemeClr>
                </a:solidFill>
                <a:latin typeface="Comic Sans MS" pitchFamily="66" charset="0"/>
              </a:rPr>
              <a:t> </a:t>
            </a:r>
            <a:r>
              <a:rPr lang="en-GB" sz="3300" dirty="0">
                <a:latin typeface="Comic Sans MS" pitchFamily="66" charset="0"/>
              </a:rPr>
              <a:t>was a caterpillar eating</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some</a:t>
            </a:r>
            <a:r>
              <a:rPr lang="en-GB" sz="3300" dirty="0">
                <a:solidFill>
                  <a:schemeClr val="tx2">
                    <a:lumMod val="75000"/>
                  </a:schemeClr>
                </a:solidFill>
                <a:latin typeface="Comic Sans MS" pitchFamily="66" charset="0"/>
              </a:rPr>
              <a:t> </a:t>
            </a:r>
            <a:r>
              <a:rPr lang="en-GB" sz="3300" dirty="0">
                <a:latin typeface="Comic Sans MS" pitchFamily="66" charset="0"/>
              </a:rPr>
              <a:t>lovely green leaves. “</a:t>
            </a:r>
            <a:r>
              <a:rPr lang="en-GB" sz="3300" b="1" dirty="0">
                <a:solidFill>
                  <a:srgbClr val="00B0F0"/>
                </a:solidFill>
                <a:latin typeface="Comic Sans MS" pitchFamily="66" charset="0"/>
              </a:rPr>
              <a:t>So</a:t>
            </a:r>
            <a:r>
              <a:rPr lang="en-GB" sz="3300" dirty="0">
                <a:solidFill>
                  <a:schemeClr val="tx2">
                    <a:lumMod val="75000"/>
                  </a:schemeClr>
                </a:solidFill>
                <a:latin typeface="Comic Sans MS" pitchFamily="66" charset="0"/>
              </a:rPr>
              <a:t> </a:t>
            </a:r>
            <a:r>
              <a:rPr lang="en-GB" sz="3300" dirty="0">
                <a:latin typeface="Comic Sans MS" pitchFamily="66" charset="0"/>
              </a:rPr>
              <a:t>many good things are green,” he said. “I’m glad I’m green,” croaked a frog. “Green is </a:t>
            </a:r>
            <a:r>
              <a:rPr lang="en-GB" sz="3300" b="1" dirty="0">
                <a:solidFill>
                  <a:srgbClr val="00B0F0"/>
                </a:solidFill>
                <a:latin typeface="Comic Sans MS" pitchFamily="66" charset="0"/>
              </a:rPr>
              <a:t>great</a:t>
            </a:r>
            <a:r>
              <a:rPr lang="en-GB" sz="3300" dirty="0">
                <a:solidFill>
                  <a:schemeClr val="tx2">
                    <a:lumMod val="75000"/>
                  </a:schemeClr>
                </a:solidFill>
                <a:latin typeface="Comic Sans MS" pitchFamily="66" charset="0"/>
              </a:rPr>
              <a:t>! </a:t>
            </a:r>
            <a:r>
              <a:rPr lang="en-GB" sz="3300" dirty="0">
                <a:latin typeface="Comic Sans MS" pitchFamily="66" charset="0"/>
              </a:rPr>
              <a:t>It’s a pity </a:t>
            </a:r>
            <a:r>
              <a:rPr lang="en-GB" sz="3300" b="1" dirty="0">
                <a:solidFill>
                  <a:srgbClr val="00B0F0"/>
                </a:solidFill>
                <a:latin typeface="Comic Sans MS" pitchFamily="66" charset="0"/>
              </a:rPr>
              <a:t>you’re so plain</a:t>
            </a:r>
            <a:r>
              <a:rPr lang="en-GB" sz="3300" b="1" dirty="0">
                <a:solidFill>
                  <a:srgbClr val="FF0000"/>
                </a:solidFill>
                <a:latin typeface="Comic Sans MS" pitchFamily="66" charset="0"/>
              </a:rPr>
              <a:t> </a:t>
            </a:r>
            <a:r>
              <a:rPr lang="en-GB" sz="3300" dirty="0">
                <a:latin typeface="Comic Sans MS" pitchFamily="66" charset="0"/>
              </a:rPr>
              <a:t>instead.“  A lady bug was sitting on a rose. “Green is good, but what about</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read</a:t>
            </a:r>
            <a:r>
              <a:rPr lang="en-GB" sz="3300" dirty="0">
                <a:latin typeface="Comic Sans MS" pitchFamily="66" charset="0"/>
              </a:rPr>
              <a:t>?”, asked the caterpillar. The caterpillar thought </a:t>
            </a:r>
            <a:r>
              <a:rPr lang="en-GB" sz="3300" b="1" dirty="0">
                <a:solidFill>
                  <a:srgbClr val="00B0F0"/>
                </a:solidFill>
                <a:latin typeface="Comic Sans MS" pitchFamily="66" charset="0"/>
              </a:rPr>
              <a:t>red</a:t>
            </a:r>
            <a:r>
              <a:rPr lang="en-GB" sz="3300" dirty="0">
                <a:solidFill>
                  <a:schemeClr val="tx2">
                    <a:lumMod val="75000"/>
                  </a:schemeClr>
                </a:solidFill>
                <a:latin typeface="Comic Sans MS" pitchFamily="66" charset="0"/>
              </a:rPr>
              <a:t> </a:t>
            </a:r>
            <a:r>
              <a:rPr lang="en-GB" sz="3300" dirty="0">
                <a:latin typeface="Comic Sans MS" pitchFamily="66" charset="0"/>
              </a:rPr>
              <a:t>was nice </a:t>
            </a:r>
            <a:r>
              <a:rPr lang="en-GB" sz="3300" b="1" dirty="0">
                <a:solidFill>
                  <a:srgbClr val="00B0F0"/>
                </a:solidFill>
                <a:latin typeface="Comic Sans MS" pitchFamily="66" charset="0"/>
              </a:rPr>
              <a:t>too</a:t>
            </a:r>
            <a:r>
              <a:rPr lang="en-GB" sz="3300" dirty="0">
                <a:latin typeface="Comic Sans MS" pitchFamily="66" charset="0"/>
              </a:rPr>
              <a:t>. “I’m </a:t>
            </a:r>
            <a:r>
              <a:rPr lang="en-GB" sz="3300" b="1" dirty="0">
                <a:solidFill>
                  <a:srgbClr val="00B0F0"/>
                </a:solidFill>
                <a:latin typeface="Comic Sans MS" pitchFamily="66" charset="0"/>
              </a:rPr>
              <a:t>not</a:t>
            </a:r>
            <a:r>
              <a:rPr lang="en-GB" sz="3300" b="1" dirty="0">
                <a:solidFill>
                  <a:srgbClr val="FF0000"/>
                </a:solidFill>
                <a:latin typeface="Comic Sans MS" pitchFamily="66" charset="0"/>
              </a:rPr>
              <a:t> </a:t>
            </a:r>
            <a:r>
              <a:rPr lang="en-GB" sz="3300" dirty="0">
                <a:latin typeface="Comic Sans MS" pitchFamily="66" charset="0"/>
              </a:rPr>
              <a:t>green or </a:t>
            </a:r>
            <a:r>
              <a:rPr lang="en-GB" sz="3300" b="1" dirty="0">
                <a:solidFill>
                  <a:srgbClr val="00B0F0"/>
                </a:solidFill>
                <a:latin typeface="Comic Sans MS" pitchFamily="66" charset="0"/>
              </a:rPr>
              <a:t>red</a:t>
            </a:r>
            <a:r>
              <a:rPr lang="en-GB" sz="3300" dirty="0">
                <a:latin typeface="Comic Sans MS" pitchFamily="66" charset="0"/>
              </a:rPr>
              <a:t>, I’m just </a:t>
            </a:r>
            <a:r>
              <a:rPr lang="en-GB" sz="3300" b="1" dirty="0">
                <a:solidFill>
                  <a:srgbClr val="00B0F0"/>
                </a:solidFill>
                <a:latin typeface="Comic Sans MS" pitchFamily="66" charset="0"/>
              </a:rPr>
              <a:t>plain</a:t>
            </a:r>
            <a:r>
              <a:rPr lang="en-GB" sz="3300" dirty="0">
                <a:latin typeface="Comic Sans MS" pitchFamily="66" charset="0"/>
              </a:rPr>
              <a:t>,” he said sadly. Just then the caterpillar saw a beautiful </a:t>
            </a:r>
            <a:r>
              <a:rPr lang="en-GB" sz="3300" b="1" dirty="0">
                <a:solidFill>
                  <a:srgbClr val="00B0F0"/>
                </a:solidFill>
                <a:latin typeface="Comic Sans MS" pitchFamily="66" charset="0"/>
              </a:rPr>
              <a:t>blue</a:t>
            </a:r>
            <a:r>
              <a:rPr lang="en-GB" sz="3300" dirty="0">
                <a:solidFill>
                  <a:schemeClr val="tx2">
                    <a:lumMod val="75000"/>
                  </a:schemeClr>
                </a:solidFill>
                <a:latin typeface="Comic Sans MS" pitchFamily="66" charset="0"/>
              </a:rPr>
              <a:t> </a:t>
            </a:r>
            <a:r>
              <a:rPr lang="en-GB" sz="3300" dirty="0">
                <a:latin typeface="Comic Sans MS" pitchFamily="66" charset="0"/>
              </a:rPr>
              <a:t>dragonfly. “What a brilliant </a:t>
            </a:r>
            <a:r>
              <a:rPr lang="en-GB" sz="3300" b="1" dirty="0">
                <a:solidFill>
                  <a:srgbClr val="00B0F0"/>
                </a:solidFill>
                <a:latin typeface="Comic Sans MS" pitchFamily="66" charset="0"/>
              </a:rPr>
              <a:t>blue</a:t>
            </a:r>
            <a:r>
              <a:rPr lang="en-GB" sz="3300" dirty="0">
                <a:solidFill>
                  <a:schemeClr val="tx2">
                    <a:lumMod val="75000"/>
                  </a:schemeClr>
                </a:solidFill>
                <a:latin typeface="Comic Sans MS" pitchFamily="66" charset="0"/>
              </a:rPr>
              <a:t> </a:t>
            </a:r>
            <a:r>
              <a:rPr lang="en-GB" sz="3300" dirty="0">
                <a:latin typeface="Comic Sans MS" pitchFamily="66" charset="0"/>
              </a:rPr>
              <a:t>you are,” said the caterpillar. “I wish I were </a:t>
            </a:r>
            <a:r>
              <a:rPr lang="en-GB" sz="3300" b="1" dirty="0">
                <a:solidFill>
                  <a:srgbClr val="00B0F0"/>
                </a:solidFill>
                <a:latin typeface="Comic Sans MS" pitchFamily="66" charset="0"/>
              </a:rPr>
              <a:t>blue</a:t>
            </a:r>
            <a:r>
              <a:rPr lang="en-GB" sz="3300" dirty="0">
                <a:latin typeface="Comic Sans MS" pitchFamily="66" charset="0"/>
              </a:rPr>
              <a:t>,” he said sadly. Just then something pink and pointed came out from under the</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flowers</a:t>
            </a:r>
            <a:r>
              <a:rPr lang="en-GB" sz="3300" dirty="0">
                <a:latin typeface="Comic Sans MS" pitchFamily="66" charset="0"/>
              </a:rPr>
              <a:t>. It was a lizard. “</a:t>
            </a:r>
            <a:r>
              <a:rPr lang="en-GB" sz="3300" b="1" dirty="0">
                <a:solidFill>
                  <a:srgbClr val="00B0F0"/>
                </a:solidFill>
                <a:latin typeface="Comic Sans MS" pitchFamily="66" charset="0"/>
              </a:rPr>
              <a:t>You’re not plain</a:t>
            </a:r>
            <a:r>
              <a:rPr lang="en-GB" sz="3300" dirty="0">
                <a:latin typeface="Comic Sans MS" pitchFamily="66" charset="0"/>
              </a:rPr>
              <a:t>!”, said the caterpillar. “</a:t>
            </a:r>
            <a:r>
              <a:rPr lang="en-GB" sz="3300" b="1" dirty="0">
                <a:solidFill>
                  <a:srgbClr val="00B0F0"/>
                </a:solidFill>
                <a:latin typeface="Comic Sans MS" pitchFamily="66" charset="0"/>
              </a:rPr>
              <a:t>Your</a:t>
            </a:r>
            <a:r>
              <a:rPr lang="en-GB" sz="3300" dirty="0">
                <a:solidFill>
                  <a:schemeClr val="tx2">
                    <a:lumMod val="75000"/>
                  </a:schemeClr>
                </a:solidFill>
                <a:latin typeface="Comic Sans MS" pitchFamily="66" charset="0"/>
              </a:rPr>
              <a:t> </a:t>
            </a:r>
            <a:r>
              <a:rPr lang="en-GB" sz="3300" dirty="0">
                <a:latin typeface="Comic Sans MS" pitchFamily="66" charset="0"/>
              </a:rPr>
              <a:t>tongue is bright pink like a</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flower</a:t>
            </a:r>
            <a:r>
              <a:rPr lang="en-GB" sz="3300" dirty="0">
                <a:latin typeface="Comic Sans MS" pitchFamily="66" charset="0"/>
              </a:rPr>
              <a:t>,” he said.</a:t>
            </a:r>
          </a:p>
          <a:p>
            <a:pPr algn="just">
              <a:buNone/>
              <a:defRPr/>
            </a:pPr>
            <a:r>
              <a:rPr lang="en-GB" sz="3300" dirty="0" smtClean="0">
                <a:solidFill>
                  <a:schemeClr val="tx2">
                    <a:lumMod val="75000"/>
                  </a:schemeClr>
                </a:solidFill>
                <a:latin typeface="Comic Sans MS" pitchFamily="66" charset="0"/>
              </a:rPr>
              <a:t>	</a:t>
            </a:r>
          </a:p>
          <a:p>
            <a:pPr algn="just">
              <a:buNone/>
              <a:defRPr/>
            </a:pPr>
            <a:r>
              <a:rPr lang="en-GB" sz="3300" dirty="0">
                <a:solidFill>
                  <a:schemeClr val="tx2">
                    <a:lumMod val="75000"/>
                  </a:schemeClr>
                </a:solidFill>
                <a:latin typeface="Comic Sans MS" pitchFamily="66" charset="0"/>
              </a:rPr>
              <a:t>	</a:t>
            </a:r>
            <a:r>
              <a:rPr lang="en-GB" sz="3300" dirty="0" smtClean="0">
                <a:latin typeface="Comic Sans MS" pitchFamily="66" charset="0"/>
              </a:rPr>
              <a:t>“</a:t>
            </a:r>
            <a:r>
              <a:rPr lang="en-GB" sz="3300" dirty="0">
                <a:latin typeface="Comic Sans MS" pitchFamily="66" charset="0"/>
              </a:rPr>
              <a:t>That’s nothing,” said the lizard. “Look at the beautiful purple spots on my back.” The lizard was pink and purple. The caterpillar felt plainer than ever. Along came a bright yellow bumblebee. He was flying from </a:t>
            </a:r>
            <a:r>
              <a:rPr lang="en-GB" sz="3300" b="1" dirty="0">
                <a:solidFill>
                  <a:srgbClr val="00B0F0"/>
                </a:solidFill>
                <a:latin typeface="Comic Sans MS" pitchFamily="66" charset="0"/>
              </a:rPr>
              <a:t>flower</a:t>
            </a:r>
            <a:r>
              <a:rPr lang="en-GB" sz="3300" dirty="0">
                <a:solidFill>
                  <a:schemeClr val="tx2">
                    <a:lumMod val="75000"/>
                  </a:schemeClr>
                </a:solidFill>
                <a:latin typeface="Comic Sans MS" pitchFamily="66" charset="0"/>
              </a:rPr>
              <a:t> </a:t>
            </a:r>
            <a:r>
              <a:rPr lang="en-GB" sz="3300" dirty="0">
                <a:latin typeface="Comic Sans MS" pitchFamily="66" charset="0"/>
              </a:rPr>
              <a:t>to</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flower</a:t>
            </a:r>
            <a:r>
              <a:rPr lang="en-GB" sz="3300" dirty="0">
                <a:solidFill>
                  <a:schemeClr val="tx2">
                    <a:lumMod val="75000"/>
                  </a:schemeClr>
                </a:solidFill>
                <a:latin typeface="Comic Sans MS" pitchFamily="66" charset="0"/>
              </a:rPr>
              <a:t>. </a:t>
            </a:r>
            <a:r>
              <a:rPr lang="en-GB" sz="3300" dirty="0">
                <a:latin typeface="Comic Sans MS" pitchFamily="66" charset="0"/>
              </a:rPr>
              <a:t>The</a:t>
            </a:r>
            <a:r>
              <a:rPr lang="en-GB" sz="3300" dirty="0">
                <a:solidFill>
                  <a:schemeClr val="tx2">
                    <a:lumMod val="75000"/>
                  </a:schemeClr>
                </a:solidFill>
                <a:latin typeface="Comic Sans MS" pitchFamily="66" charset="0"/>
              </a:rPr>
              <a:t> </a:t>
            </a:r>
            <a:r>
              <a:rPr lang="en-GB" sz="3300" b="1" dirty="0">
                <a:solidFill>
                  <a:srgbClr val="00B0F0"/>
                </a:solidFill>
                <a:latin typeface="Comic Sans MS" pitchFamily="66" charset="0"/>
              </a:rPr>
              <a:t>flowers</a:t>
            </a:r>
            <a:r>
              <a:rPr lang="en-GB" sz="3300" b="1" dirty="0">
                <a:solidFill>
                  <a:srgbClr val="FF0000"/>
                </a:solidFill>
                <a:latin typeface="Comic Sans MS" pitchFamily="66" charset="0"/>
              </a:rPr>
              <a:t> </a:t>
            </a:r>
            <a:r>
              <a:rPr lang="en-GB" sz="3300" b="1" dirty="0">
                <a:solidFill>
                  <a:srgbClr val="00B0F0"/>
                </a:solidFill>
                <a:latin typeface="Comic Sans MS" pitchFamily="66" charset="0"/>
              </a:rPr>
              <a:t>were</a:t>
            </a:r>
            <a:r>
              <a:rPr lang="en-GB" sz="3300" b="1" dirty="0">
                <a:solidFill>
                  <a:srgbClr val="FF0000"/>
                </a:solidFill>
                <a:latin typeface="Comic Sans MS" pitchFamily="66" charset="0"/>
              </a:rPr>
              <a:t> </a:t>
            </a:r>
            <a:r>
              <a:rPr lang="en-GB" sz="3300" dirty="0">
                <a:latin typeface="Comic Sans MS" pitchFamily="66" charset="0"/>
              </a:rPr>
              <a:t>all colours. “All colours are beautiful,” he said to the caterpillar. “Yes, they are!” said the caterpillar. The caterpillar wrapped himself in his cocoon and fell asleep dreaming of colours. He dreamt of green and </a:t>
            </a:r>
            <a:r>
              <a:rPr lang="en-GB" sz="3300" b="1" dirty="0">
                <a:solidFill>
                  <a:srgbClr val="00B0F0"/>
                </a:solidFill>
                <a:latin typeface="Comic Sans MS" pitchFamily="66" charset="0"/>
              </a:rPr>
              <a:t>red</a:t>
            </a:r>
            <a:r>
              <a:rPr lang="en-GB" sz="3300" dirty="0">
                <a:latin typeface="Comic Sans MS" pitchFamily="66" charset="0"/>
              </a:rPr>
              <a:t>, and </a:t>
            </a:r>
            <a:r>
              <a:rPr lang="en-GB" sz="3300" b="1" dirty="0">
                <a:solidFill>
                  <a:srgbClr val="00B0F0"/>
                </a:solidFill>
                <a:latin typeface="Comic Sans MS" pitchFamily="66" charset="0"/>
              </a:rPr>
              <a:t>blue</a:t>
            </a:r>
            <a:r>
              <a:rPr lang="en-GB" sz="3300" dirty="0">
                <a:latin typeface="Comic Sans MS" pitchFamily="66" charset="0"/>
              </a:rPr>
              <a:t>, and yellow. When he woke up, something wonderful happened! The caterpillar had turned into a beautiful colourful butterfly. No </a:t>
            </a:r>
            <a:r>
              <a:rPr lang="en-GB" sz="3300" b="1" dirty="0">
                <a:solidFill>
                  <a:srgbClr val="00B0F0"/>
                </a:solidFill>
                <a:latin typeface="Comic Sans MS" pitchFamily="66" charset="0"/>
              </a:rPr>
              <a:t>one</a:t>
            </a:r>
            <a:r>
              <a:rPr lang="en-GB" sz="3300" dirty="0">
                <a:solidFill>
                  <a:schemeClr val="tx2">
                    <a:lumMod val="75000"/>
                  </a:schemeClr>
                </a:solidFill>
                <a:latin typeface="Comic Sans MS" pitchFamily="66" charset="0"/>
              </a:rPr>
              <a:t> </a:t>
            </a:r>
            <a:r>
              <a:rPr lang="en-GB" sz="3300" dirty="0">
                <a:latin typeface="Comic Sans MS" pitchFamily="66" charset="0"/>
              </a:rPr>
              <a:t>ever said he was </a:t>
            </a:r>
            <a:r>
              <a:rPr lang="en-GB" sz="3300" b="1" dirty="0">
                <a:solidFill>
                  <a:srgbClr val="00B0F0"/>
                </a:solidFill>
                <a:latin typeface="Comic Sans MS" pitchFamily="66" charset="0"/>
              </a:rPr>
              <a:t>plain</a:t>
            </a:r>
            <a:r>
              <a:rPr lang="en-GB" sz="3300" dirty="0">
                <a:solidFill>
                  <a:schemeClr val="tx2">
                    <a:lumMod val="75000"/>
                  </a:schemeClr>
                </a:solidFill>
                <a:latin typeface="Comic Sans MS" pitchFamily="66" charset="0"/>
              </a:rPr>
              <a:t> </a:t>
            </a:r>
            <a:r>
              <a:rPr lang="en-GB" sz="3300" dirty="0">
                <a:latin typeface="Comic Sans MS" pitchFamily="66" charset="0"/>
              </a:rPr>
              <a:t>again. </a:t>
            </a:r>
          </a:p>
          <a:p>
            <a:pPr algn="just">
              <a:defRPr/>
            </a:pPr>
            <a:endParaRPr lang="en-GB" sz="3300" dirty="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32348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379</Words>
  <Application>Microsoft Office PowerPoint</Application>
  <PresentationFormat>On-screen Show (4:3)</PresentationFormat>
  <Paragraphs>52</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create your own</vt:lpstr>
      <vt:lpstr>Task time: now find it! </vt:lpstr>
      <vt:lpstr>Task time: now find it! </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Stevenson  E</cp:lastModifiedBy>
  <cp:revision>63</cp:revision>
  <dcterms:created xsi:type="dcterms:W3CDTF">2013-01-04T17:26:50Z</dcterms:created>
  <dcterms:modified xsi:type="dcterms:W3CDTF">2014-12-01T11:03:10Z</dcterms:modified>
</cp:coreProperties>
</file>