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1" r:id="rId9"/>
    <p:sldId id="258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CC0066"/>
    <a:srgbClr val="800080"/>
    <a:srgbClr val="99FF99"/>
    <a:srgbClr val="99CCFF"/>
    <a:srgbClr val="FFCCCC"/>
    <a:srgbClr val="FFFFCC"/>
    <a:srgbClr val="FFCC66"/>
    <a:srgbClr val="00CC99"/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75" autoAdjust="0"/>
  </p:normalViewPr>
  <p:slideViewPr>
    <p:cSldViewPr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5E962-99EF-4AA2-9051-B462843959C5}" type="datetimeFigureOut">
              <a:rPr lang="en-GB" smtClean="0"/>
              <a:t>13/05/2014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9D9D6-531A-406B-BC5C-F322D476C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079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Ask for pupils’ definition before showing</a:t>
            </a:r>
            <a:r>
              <a:rPr lang="en-GB" baseline="0" dirty="0" smtClean="0"/>
              <a:t> the correct one.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856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Hear feedback.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170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Hear feedback.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537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Hear feedback.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210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Hear feedback.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790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Hear feedback.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9284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Hear feedback.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2219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Hear feedback.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64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13/05/2014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776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13/05/2014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644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13/05/2014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403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13/05/2014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992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13/05/2014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947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13/05/2014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83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13/05/2014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366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13/05/2014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951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13/05/2014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07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13/05/2014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65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13/05/2014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930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DBB61-F817-4253-B0D8-AC32194FF2F4}" type="datetimeFigureOut">
              <a:rPr lang="en-GB" smtClean="0"/>
              <a:t>13/05/2014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81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470025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Grammar Starter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96270"/>
            <a:ext cx="9144000" cy="1752600"/>
          </a:xfrm>
        </p:spPr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  <a:latin typeface="Comic Sans MS" pitchFamily="66" charset="0"/>
              </a:rPr>
              <a:t>Question marks and interrogative sentences</a:t>
            </a:r>
            <a:endParaRPr lang="en-GB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71428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78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143000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Task time: now find it!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77368" y="1268760"/>
            <a:ext cx="8789263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Comic Sans MS" panose="030F0702030302020204" pitchFamily="66" charset="0"/>
              </a:rPr>
              <a:t>Decide which type of interrogative sentences these </a:t>
            </a:r>
            <a:r>
              <a:rPr lang="en-GB" sz="2400" dirty="0" smtClean="0">
                <a:latin typeface="Comic Sans MS" panose="030F0702030302020204" pitchFamily="66" charset="0"/>
              </a:rPr>
              <a:t>are:</a:t>
            </a:r>
          </a:p>
          <a:p>
            <a:pPr marL="457200" indent="-457200">
              <a:buAutoNum type="arabicParenR"/>
            </a:pPr>
            <a:r>
              <a:rPr lang="en-GB" sz="2400" dirty="0" smtClean="0">
                <a:latin typeface="Comic Sans MS" panose="030F0702030302020204" pitchFamily="66" charset="0"/>
              </a:rPr>
              <a:t>You live in the city, don’t you? </a:t>
            </a:r>
            <a:r>
              <a:rPr lang="en-GB" sz="2400" b="1" dirty="0" smtClean="0">
                <a:solidFill>
                  <a:srgbClr val="00CC00"/>
                </a:solidFill>
                <a:latin typeface="Comic Sans MS" panose="030F0702030302020204" pitchFamily="66" charset="0"/>
              </a:rPr>
              <a:t>TAG QUESTION</a:t>
            </a:r>
          </a:p>
          <a:p>
            <a:pPr marL="457200" indent="-457200">
              <a:buFont typeface="Arial" pitchFamily="34" charset="0"/>
              <a:buAutoNum type="arabicParenR"/>
            </a:pPr>
            <a:r>
              <a:rPr lang="en-GB" sz="2400" dirty="0" smtClean="0">
                <a:latin typeface="Comic Sans MS" panose="030F0702030302020204" pitchFamily="66" charset="0"/>
              </a:rPr>
              <a:t>Do you want coffee, tea or lemonade? </a:t>
            </a:r>
            <a:r>
              <a:rPr lang="en-GB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ALTERNATIVE</a:t>
            </a:r>
            <a:endParaRPr lang="en-GB" sz="2400" dirty="0" smtClean="0">
              <a:latin typeface="Comic Sans MS" panose="030F0702030302020204" pitchFamily="66" charset="0"/>
            </a:endParaRPr>
          </a:p>
          <a:p>
            <a:pPr marL="457200" indent="-457200">
              <a:buAutoNum type="arabicParenR"/>
            </a:pPr>
            <a:r>
              <a:rPr lang="en-GB" sz="2400" dirty="0" smtClean="0">
                <a:latin typeface="Comic Sans MS" panose="030F0702030302020204" pitchFamily="66" charset="0"/>
              </a:rPr>
              <a:t>What </a:t>
            </a:r>
            <a:r>
              <a:rPr lang="en-GB" sz="2400" dirty="0">
                <a:latin typeface="Comic Sans MS" panose="030F0702030302020204" pitchFamily="66" charset="0"/>
              </a:rPr>
              <a:t>is the meaning of this</a:t>
            </a:r>
            <a:r>
              <a:rPr lang="en-GB" sz="2400" dirty="0" smtClean="0">
                <a:latin typeface="Comic Sans MS" panose="030F0702030302020204" pitchFamily="66" charset="0"/>
              </a:rPr>
              <a:t>? </a:t>
            </a:r>
            <a:r>
              <a:rPr lang="en-GB" sz="2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WH- INTERROGATIVE</a:t>
            </a:r>
            <a:endParaRPr lang="en-GB" sz="2400" dirty="0" smtClean="0">
              <a:latin typeface="Comic Sans MS" panose="030F0702030302020204" pitchFamily="66" charset="0"/>
            </a:endParaRPr>
          </a:p>
          <a:p>
            <a:pPr marL="457200" indent="-457200">
              <a:buAutoNum type="arabicParenR"/>
            </a:pPr>
            <a:r>
              <a:rPr lang="en-GB" sz="2400" dirty="0">
                <a:latin typeface="Comic Sans MS" panose="030F0702030302020204" pitchFamily="66" charset="0"/>
              </a:rPr>
              <a:t>Should I call or email you</a:t>
            </a:r>
            <a:r>
              <a:rPr lang="en-GB" sz="2400" dirty="0" smtClean="0">
                <a:latin typeface="Comic Sans MS" panose="030F0702030302020204" pitchFamily="66" charset="0"/>
              </a:rPr>
              <a:t>? </a:t>
            </a:r>
            <a:r>
              <a:rPr lang="en-GB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ALTERNATIVE</a:t>
            </a:r>
          </a:p>
          <a:p>
            <a:pPr marL="457200" indent="-457200">
              <a:buFont typeface="Arial" pitchFamily="34" charset="0"/>
              <a:buAutoNum type="arabicParenR"/>
            </a:pPr>
            <a:r>
              <a:rPr lang="en-GB" sz="2400" dirty="0">
                <a:latin typeface="Comic Sans MS" panose="030F0702030302020204" pitchFamily="66" charset="0"/>
              </a:rPr>
              <a:t>Are you ready to go</a:t>
            </a:r>
            <a:r>
              <a:rPr lang="en-GB" sz="2400" dirty="0" smtClean="0">
                <a:latin typeface="Comic Sans MS" panose="030F0702030302020204" pitchFamily="66" charset="0"/>
              </a:rPr>
              <a:t>? </a:t>
            </a:r>
            <a:r>
              <a:rPr lang="en-GB" sz="2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YES-NO</a:t>
            </a:r>
            <a:endParaRPr lang="en-GB" sz="2400" dirty="0" smtClean="0">
              <a:latin typeface="Comic Sans MS" panose="030F0702030302020204" pitchFamily="66" charset="0"/>
            </a:endParaRPr>
          </a:p>
          <a:p>
            <a:pPr marL="457200" indent="-457200">
              <a:buAutoNum type="arabicParenR"/>
            </a:pPr>
            <a:r>
              <a:rPr lang="en-GB" sz="2400" dirty="0" smtClean="0">
                <a:latin typeface="Comic Sans MS" panose="030F0702030302020204" pitchFamily="66" charset="0"/>
              </a:rPr>
              <a:t>Which flowers should I buy? </a:t>
            </a:r>
            <a:r>
              <a:rPr lang="en-GB" sz="24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WH- INTERROGATIVE</a:t>
            </a:r>
          </a:p>
          <a:p>
            <a:pPr marL="457200" indent="-457200">
              <a:buAutoNum type="arabicParenR"/>
            </a:pPr>
            <a:r>
              <a:rPr lang="en-GB" sz="2400" dirty="0">
                <a:latin typeface="Comic Sans MS" panose="030F0702030302020204" pitchFamily="66" charset="0"/>
              </a:rPr>
              <a:t>Did you go to the game Friday night</a:t>
            </a:r>
            <a:r>
              <a:rPr lang="en-GB" sz="2400" dirty="0" smtClean="0">
                <a:latin typeface="Comic Sans MS" panose="030F0702030302020204" pitchFamily="66" charset="0"/>
              </a:rPr>
              <a:t>? </a:t>
            </a:r>
            <a:r>
              <a:rPr lang="en-GB" sz="2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YES-NO</a:t>
            </a:r>
          </a:p>
          <a:p>
            <a:pPr marL="457200" indent="-457200">
              <a:buAutoNum type="arabicParenR"/>
            </a:pPr>
            <a:r>
              <a:rPr lang="en-GB" sz="2400" dirty="0">
                <a:latin typeface="Comic Sans MS" panose="030F0702030302020204" pitchFamily="66" charset="0"/>
              </a:rPr>
              <a:t>There’s a game on today, isn’t there</a:t>
            </a:r>
            <a:r>
              <a:rPr lang="en-GB" sz="2400" dirty="0" smtClean="0">
                <a:latin typeface="Comic Sans MS" panose="030F0702030302020204" pitchFamily="66" charset="0"/>
              </a:rPr>
              <a:t>? </a:t>
            </a:r>
            <a:r>
              <a:rPr lang="en-GB" sz="2400" b="1" dirty="0">
                <a:solidFill>
                  <a:srgbClr val="00CC00"/>
                </a:solidFill>
                <a:latin typeface="Comic Sans MS" panose="030F0702030302020204" pitchFamily="66" charset="0"/>
              </a:rPr>
              <a:t>TAG QUESTION</a:t>
            </a:r>
          </a:p>
          <a:p>
            <a:pPr marL="457200" indent="-457200">
              <a:buAutoNum type="arabicParenR"/>
            </a:pPr>
            <a:endParaRPr lang="en-GB" sz="25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500" b="1" dirty="0">
              <a:latin typeface="Comic Sans MS" pitchFamily="66" charset="0"/>
            </a:endParaRPr>
          </a:p>
          <a:p>
            <a:pPr marL="0" indent="0">
              <a:buNone/>
            </a:pPr>
            <a:endParaRPr lang="en-GB" sz="25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4693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469796"/>
          </a:xfrm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 the back of your exercise book...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79512" y="1700808"/>
            <a:ext cx="8712968" cy="44253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00" b="1" u="sng" dirty="0" smtClean="0">
                <a:latin typeface="Comic Sans MS" pitchFamily="66" charset="0"/>
              </a:rPr>
              <a:t>Grammar Starter: </a:t>
            </a:r>
            <a:r>
              <a:rPr lang="en-GB" sz="2800" b="1" u="sng" dirty="0">
                <a:latin typeface="Comic Sans MS" pitchFamily="66" charset="0"/>
              </a:rPr>
              <a:t>Question marks and interrogative sentences</a:t>
            </a:r>
          </a:p>
          <a:p>
            <a:pPr marL="0" indent="0" algn="ctr">
              <a:buNone/>
            </a:pPr>
            <a:endParaRPr lang="en-GB" sz="1200" b="1" u="sng" dirty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en-GB" sz="2000" b="1" u="sng" dirty="0" smtClean="0">
                <a:latin typeface="Comic Sans MS" pitchFamily="66" charset="0"/>
              </a:rPr>
              <a:t>Definitions</a:t>
            </a:r>
            <a:r>
              <a:rPr lang="en-GB" sz="2000" b="1" dirty="0" smtClean="0">
                <a:latin typeface="Comic Sans MS" pitchFamily="66" charset="0"/>
              </a:rPr>
              <a:t>: </a:t>
            </a:r>
          </a:p>
          <a:p>
            <a:pPr marL="0" indent="0">
              <a:buNone/>
            </a:pPr>
            <a:r>
              <a:rPr lang="en-GB" sz="2000" dirty="0" smtClean="0">
                <a:latin typeface="Comic Sans MS" panose="030F0702030302020204" pitchFamily="66" charset="0"/>
              </a:rPr>
              <a:t>A </a:t>
            </a:r>
            <a:r>
              <a:rPr lang="en-GB" sz="20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question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r>
              <a:rPr lang="en-GB" sz="20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mark</a:t>
            </a:r>
            <a:r>
              <a:rPr lang="en-GB" sz="2000" dirty="0" smtClean="0">
                <a:latin typeface="Comic Sans MS" panose="030F0702030302020204" pitchFamily="66" charset="0"/>
              </a:rPr>
              <a:t> is a piece of punctuation which indicates </a:t>
            </a:r>
            <a:r>
              <a:rPr lang="en-GB" sz="2000" dirty="0">
                <a:latin typeface="Comic Sans MS" panose="030F0702030302020204" pitchFamily="66" charset="0"/>
              </a:rPr>
              <a:t>a </a:t>
            </a:r>
            <a:r>
              <a:rPr lang="en-GB" sz="2000" dirty="0" smtClean="0">
                <a:latin typeface="Comic Sans MS" panose="030F0702030302020204" pitchFamily="66" charset="0"/>
              </a:rPr>
              <a:t>question is being asked.</a:t>
            </a:r>
            <a:endParaRPr lang="en-GB" sz="2000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GB" sz="2000" dirty="0" smtClean="0">
                <a:latin typeface="Comic Sans MS" panose="030F0702030302020204" pitchFamily="66" charset="0"/>
              </a:rPr>
              <a:t>An </a:t>
            </a:r>
            <a:r>
              <a:rPr lang="en-GB" sz="20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interrogative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r>
              <a:rPr lang="en-GB" sz="20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sentence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r>
              <a:rPr lang="en-GB" sz="2000" dirty="0">
                <a:latin typeface="Comic Sans MS" panose="030F0702030302020204" pitchFamily="66" charset="0"/>
              </a:rPr>
              <a:t>is a sentence that </a:t>
            </a:r>
            <a:r>
              <a:rPr lang="en-GB" sz="2000" dirty="0" smtClean="0">
                <a:latin typeface="Comic Sans MS" panose="030F0702030302020204" pitchFamily="66" charset="0"/>
              </a:rPr>
              <a:t>asks a question.</a:t>
            </a:r>
          </a:p>
          <a:p>
            <a:pPr marL="0" indent="0" algn="just">
              <a:buNone/>
            </a:pPr>
            <a:endParaRPr lang="en-GB" sz="2000" b="1" u="sng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GB" sz="2000" b="1" u="sng" dirty="0" smtClean="0">
                <a:latin typeface="Comic Sans MS" pitchFamily="66" charset="0"/>
              </a:rPr>
              <a:t>Example:</a:t>
            </a:r>
            <a:r>
              <a:rPr lang="en-GB" sz="2000" dirty="0" smtClean="0">
                <a:latin typeface="Comic Sans MS" pitchFamily="66" charset="0"/>
              </a:rPr>
              <a:t> Are you wearing the pink or white trainers</a:t>
            </a:r>
            <a:r>
              <a:rPr lang="en-GB" sz="2000" b="1" dirty="0" smtClean="0">
                <a:solidFill>
                  <a:srgbClr val="00B0F0"/>
                </a:solidFill>
                <a:latin typeface="Comic Sans MS" pitchFamily="66" charset="0"/>
              </a:rPr>
              <a:t>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58399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810662" y="4293096"/>
            <a:ext cx="1080120" cy="110799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0106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704"/>
            <a:ext cx="9144000" cy="1392072"/>
          </a:xfrm>
        </p:spPr>
        <p:txBody>
          <a:bodyPr>
            <a:noAutofit/>
          </a:bodyPr>
          <a:lstStyle/>
          <a:p>
            <a:r>
              <a:rPr lang="en-GB" sz="4800" b="1" dirty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There are 4 types of </a:t>
            </a:r>
            <a:r>
              <a:rPr lang="en-GB" sz="48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interrogative sentences...</a:t>
            </a:r>
            <a:endParaRPr lang="en-GB" sz="4800" dirty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16832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GB" sz="2500" dirty="0" smtClean="0">
                <a:latin typeface="Comic Sans MS" panose="030F0702030302020204" pitchFamily="66" charset="0"/>
              </a:rPr>
              <a:t>Yes-No </a:t>
            </a:r>
            <a:r>
              <a:rPr lang="en-GB" sz="2500" dirty="0">
                <a:latin typeface="Comic Sans MS" panose="030F0702030302020204" pitchFamily="66" charset="0"/>
              </a:rPr>
              <a:t>interrogatives</a:t>
            </a:r>
          </a:p>
          <a:p>
            <a:pPr marL="514350" indent="-514350">
              <a:buFont typeface="+mj-lt"/>
              <a:buAutoNum type="arabicParenR"/>
            </a:pPr>
            <a:endParaRPr lang="en-GB" sz="2500" dirty="0" smtClean="0">
              <a:latin typeface="Comic Sans MS" panose="030F0702030302020204" pitchFamily="66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n-GB" sz="2500" dirty="0" smtClean="0">
                <a:latin typeface="Comic Sans MS" panose="030F0702030302020204" pitchFamily="66" charset="0"/>
              </a:rPr>
              <a:t>Alternative interrogatives</a:t>
            </a:r>
            <a:endParaRPr lang="en-GB" sz="2500" dirty="0">
              <a:latin typeface="Comic Sans MS" panose="030F0702030302020204" pitchFamily="66" charset="0"/>
            </a:endParaRPr>
          </a:p>
          <a:p>
            <a:pPr marL="514350" indent="-514350">
              <a:buFont typeface="+mj-lt"/>
              <a:buAutoNum type="arabicParenR"/>
            </a:pPr>
            <a:endParaRPr lang="en-GB" sz="2500" dirty="0" smtClean="0">
              <a:latin typeface="Comic Sans MS" panose="030F0702030302020204" pitchFamily="66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n-GB" sz="2500" dirty="0" err="1" smtClean="0">
                <a:latin typeface="Comic Sans MS" panose="030F0702030302020204" pitchFamily="66" charset="0"/>
              </a:rPr>
              <a:t>Wh</a:t>
            </a:r>
            <a:r>
              <a:rPr lang="en-GB" sz="2500" dirty="0" smtClean="0">
                <a:latin typeface="Comic Sans MS" panose="030F0702030302020204" pitchFamily="66" charset="0"/>
              </a:rPr>
              <a:t>-interrogatives</a:t>
            </a:r>
            <a:endParaRPr lang="en-GB" sz="2500" dirty="0">
              <a:latin typeface="Comic Sans MS" panose="030F0702030302020204" pitchFamily="66" charset="0"/>
            </a:endParaRPr>
          </a:p>
          <a:p>
            <a:pPr marL="514350" indent="-514350">
              <a:buFont typeface="+mj-lt"/>
              <a:buAutoNum type="arabicParenR"/>
            </a:pPr>
            <a:endParaRPr lang="en-GB" sz="2500" dirty="0" smtClean="0">
              <a:latin typeface="Comic Sans MS" panose="030F0702030302020204" pitchFamily="66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n-GB" sz="2500" dirty="0" smtClean="0">
                <a:latin typeface="Comic Sans MS" panose="030F0702030302020204" pitchFamily="66" charset="0"/>
              </a:rPr>
              <a:t>Tag questions</a:t>
            </a:r>
            <a:endParaRPr lang="en-GB" sz="2500" dirty="0">
              <a:latin typeface="Comic Sans MS" panose="030F0702030302020204" pitchFamily="66" charset="0"/>
            </a:endParaRPr>
          </a:p>
          <a:p>
            <a:endParaRPr lang="en-GB" sz="25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408557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916832"/>
            <a:ext cx="2376264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5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143000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Yes-No </a:t>
            </a:r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interrogatives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06165" y="1403845"/>
            <a:ext cx="8568952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n-GB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Yes-No interrogatives</a:t>
            </a:r>
            <a:r>
              <a:rPr lang="en-GB" dirty="0" smtClean="0">
                <a:latin typeface="Comic Sans MS" panose="030F0702030302020204" pitchFamily="66" charset="0"/>
              </a:rPr>
              <a:t> are questions that can be answered with a yes or a no response. These are questions which are asked every </a:t>
            </a:r>
            <a:r>
              <a:rPr lang="en-GB" dirty="0">
                <a:latin typeface="Comic Sans MS" panose="030F0702030302020204" pitchFamily="66" charset="0"/>
              </a:rPr>
              <a:t>day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GB" b="1" u="sng" dirty="0" smtClean="0">
                <a:latin typeface="Comic Sans MS" panose="030F0702030302020204" pitchFamily="66" charset="0"/>
              </a:rPr>
              <a:t>Example</a:t>
            </a:r>
            <a:r>
              <a:rPr lang="en-GB" b="1" dirty="0" smtClean="0">
                <a:latin typeface="Comic Sans MS" panose="030F0702030302020204" pitchFamily="66" charset="0"/>
              </a:rPr>
              <a:t>: </a:t>
            </a:r>
            <a:r>
              <a:rPr lang="en-GB" dirty="0">
                <a:latin typeface="Comic Sans MS" panose="030F0702030302020204" pitchFamily="66" charset="0"/>
              </a:rPr>
              <a:t>Did you </a:t>
            </a:r>
            <a:r>
              <a:rPr lang="en-GB" dirty="0" smtClean="0">
                <a:latin typeface="Comic Sans MS" panose="030F0702030302020204" pitchFamily="66" charset="0"/>
              </a:rPr>
              <a:t>eat </a:t>
            </a:r>
            <a:r>
              <a:rPr lang="en-GB" dirty="0">
                <a:latin typeface="Comic Sans MS" panose="030F0702030302020204" pitchFamily="66" charset="0"/>
              </a:rPr>
              <a:t>your </a:t>
            </a:r>
            <a:r>
              <a:rPr lang="en-GB" dirty="0" smtClean="0">
                <a:latin typeface="Comic Sans MS" panose="030F0702030302020204" pitchFamily="66" charset="0"/>
              </a:rPr>
              <a:t>breakfast </a:t>
            </a:r>
            <a:r>
              <a:rPr lang="en-GB" dirty="0">
                <a:latin typeface="Comic Sans MS" panose="030F0702030302020204" pitchFamily="66" charset="0"/>
              </a:rPr>
              <a:t>this morning?</a:t>
            </a:r>
            <a:endParaRPr lang="en-GB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98153" y="1412776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/>
          </a:p>
          <a:p>
            <a:endParaRPr lang="en-GB" sz="2400" dirty="0">
              <a:latin typeface="Comic Sans MS" pitchFamily="66" charset="0"/>
            </a:endParaRPr>
          </a:p>
          <a:p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708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143000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Alternative interrogatives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62444" y="1484784"/>
            <a:ext cx="8676964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n-GB" b="1" dirty="0">
                <a:solidFill>
                  <a:srgbClr val="00B0F0"/>
                </a:solidFill>
                <a:latin typeface="Comic Sans MS" panose="030F0702030302020204" pitchFamily="66" charset="0"/>
              </a:rPr>
              <a:t>Alternative interrogatives</a:t>
            </a:r>
            <a:r>
              <a:rPr lang="en-GB" dirty="0">
                <a:latin typeface="Comic Sans MS" panose="030F0702030302020204" pitchFamily="66" charset="0"/>
              </a:rPr>
              <a:t> are questions that </a:t>
            </a:r>
            <a:r>
              <a:rPr lang="en-GB" dirty="0" smtClean="0">
                <a:latin typeface="Comic Sans MS" panose="030F0702030302020204" pitchFamily="66" charset="0"/>
              </a:rPr>
              <a:t>allow </a:t>
            </a:r>
            <a:r>
              <a:rPr lang="en-GB" dirty="0">
                <a:latin typeface="Comic Sans MS" panose="030F0702030302020204" pitchFamily="66" charset="0"/>
              </a:rPr>
              <a:t>for two or more </a:t>
            </a:r>
            <a:r>
              <a:rPr lang="en-GB" dirty="0" smtClean="0">
                <a:latin typeface="Comic Sans MS" panose="030F0702030302020204" pitchFamily="66" charset="0"/>
              </a:rPr>
              <a:t>alternative (different) </a:t>
            </a:r>
            <a:r>
              <a:rPr lang="en-GB" dirty="0">
                <a:latin typeface="Comic Sans MS" panose="030F0702030302020204" pitchFamily="66" charset="0"/>
              </a:rPr>
              <a:t>answers.  In other words, you’re providing a </a:t>
            </a:r>
            <a:r>
              <a:rPr lang="en-GB" dirty="0" smtClean="0">
                <a:latin typeface="Comic Sans MS" panose="030F0702030302020204" pitchFamily="66" charset="0"/>
              </a:rPr>
              <a:t>choice for the listener.</a:t>
            </a:r>
          </a:p>
          <a:p>
            <a:pPr marL="0" indent="0" algn="just">
              <a:buNone/>
            </a:pP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b="1" u="sng" dirty="0" smtClean="0">
                <a:latin typeface="Comic Sans MS" panose="030F0702030302020204" pitchFamily="66" charset="0"/>
              </a:rPr>
              <a:t>Example</a:t>
            </a:r>
            <a:r>
              <a:rPr lang="en-GB" b="1" dirty="0" smtClean="0">
                <a:latin typeface="Comic Sans MS" panose="030F0702030302020204" pitchFamily="66" charset="0"/>
              </a:rPr>
              <a:t>: </a:t>
            </a:r>
            <a:r>
              <a:rPr lang="en-GB" dirty="0" smtClean="0">
                <a:latin typeface="Comic Sans MS" panose="030F0702030302020204" pitchFamily="66" charset="0"/>
              </a:rPr>
              <a:t>Would you like vanilla or chocolate ice cream?</a:t>
            </a:r>
            <a:endParaRPr lang="en-GB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GB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79512" y="1340768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/>
          </a:p>
          <a:p>
            <a:endParaRPr lang="en-GB" sz="2400" dirty="0">
              <a:latin typeface="Comic Sans MS" pitchFamily="66" charset="0"/>
            </a:endParaRPr>
          </a:p>
          <a:p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29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143000"/>
          </a:xfrm>
        </p:spPr>
        <p:txBody>
          <a:bodyPr>
            <a:normAutofit/>
          </a:bodyPr>
          <a:lstStyle/>
          <a:p>
            <a:r>
              <a:rPr lang="en-GB" sz="5400" b="1" dirty="0" err="1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Wh</a:t>
            </a:r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- interrogatives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87524" y="1628800"/>
            <a:ext cx="8568952" cy="4525963"/>
          </a:xfrm>
        </p:spPr>
        <p:txBody>
          <a:bodyPr/>
          <a:lstStyle/>
          <a:p>
            <a:pPr marL="0" indent="0">
              <a:buNone/>
            </a:pPr>
            <a:endParaRPr lang="en-GB" b="1" dirty="0">
              <a:latin typeface="Comic Sans MS" pitchFamily="66" charset="0"/>
            </a:endParaRPr>
          </a:p>
          <a:p>
            <a:pPr marL="0" indent="0">
              <a:buNone/>
            </a:pPr>
            <a:endParaRPr lang="en-GB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79512" y="1248477"/>
            <a:ext cx="878497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3000" b="1" dirty="0" err="1" smtClean="0">
                <a:solidFill>
                  <a:srgbClr val="00B0F0"/>
                </a:solidFill>
                <a:latin typeface="Comic Sans MS" panose="030F0702030302020204" pitchFamily="66" charset="0"/>
              </a:rPr>
              <a:t>Wh</a:t>
            </a:r>
            <a:r>
              <a:rPr lang="en-GB" sz="30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-interrogatives sentences </a:t>
            </a:r>
            <a:r>
              <a:rPr lang="en-GB" sz="3000" dirty="0" smtClean="0">
                <a:latin typeface="Comic Sans MS" panose="030F0702030302020204" pitchFamily="66" charset="0"/>
              </a:rPr>
              <a:t>start with a </a:t>
            </a:r>
            <a:r>
              <a:rPr lang="en-GB" sz="3000" dirty="0" err="1" smtClean="0">
                <a:latin typeface="Comic Sans MS" panose="030F0702030302020204" pitchFamily="66" charset="0"/>
              </a:rPr>
              <a:t>wh</a:t>
            </a:r>
            <a:r>
              <a:rPr lang="en-GB" sz="3000" dirty="0" smtClean="0">
                <a:latin typeface="Comic Sans MS" panose="030F0702030302020204" pitchFamily="66" charset="0"/>
              </a:rPr>
              <a:t>-word and need an open-ended answer. </a:t>
            </a:r>
            <a:r>
              <a:rPr lang="en-GB" sz="3000" dirty="0">
                <a:latin typeface="Comic Sans MS" panose="030F0702030302020204" pitchFamily="66" charset="0"/>
              </a:rPr>
              <a:t>A yes or no </a:t>
            </a:r>
            <a:r>
              <a:rPr lang="en-GB" sz="3000" dirty="0" smtClean="0">
                <a:latin typeface="Comic Sans MS" panose="030F0702030302020204" pitchFamily="66" charset="0"/>
              </a:rPr>
              <a:t>answer </a:t>
            </a:r>
            <a:r>
              <a:rPr lang="en-GB" sz="3000" dirty="0">
                <a:latin typeface="Comic Sans MS" panose="030F0702030302020204" pitchFamily="66" charset="0"/>
              </a:rPr>
              <a:t>isn’t appropriate for these </a:t>
            </a:r>
            <a:r>
              <a:rPr lang="en-GB" sz="3000" dirty="0" smtClean="0">
                <a:latin typeface="Comic Sans MS" panose="030F0702030302020204" pitchFamily="66" charset="0"/>
              </a:rPr>
              <a:t>questions and the question does not provide </a:t>
            </a:r>
            <a:r>
              <a:rPr lang="en-GB" sz="3000" dirty="0">
                <a:latin typeface="Comic Sans MS" panose="030F0702030302020204" pitchFamily="66" charset="0"/>
              </a:rPr>
              <a:t>alternative answers.  The answer can be a simple response or </a:t>
            </a:r>
            <a:r>
              <a:rPr lang="en-GB" sz="3000" dirty="0" smtClean="0">
                <a:latin typeface="Comic Sans MS" panose="030F0702030302020204" pitchFamily="66" charset="0"/>
              </a:rPr>
              <a:t>more detailed.</a:t>
            </a:r>
            <a:endParaRPr lang="en-GB" sz="3000" dirty="0">
              <a:latin typeface="Comic Sans MS" panose="030F0702030302020204" pitchFamily="66" charset="0"/>
            </a:endParaRPr>
          </a:p>
          <a:p>
            <a:pPr algn="just"/>
            <a:endParaRPr lang="en-GB" sz="3000" dirty="0" smtClean="0">
              <a:latin typeface="Comic Sans MS" panose="030F0702030302020204" pitchFamily="66" charset="0"/>
            </a:endParaRPr>
          </a:p>
          <a:p>
            <a:pPr algn="just"/>
            <a:r>
              <a:rPr lang="en-GB" sz="3000" b="1" u="sng" dirty="0" smtClean="0">
                <a:latin typeface="Comic Sans MS" panose="030F0702030302020204" pitchFamily="66" charset="0"/>
              </a:rPr>
              <a:t>Example</a:t>
            </a:r>
            <a:r>
              <a:rPr lang="en-GB" sz="3000" dirty="0" smtClean="0">
                <a:latin typeface="Comic Sans MS" panose="030F0702030302020204" pitchFamily="66" charset="0"/>
              </a:rPr>
              <a:t>: </a:t>
            </a:r>
            <a:r>
              <a:rPr lang="en-GB" sz="3000" dirty="0">
                <a:latin typeface="Comic Sans MS" panose="030F0702030302020204" pitchFamily="66" charset="0"/>
              </a:rPr>
              <a:t>Which songs do you like best?</a:t>
            </a:r>
            <a:endParaRPr lang="en-GB" sz="3000" dirty="0" smtClean="0">
              <a:latin typeface="Comic Sans MS" panose="030F0702030302020204" pitchFamily="66" charset="0"/>
            </a:endParaRPr>
          </a:p>
          <a:p>
            <a:pPr algn="just"/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11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143000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Tag questions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87524" y="1628800"/>
            <a:ext cx="8568952" cy="4525963"/>
          </a:xfrm>
        </p:spPr>
        <p:txBody>
          <a:bodyPr/>
          <a:lstStyle/>
          <a:p>
            <a:pPr marL="0" indent="0">
              <a:buNone/>
            </a:pPr>
            <a:endParaRPr lang="en-GB" b="1" dirty="0">
              <a:latin typeface="Comic Sans MS" pitchFamily="66" charset="0"/>
            </a:endParaRPr>
          </a:p>
          <a:p>
            <a:pPr marL="0" indent="0">
              <a:buNone/>
            </a:pPr>
            <a:endParaRPr lang="en-GB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33518" y="1412776"/>
            <a:ext cx="86769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3200" b="1" dirty="0">
                <a:solidFill>
                  <a:srgbClr val="00B0F0"/>
                </a:solidFill>
                <a:latin typeface="Comic Sans MS" panose="030F0702030302020204" pitchFamily="66" charset="0"/>
              </a:rPr>
              <a:t>Tag questions</a:t>
            </a:r>
            <a:r>
              <a:rPr lang="en-GB" sz="3200" dirty="0"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  <a:r>
              <a:rPr lang="en-GB" sz="3200" dirty="0">
                <a:latin typeface="Comic Sans MS" panose="030F0702030302020204" pitchFamily="66" charset="0"/>
              </a:rPr>
              <a:t>are questions attached or tagged onto the </a:t>
            </a:r>
            <a:r>
              <a:rPr lang="en-GB" sz="3200" dirty="0" smtClean="0">
                <a:latin typeface="Comic Sans MS" panose="030F0702030302020204" pitchFamily="66" charset="0"/>
              </a:rPr>
              <a:t>end </a:t>
            </a:r>
            <a:r>
              <a:rPr lang="en-GB" sz="3200" dirty="0">
                <a:latin typeface="Comic Sans MS" panose="030F0702030302020204" pitchFamily="66" charset="0"/>
              </a:rPr>
              <a:t>of a </a:t>
            </a:r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declarative </a:t>
            </a:r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statement</a:t>
            </a:r>
            <a:r>
              <a:rPr lang="en-GB" sz="3200" dirty="0" smtClean="0">
                <a:latin typeface="Comic Sans MS" panose="030F0702030302020204" pitchFamily="66" charset="0"/>
              </a:rPr>
              <a:t>. They change </a:t>
            </a:r>
            <a:r>
              <a:rPr lang="en-GB" sz="3200" dirty="0">
                <a:latin typeface="Comic Sans MS" panose="030F0702030302020204" pitchFamily="66" charset="0"/>
              </a:rPr>
              <a:t>a declarative sentence into an interrogative sentence</a:t>
            </a:r>
            <a:r>
              <a:rPr lang="en-GB" sz="3200" dirty="0" smtClean="0">
                <a:latin typeface="Comic Sans MS" panose="030F0702030302020204" pitchFamily="66" charset="0"/>
              </a:rPr>
              <a:t>.</a:t>
            </a:r>
          </a:p>
          <a:p>
            <a:pPr algn="just"/>
            <a:endParaRPr lang="en-GB" sz="3200" dirty="0">
              <a:latin typeface="Comic Sans MS" panose="030F0702030302020204" pitchFamily="66" charset="0"/>
            </a:endParaRPr>
          </a:p>
          <a:p>
            <a:pPr algn="just"/>
            <a:r>
              <a:rPr lang="en-GB" sz="3200" b="1" u="sng" dirty="0" smtClean="0">
                <a:latin typeface="Comic Sans MS" panose="030F0702030302020204" pitchFamily="66" charset="0"/>
              </a:rPr>
              <a:t>Example</a:t>
            </a:r>
            <a:r>
              <a:rPr lang="en-GB" sz="3200" dirty="0" smtClean="0">
                <a:latin typeface="Comic Sans MS" panose="030F0702030302020204" pitchFamily="66" charset="0"/>
              </a:rPr>
              <a:t>: </a:t>
            </a:r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You’re coming to the party</a:t>
            </a:r>
            <a:r>
              <a:rPr lang="en-GB" sz="3200" dirty="0">
                <a:latin typeface="Comic Sans MS" panose="030F0702030302020204" pitchFamily="66" charset="0"/>
              </a:rPr>
              <a:t>, </a:t>
            </a:r>
            <a:r>
              <a:rPr lang="en-GB" sz="3200" dirty="0">
                <a:solidFill>
                  <a:srgbClr val="00B0F0"/>
                </a:solidFill>
                <a:latin typeface="Comic Sans MS" panose="030F0702030302020204" pitchFamily="66" charset="0"/>
              </a:rPr>
              <a:t>aren’t you</a:t>
            </a:r>
            <a:r>
              <a:rPr lang="en-GB" sz="3200" dirty="0">
                <a:latin typeface="Comic Sans MS" panose="030F0702030302020204" pitchFamily="66" charset="0"/>
              </a:rPr>
              <a:t>?</a:t>
            </a:r>
            <a:endParaRPr lang="en-GB" sz="3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80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Task time: create your own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87524" y="1328067"/>
            <a:ext cx="8568952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2200" dirty="0">
                <a:latin typeface="Comic Sans MS" panose="030F0702030302020204" pitchFamily="66" charset="0"/>
              </a:rPr>
              <a:t>Write </a:t>
            </a:r>
            <a:r>
              <a:rPr lang="en-GB" sz="2200" u="sng" dirty="0">
                <a:latin typeface="Comic Sans MS" panose="030F0702030302020204" pitchFamily="66" charset="0"/>
              </a:rPr>
              <a:t>three sentences</a:t>
            </a:r>
            <a:r>
              <a:rPr lang="en-GB" sz="2200" dirty="0">
                <a:latin typeface="Comic Sans MS" panose="030F0702030302020204" pitchFamily="66" charset="0"/>
              </a:rPr>
              <a:t> for each </a:t>
            </a:r>
            <a:r>
              <a:rPr lang="en-GB" sz="2200" dirty="0" smtClean="0">
                <a:latin typeface="Comic Sans MS" panose="030F0702030302020204" pitchFamily="66" charset="0"/>
              </a:rPr>
              <a:t>type of interrogative sentences:</a:t>
            </a:r>
          </a:p>
          <a:p>
            <a:pPr marL="0" indent="0" algn="just">
              <a:buNone/>
            </a:pPr>
            <a:endParaRPr lang="en-GB" sz="1200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GB" sz="2200" dirty="0" smtClean="0">
                <a:latin typeface="Comic Sans MS" panose="030F0702030302020204" pitchFamily="66" charset="0"/>
              </a:rPr>
              <a:t>1) Yes-No interrogatives</a:t>
            </a:r>
          </a:p>
          <a:p>
            <a:pPr marL="514350" indent="-514350" algn="just">
              <a:buAutoNum type="arabicParenR"/>
            </a:pPr>
            <a:endParaRPr lang="en-GB" sz="2200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GB" sz="2200" dirty="0" smtClean="0">
                <a:latin typeface="Comic Sans MS" panose="030F0702030302020204" pitchFamily="66" charset="0"/>
              </a:rPr>
              <a:t>2) </a:t>
            </a:r>
            <a:r>
              <a:rPr lang="en-GB" sz="2200" dirty="0">
                <a:latin typeface="Comic Sans MS" panose="030F0702030302020204" pitchFamily="66" charset="0"/>
              </a:rPr>
              <a:t>Alternative </a:t>
            </a:r>
            <a:r>
              <a:rPr lang="en-GB" sz="2200" dirty="0" smtClean="0">
                <a:latin typeface="Comic Sans MS" panose="030F0702030302020204" pitchFamily="66" charset="0"/>
              </a:rPr>
              <a:t>interrogatives</a:t>
            </a:r>
          </a:p>
          <a:p>
            <a:pPr marL="0" indent="0" algn="just">
              <a:buNone/>
            </a:pPr>
            <a:endParaRPr lang="en-GB" sz="2200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GB" sz="2200" dirty="0" smtClean="0">
                <a:latin typeface="Comic Sans MS" panose="030F0702030302020204" pitchFamily="66" charset="0"/>
              </a:rPr>
              <a:t>3) </a:t>
            </a:r>
            <a:r>
              <a:rPr lang="en-GB" sz="2200" dirty="0" err="1">
                <a:latin typeface="Comic Sans MS" panose="030F0702030302020204" pitchFamily="66" charset="0"/>
              </a:rPr>
              <a:t>W</a:t>
            </a:r>
            <a:r>
              <a:rPr lang="en-GB" sz="2200" dirty="0" err="1" smtClean="0">
                <a:latin typeface="Comic Sans MS" panose="030F0702030302020204" pitchFamily="66" charset="0"/>
              </a:rPr>
              <a:t>h</a:t>
            </a:r>
            <a:r>
              <a:rPr lang="en-GB" sz="2200" dirty="0" smtClean="0">
                <a:latin typeface="Comic Sans MS" panose="030F0702030302020204" pitchFamily="66" charset="0"/>
              </a:rPr>
              <a:t>- interrogatives </a:t>
            </a:r>
          </a:p>
          <a:p>
            <a:pPr marL="0" indent="0" algn="just">
              <a:buNone/>
            </a:pPr>
            <a:endParaRPr lang="en-GB" sz="2200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GB" sz="2200" dirty="0" smtClean="0">
                <a:latin typeface="Comic Sans MS" panose="030F0702030302020204" pitchFamily="66" charset="0"/>
              </a:rPr>
              <a:t>4) </a:t>
            </a:r>
            <a:r>
              <a:rPr lang="en-GB" sz="2200" dirty="0">
                <a:latin typeface="Comic Sans MS" panose="030F0702030302020204" pitchFamily="66" charset="0"/>
              </a:rPr>
              <a:t>Tag </a:t>
            </a:r>
            <a:r>
              <a:rPr lang="en-GB" sz="2200" dirty="0" smtClean="0">
                <a:latin typeface="Comic Sans MS" panose="030F0702030302020204" pitchFamily="66" charset="0"/>
              </a:rPr>
              <a:t>questions</a:t>
            </a:r>
            <a:endParaRPr lang="en-GB" sz="2200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79512" y="1340768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/>
          </a:p>
          <a:p>
            <a:endParaRPr lang="en-GB" sz="2400" dirty="0">
              <a:latin typeface="Comic Sans MS" pitchFamily="66" charset="0"/>
            </a:endParaRPr>
          </a:p>
          <a:p>
            <a:endParaRPr lang="en-GB" sz="2400" dirty="0">
              <a:latin typeface="Comic Sans MS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970868"/>
            <a:ext cx="2376264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15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143000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Task time: now find it!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77368" y="1268760"/>
            <a:ext cx="8789263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500" dirty="0">
                <a:latin typeface="Comic Sans MS" panose="030F0702030302020204" pitchFamily="66" charset="0"/>
              </a:rPr>
              <a:t>Decide which type of interrogative sentences these </a:t>
            </a:r>
            <a:r>
              <a:rPr lang="en-GB" sz="2500" dirty="0" smtClean="0">
                <a:latin typeface="Comic Sans MS" panose="030F0702030302020204" pitchFamily="66" charset="0"/>
              </a:rPr>
              <a:t>are: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 panose="030F0702030302020204" pitchFamily="66" charset="0"/>
              </a:rPr>
              <a:t>You </a:t>
            </a:r>
            <a:r>
              <a:rPr lang="en-GB" sz="2500" dirty="0">
                <a:latin typeface="Comic Sans MS" panose="030F0702030302020204" pitchFamily="66" charset="0"/>
              </a:rPr>
              <a:t>live in the city, don’t you</a:t>
            </a:r>
            <a:r>
              <a:rPr lang="en-GB" sz="2500" dirty="0" smtClean="0">
                <a:latin typeface="Comic Sans MS" panose="030F0702030302020204" pitchFamily="66" charset="0"/>
              </a:rPr>
              <a:t>?</a:t>
            </a:r>
          </a:p>
          <a:p>
            <a:pPr marL="457200" indent="-457200">
              <a:buAutoNum type="arabicParenR"/>
            </a:pPr>
            <a:r>
              <a:rPr lang="en-GB" sz="2500" dirty="0">
                <a:latin typeface="Comic Sans MS" panose="030F0702030302020204" pitchFamily="66" charset="0"/>
              </a:rPr>
              <a:t>Do you want coffee, </a:t>
            </a:r>
            <a:r>
              <a:rPr lang="en-GB" sz="2500" dirty="0" smtClean="0">
                <a:latin typeface="Comic Sans MS" panose="030F0702030302020204" pitchFamily="66" charset="0"/>
              </a:rPr>
              <a:t>tea </a:t>
            </a:r>
            <a:r>
              <a:rPr lang="en-GB" sz="2500" dirty="0">
                <a:latin typeface="Comic Sans MS" panose="030F0702030302020204" pitchFamily="66" charset="0"/>
              </a:rPr>
              <a:t>or </a:t>
            </a:r>
            <a:r>
              <a:rPr lang="en-GB" sz="2500" dirty="0" smtClean="0">
                <a:latin typeface="Comic Sans MS" panose="030F0702030302020204" pitchFamily="66" charset="0"/>
              </a:rPr>
              <a:t>lemonade? </a:t>
            </a:r>
          </a:p>
          <a:p>
            <a:pPr marL="457200" indent="-457200">
              <a:buAutoNum type="arabicParenR"/>
            </a:pPr>
            <a:r>
              <a:rPr lang="en-GB" sz="2500" dirty="0">
                <a:latin typeface="Comic Sans MS" panose="030F0702030302020204" pitchFamily="66" charset="0"/>
              </a:rPr>
              <a:t>What is the meaning of this</a:t>
            </a:r>
            <a:r>
              <a:rPr lang="en-GB" sz="2500" dirty="0" smtClean="0">
                <a:latin typeface="Comic Sans MS" panose="030F0702030302020204" pitchFamily="66" charset="0"/>
              </a:rPr>
              <a:t>?</a:t>
            </a:r>
          </a:p>
          <a:p>
            <a:pPr marL="457200" indent="-457200">
              <a:buAutoNum type="arabicParenR"/>
            </a:pPr>
            <a:r>
              <a:rPr lang="en-GB" sz="2500" dirty="0">
                <a:latin typeface="Comic Sans MS" panose="030F0702030302020204" pitchFamily="66" charset="0"/>
              </a:rPr>
              <a:t>Should I call or email you</a:t>
            </a:r>
            <a:r>
              <a:rPr lang="en-GB" sz="2500" dirty="0" smtClean="0">
                <a:latin typeface="Comic Sans MS" panose="030F0702030302020204" pitchFamily="66" charset="0"/>
              </a:rPr>
              <a:t>?</a:t>
            </a:r>
          </a:p>
          <a:p>
            <a:pPr marL="457200" indent="-457200">
              <a:buAutoNum type="arabicParenR"/>
            </a:pPr>
            <a:r>
              <a:rPr lang="en-GB" sz="2500" dirty="0">
                <a:latin typeface="Comic Sans MS" panose="030F0702030302020204" pitchFamily="66" charset="0"/>
              </a:rPr>
              <a:t>Are you ready to go</a:t>
            </a:r>
            <a:r>
              <a:rPr lang="en-GB" sz="2500" dirty="0" smtClean="0">
                <a:latin typeface="Comic Sans MS" panose="030F0702030302020204" pitchFamily="66" charset="0"/>
              </a:rPr>
              <a:t>?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 panose="030F0702030302020204" pitchFamily="66" charset="0"/>
              </a:rPr>
              <a:t>Which flowers should I buy?</a:t>
            </a:r>
          </a:p>
          <a:p>
            <a:pPr marL="457200" indent="-457200">
              <a:buAutoNum type="arabicParenR"/>
            </a:pPr>
            <a:r>
              <a:rPr lang="en-GB" sz="2500" dirty="0">
                <a:latin typeface="Comic Sans MS" panose="030F0702030302020204" pitchFamily="66" charset="0"/>
              </a:rPr>
              <a:t>Did you go to the game Friday night</a:t>
            </a:r>
            <a:r>
              <a:rPr lang="en-GB" sz="2500" dirty="0" smtClean="0">
                <a:latin typeface="Comic Sans MS" panose="030F0702030302020204" pitchFamily="66" charset="0"/>
              </a:rPr>
              <a:t>?</a:t>
            </a:r>
          </a:p>
          <a:p>
            <a:pPr marL="457200" indent="-457200">
              <a:buAutoNum type="arabicParenR"/>
            </a:pPr>
            <a:r>
              <a:rPr lang="en-GB" sz="2500" dirty="0">
                <a:latin typeface="Comic Sans MS" panose="030F0702030302020204" pitchFamily="66" charset="0"/>
              </a:rPr>
              <a:t>There’s a game on today, isn’t there?</a:t>
            </a:r>
          </a:p>
          <a:p>
            <a:pPr marL="0" indent="0">
              <a:buNone/>
            </a:pPr>
            <a:endParaRPr lang="en-GB" sz="2500" b="1" dirty="0">
              <a:latin typeface="Comic Sans MS" pitchFamily="66" charset="0"/>
            </a:endParaRPr>
          </a:p>
          <a:p>
            <a:pPr marL="0" indent="0">
              <a:buNone/>
            </a:pPr>
            <a:endParaRPr lang="en-GB" sz="25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7878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1005</Words>
  <Application>Microsoft Office PowerPoint</Application>
  <PresentationFormat>On-screen Show (4:3)</PresentationFormat>
  <Paragraphs>145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Comic Sans MS</vt:lpstr>
      <vt:lpstr>Office Theme</vt:lpstr>
      <vt:lpstr>Grammar Starter</vt:lpstr>
      <vt:lpstr>In the back of your exercise book...</vt:lpstr>
      <vt:lpstr>There are 4 types of interrogative sentences...</vt:lpstr>
      <vt:lpstr>Yes-No interrogatives</vt:lpstr>
      <vt:lpstr>Alternative interrogatives</vt:lpstr>
      <vt:lpstr>Wh- interrogatives</vt:lpstr>
      <vt:lpstr>Tag questions</vt:lpstr>
      <vt:lpstr>Task time: create your own</vt:lpstr>
      <vt:lpstr>Task time: now find it!</vt:lpstr>
      <vt:lpstr>Task time: now find it!</vt:lpstr>
    </vt:vector>
  </TitlesOfParts>
  <Company>The Brunts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Skills Lesson 1</dc:title>
  <dc:creator>Charlie Mason</dc:creator>
  <cp:lastModifiedBy>Staff</cp:lastModifiedBy>
  <cp:revision>71</cp:revision>
  <dcterms:created xsi:type="dcterms:W3CDTF">2013-01-04T17:26:50Z</dcterms:created>
  <dcterms:modified xsi:type="dcterms:W3CDTF">2014-05-13T18:39:30Z</dcterms:modified>
</cp:coreProperties>
</file>