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800080"/>
    <a:srgbClr val="99FF99"/>
    <a:srgbClr val="99CCFF"/>
    <a:srgbClr val="FFCCCC"/>
    <a:srgbClr val="FFFFCC"/>
    <a:srgbClr val="FFCC66"/>
    <a:srgbClr val="00CC00"/>
    <a:srgbClr val="00CC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26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58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0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Interrogative words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</a:t>
            </a:r>
            <a:r>
              <a:rPr lang="en-GB" b="1" u="sng" dirty="0">
                <a:latin typeface="Comic Sans MS" pitchFamily="66" charset="0"/>
              </a:rPr>
              <a:t>Interrogative words</a:t>
            </a:r>
          </a:p>
          <a:p>
            <a:pPr marL="0" indent="0" algn="ctr">
              <a:buNone/>
            </a:pPr>
            <a:endParaRPr lang="en-GB" sz="23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300" b="1" u="sng" dirty="0" smtClean="0">
                <a:latin typeface="Comic Sans MS" pitchFamily="66" charset="0"/>
              </a:rPr>
              <a:t>Definition</a:t>
            </a:r>
            <a:r>
              <a:rPr lang="en-GB" sz="2300" b="1" dirty="0" smtClean="0">
                <a:latin typeface="Comic Sans MS" pitchFamily="66" charset="0"/>
              </a:rPr>
              <a:t>: </a:t>
            </a:r>
            <a:r>
              <a:rPr lang="en-GB" sz="2300" dirty="0" smtClean="0">
                <a:latin typeface="Comic Sans MS" pitchFamily="66" charset="0"/>
              </a:rPr>
              <a:t>These </a:t>
            </a:r>
            <a:r>
              <a:rPr lang="en-GB" sz="2300" dirty="0" smtClean="0">
                <a:latin typeface="Comic Sans MS" pitchFamily="66" charset="0"/>
              </a:rPr>
              <a:t>are words which form the basis of a question. When they are used, more than a ‘yes’ or ‘no’ answer is needed.</a:t>
            </a:r>
          </a:p>
          <a:p>
            <a:pPr marL="0" indent="0" algn="just">
              <a:buNone/>
            </a:pPr>
            <a:endParaRPr lang="en-GB" sz="2300" b="1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300" b="1" u="sng" dirty="0" smtClean="0">
                <a:latin typeface="Comic Sans MS" pitchFamily="66" charset="0"/>
              </a:rPr>
              <a:t>Example</a:t>
            </a:r>
            <a:r>
              <a:rPr lang="en-GB" sz="2300" dirty="0" smtClean="0">
                <a:latin typeface="Comic Sans MS" pitchFamily="66" charset="0"/>
              </a:rPr>
              <a:t>: </a:t>
            </a:r>
            <a:r>
              <a:rPr lang="en-GB" sz="2300" b="1" dirty="0" smtClean="0">
                <a:solidFill>
                  <a:srgbClr val="00B0F0"/>
                </a:solidFill>
                <a:latin typeface="Comic Sans MS" pitchFamily="66" charset="0"/>
              </a:rPr>
              <a:t>When</a:t>
            </a:r>
            <a:r>
              <a:rPr lang="en-GB" sz="2300" dirty="0" smtClean="0">
                <a:latin typeface="Comic Sans MS" pitchFamily="66" charset="0"/>
              </a:rPr>
              <a:t> shall we next meet?</a:t>
            </a:r>
          </a:p>
          <a:p>
            <a:pPr marL="0" indent="0" algn="just">
              <a:buNone/>
            </a:pPr>
            <a:r>
              <a:rPr lang="en-GB" sz="2300" b="1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GB" sz="2300" b="1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en-GB" sz="2300" b="1" dirty="0" smtClean="0">
                <a:solidFill>
                  <a:srgbClr val="00B0F0"/>
                </a:solidFill>
                <a:latin typeface="Comic Sans MS" pitchFamily="66" charset="0"/>
              </a:rPr>
              <a:t>How</a:t>
            </a:r>
            <a:r>
              <a:rPr lang="en-GB" sz="2300" dirty="0" smtClean="0">
                <a:solidFill>
                  <a:schemeClr val="tx1"/>
                </a:solidFill>
                <a:latin typeface="Comic Sans MS" pitchFamily="66" charset="0"/>
              </a:rPr>
              <a:t> many cats do yo</a:t>
            </a:r>
            <a:r>
              <a:rPr lang="en-GB" sz="2300" dirty="0" smtClean="0">
                <a:latin typeface="Comic Sans MS" pitchFamily="66" charset="0"/>
              </a:rPr>
              <a:t>u have?</a:t>
            </a:r>
            <a:r>
              <a:rPr lang="en-GB" sz="23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0" indent="0" algn="just">
              <a:buNone/>
            </a:pPr>
            <a:r>
              <a:rPr lang="en-GB" sz="2300" dirty="0">
                <a:latin typeface="Comic Sans MS" pitchFamily="66" charset="0"/>
              </a:rPr>
              <a:t>	  </a:t>
            </a:r>
            <a:r>
              <a:rPr lang="en-GB" sz="2300" dirty="0" smtClean="0">
                <a:latin typeface="Comic Sans MS" pitchFamily="66" charset="0"/>
              </a:rPr>
              <a:t>  </a:t>
            </a:r>
            <a:r>
              <a:rPr lang="en-GB" sz="2300" b="1" dirty="0" smtClean="0">
                <a:solidFill>
                  <a:srgbClr val="00B0F0"/>
                </a:solidFill>
                <a:latin typeface="Comic Sans MS" pitchFamily="66" charset="0"/>
              </a:rPr>
              <a:t>Why</a:t>
            </a:r>
            <a:r>
              <a:rPr lang="en-GB" sz="2300" dirty="0" smtClean="0">
                <a:latin typeface="Comic Sans MS" pitchFamily="66" charset="0"/>
              </a:rPr>
              <a:t> can’t we go swimming?</a:t>
            </a:r>
            <a:endParaRPr lang="en-GB" sz="23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8748464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</a:t>
            </a:r>
            <a:b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latin typeface="Comic Sans MS" pitchFamily="66" charset="0"/>
              </a:rPr>
              <a:t>       </a:t>
            </a:r>
            <a:endParaRPr lang="en-GB" sz="23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99656"/>
              </p:ext>
            </p:extLst>
          </p:nvPr>
        </p:nvGraphicFramePr>
        <p:xfrm>
          <a:off x="2392462" y="1939521"/>
          <a:ext cx="4320480" cy="2966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26909"/>
                <a:gridCol w="29935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 want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to know the…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Who?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Person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Where?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Position, Place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When?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Time, Occasion, Moment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Why?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Reason, Explanation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What?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Specific thing, Object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Which?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Choice,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Alternative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How?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Way, Manner, Form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906" t="22640" r="66039" b="46845"/>
          <a:stretch/>
        </p:blipFill>
        <p:spPr>
          <a:xfrm rot="21093615">
            <a:off x="256414" y="1031583"/>
            <a:ext cx="1412286" cy="11521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965" t="51969" r="69195" b="19485"/>
          <a:stretch/>
        </p:blipFill>
        <p:spPr>
          <a:xfrm rot="436150">
            <a:off x="766185" y="2577759"/>
            <a:ext cx="1345138" cy="11145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6711" t="22438" r="34496" b="48259"/>
          <a:stretch/>
        </p:blipFill>
        <p:spPr>
          <a:xfrm rot="821390">
            <a:off x="7544324" y="360569"/>
            <a:ext cx="1415061" cy="10801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0766" t="52325" r="35610" b="19152"/>
          <a:stretch/>
        </p:blipFill>
        <p:spPr>
          <a:xfrm>
            <a:off x="179512" y="4077072"/>
            <a:ext cx="1329138" cy="12035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5704" t="31297" r="68309" b="39547"/>
          <a:stretch/>
        </p:blipFill>
        <p:spPr>
          <a:xfrm rot="20764430">
            <a:off x="7710199" y="2913172"/>
            <a:ext cx="1310578" cy="11027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39042" t="31297" r="34497" b="39547"/>
          <a:stretch/>
        </p:blipFill>
        <p:spPr>
          <a:xfrm>
            <a:off x="6954361" y="4359496"/>
            <a:ext cx="1284786" cy="10617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3488" t="44828" r="63289" b="21454"/>
          <a:stretch/>
        </p:blipFill>
        <p:spPr>
          <a:xfrm>
            <a:off x="6850842" y="1700808"/>
            <a:ext cx="1324700" cy="100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add them in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5330" y="1052736"/>
            <a:ext cx="89986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latin typeface="Comic Sans MS" pitchFamily="66" charset="0"/>
              </a:rPr>
              <a:t>Add the correct interrogative word into these sentences and then state why you have used it.</a:t>
            </a:r>
          </a:p>
          <a:p>
            <a:pPr algn="just"/>
            <a:r>
              <a:rPr lang="en-GB" b="1" u="sng" dirty="0" smtClean="0">
                <a:latin typeface="Comic Sans MS" pitchFamily="66" charset="0"/>
              </a:rPr>
              <a:t>For example</a:t>
            </a:r>
            <a:r>
              <a:rPr lang="en-GB" dirty="0" smtClean="0">
                <a:latin typeface="Comic Sans MS" pitchFamily="66" charset="0"/>
              </a:rPr>
              <a:t>: </a:t>
            </a:r>
            <a:r>
              <a:rPr lang="en-GB" b="1" u="sng" dirty="0" smtClean="0">
                <a:solidFill>
                  <a:srgbClr val="00B0F0"/>
                </a:solidFill>
                <a:latin typeface="Comic Sans MS" pitchFamily="66" charset="0"/>
              </a:rPr>
              <a:t>Which</a:t>
            </a:r>
            <a:r>
              <a:rPr lang="en-GB" dirty="0" smtClean="0">
                <a:latin typeface="Comic Sans MS" pitchFamily="66" charset="0"/>
              </a:rPr>
              <a:t> ice-cream would you like? </a:t>
            </a:r>
            <a:r>
              <a:rPr lang="en-GB" dirty="0">
                <a:latin typeface="Comic Sans MS" pitchFamily="66" charset="0"/>
              </a:rPr>
              <a:t>=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Choice</a:t>
            </a:r>
          </a:p>
          <a:p>
            <a:pPr algn="just"/>
            <a:endParaRPr lang="en-GB" dirty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dirty="0" smtClean="0">
                <a:latin typeface="Comic Sans MS" pitchFamily="66" charset="0"/>
              </a:rPr>
              <a:t>___________ does water bubble when it is heated?</a:t>
            </a:r>
            <a:endParaRPr lang="en-GB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dirty="0" smtClean="0">
                <a:latin typeface="Comic Sans MS" pitchFamily="66" charset="0"/>
              </a:rPr>
              <a:t>____________ does baby Harry get christened?</a:t>
            </a:r>
            <a:endParaRPr lang="en-GB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dirty="0" smtClean="0">
                <a:latin typeface="Comic Sans MS" pitchFamily="66" charset="0"/>
              </a:rPr>
              <a:t>__________ pair of shoes should I buy – the blue ones or the red ones?</a:t>
            </a:r>
            <a:endParaRPr lang="en-GB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dirty="0" smtClean="0">
                <a:latin typeface="Comic Sans MS" pitchFamily="66" charset="0"/>
              </a:rPr>
              <a:t>_________ broke the vase?</a:t>
            </a:r>
            <a:endParaRPr lang="en-GB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dirty="0" smtClean="0">
                <a:latin typeface="Comic Sans MS" pitchFamily="66" charset="0"/>
              </a:rPr>
              <a:t>___________ should I decorate the cake?</a:t>
            </a:r>
            <a:endParaRPr lang="en-GB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dirty="0" smtClean="0">
                <a:latin typeface="Comic Sans MS" pitchFamily="66" charset="0"/>
              </a:rPr>
              <a:t>__________ is that in your hair?</a:t>
            </a:r>
            <a:endParaRPr lang="en-GB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dirty="0" smtClean="0">
                <a:latin typeface="Comic Sans MS" pitchFamily="66" charset="0"/>
              </a:rPr>
              <a:t>_________ does Sophie live?</a:t>
            </a:r>
            <a:endParaRPr lang="en-GB" dirty="0" smtClean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dirty="0" smtClean="0">
                <a:latin typeface="Comic Sans MS" pitchFamily="66" charset="0"/>
              </a:rPr>
              <a:t>_____________ </a:t>
            </a:r>
            <a:r>
              <a:rPr lang="en-GB" dirty="0">
                <a:latin typeface="Comic Sans MS" pitchFamily="66" charset="0"/>
              </a:rPr>
              <a:t>can I get to the library quickly? </a:t>
            </a:r>
            <a:endParaRPr lang="en-GB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add them in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5998" y="1159846"/>
            <a:ext cx="89986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50" dirty="0" smtClean="0">
                <a:latin typeface="Comic Sans MS" pitchFamily="66" charset="0"/>
              </a:rPr>
              <a:t>Add the correct interrogative word into these sentences and then state why you have used it.</a:t>
            </a:r>
          </a:p>
          <a:p>
            <a:pPr algn="just"/>
            <a:r>
              <a:rPr lang="en-GB" sz="1650" b="1" u="sng" dirty="0" smtClean="0">
                <a:latin typeface="Comic Sans MS" pitchFamily="66" charset="0"/>
              </a:rPr>
              <a:t>For example</a:t>
            </a:r>
            <a:r>
              <a:rPr lang="en-GB" sz="1650" dirty="0" smtClean="0">
                <a:latin typeface="Comic Sans MS" pitchFamily="66" charset="0"/>
              </a:rPr>
              <a:t>: </a:t>
            </a: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Which</a:t>
            </a:r>
            <a:r>
              <a:rPr lang="en-GB" sz="1650" dirty="0" smtClean="0">
                <a:latin typeface="Comic Sans MS" pitchFamily="66" charset="0"/>
              </a:rPr>
              <a:t> ice-cream would you like? </a:t>
            </a:r>
            <a:r>
              <a:rPr lang="en-GB" sz="1650" dirty="0">
                <a:latin typeface="Comic Sans MS" pitchFamily="66" charset="0"/>
              </a:rPr>
              <a:t>=</a:t>
            </a:r>
            <a:r>
              <a:rPr lang="en-GB" sz="1650" dirty="0" smtClean="0">
                <a:latin typeface="Comic Sans MS" pitchFamily="66" charset="0"/>
              </a:rPr>
              <a:t>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Choice</a:t>
            </a:r>
          </a:p>
          <a:p>
            <a:pPr algn="just"/>
            <a:endParaRPr lang="en-GB" sz="1650" dirty="0"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Why</a:t>
            </a:r>
            <a:r>
              <a:rPr lang="en-GB" sz="1650" dirty="0" smtClean="0">
                <a:latin typeface="Comic Sans MS" pitchFamily="66" charset="0"/>
              </a:rPr>
              <a:t> does water bubble when it is heated? =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Explanation</a:t>
            </a:r>
            <a:endParaRPr lang="en-GB" sz="165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When</a:t>
            </a:r>
            <a:r>
              <a:rPr lang="en-GB" sz="1650" dirty="0" smtClean="0">
                <a:latin typeface="Comic Sans MS" pitchFamily="66" charset="0"/>
              </a:rPr>
              <a:t> does baby Harry get christened? =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Time/Occasion</a:t>
            </a:r>
            <a:endParaRPr lang="en-GB" sz="165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Which</a:t>
            </a:r>
            <a:r>
              <a:rPr lang="en-GB" sz="1650" dirty="0" smtClean="0">
                <a:latin typeface="Comic Sans MS" pitchFamily="66" charset="0"/>
              </a:rPr>
              <a:t> pair of shoes should I buy – the blue ones or the red ones? =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Alternative</a:t>
            </a:r>
            <a:endParaRPr lang="en-GB" sz="165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Who</a:t>
            </a:r>
            <a:r>
              <a:rPr lang="en-GB" sz="1650" dirty="0" smtClean="0">
                <a:latin typeface="Comic Sans MS" pitchFamily="66" charset="0"/>
              </a:rPr>
              <a:t> broke the vase? =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Person</a:t>
            </a:r>
            <a:endParaRPr lang="en-GB" sz="165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How</a:t>
            </a:r>
            <a:r>
              <a:rPr lang="en-GB" sz="1650" dirty="0" smtClean="0">
                <a:latin typeface="Comic Sans MS" pitchFamily="66" charset="0"/>
              </a:rPr>
              <a:t> should I decorate the cake? =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Manner</a:t>
            </a:r>
            <a:endParaRPr lang="en-GB" sz="165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What</a:t>
            </a:r>
            <a:r>
              <a:rPr lang="en-GB" sz="1650" dirty="0" smtClean="0">
                <a:latin typeface="Comic Sans MS" pitchFamily="66" charset="0"/>
              </a:rPr>
              <a:t> is that in your hair? =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Specific thing/Object</a:t>
            </a:r>
            <a:endParaRPr lang="en-GB" sz="165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Where</a:t>
            </a:r>
            <a:r>
              <a:rPr lang="en-GB" sz="1650" dirty="0" smtClean="0">
                <a:latin typeface="Comic Sans MS" pitchFamily="66" charset="0"/>
              </a:rPr>
              <a:t> does Sophie live? =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Place</a:t>
            </a:r>
            <a:endParaRPr lang="en-GB" sz="165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GB" sz="1650" b="1" u="sng" dirty="0" smtClean="0">
                <a:solidFill>
                  <a:srgbClr val="00B0F0"/>
                </a:solidFill>
                <a:latin typeface="Comic Sans MS" pitchFamily="66" charset="0"/>
              </a:rPr>
              <a:t>How</a:t>
            </a:r>
            <a:r>
              <a:rPr lang="en-GB" sz="165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GB" sz="1650" dirty="0" smtClean="0">
                <a:latin typeface="Comic Sans MS" pitchFamily="66" charset="0"/>
              </a:rPr>
              <a:t>can I get to the library quickly? = </a:t>
            </a:r>
            <a:r>
              <a:rPr lang="en-GB" sz="1650" b="1" i="1" dirty="0" smtClean="0">
                <a:solidFill>
                  <a:srgbClr val="FF0000"/>
                </a:solidFill>
                <a:latin typeface="Comic Sans MS" pitchFamily="66" charset="0"/>
              </a:rPr>
              <a:t>Way</a:t>
            </a:r>
            <a:endParaRPr lang="en-GB" sz="1650" b="1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1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800" dirty="0">
                <a:latin typeface="Comic Sans MS" panose="030F0702030302020204" pitchFamily="66" charset="0"/>
              </a:rPr>
              <a:t>Write </a:t>
            </a:r>
            <a:r>
              <a:rPr lang="en-GB" sz="2800" u="sng" dirty="0">
                <a:latin typeface="Comic Sans MS" panose="030F0702030302020204" pitchFamily="66" charset="0"/>
              </a:rPr>
              <a:t>three sentences</a:t>
            </a:r>
            <a:r>
              <a:rPr lang="en-GB" sz="2800" dirty="0">
                <a:latin typeface="Comic Sans MS" panose="030F0702030302020204" pitchFamily="66" charset="0"/>
              </a:rPr>
              <a:t> for each </a:t>
            </a:r>
            <a:r>
              <a:rPr lang="en-GB" sz="2800" dirty="0" smtClean="0">
                <a:latin typeface="Comic Sans MS" panose="030F0702030302020204" pitchFamily="66" charset="0"/>
              </a:rPr>
              <a:t>interrogative word. Be creative!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906" t="22640" r="66039" b="46845"/>
          <a:stretch/>
        </p:blipFill>
        <p:spPr>
          <a:xfrm rot="21093615">
            <a:off x="247935" y="2420663"/>
            <a:ext cx="1604017" cy="1308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965" t="51969" r="69195" b="19485"/>
          <a:stretch/>
        </p:blipFill>
        <p:spPr>
          <a:xfrm rot="436150">
            <a:off x="2543489" y="2314239"/>
            <a:ext cx="1581194" cy="13101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0766" t="52325" r="35610" b="19152"/>
          <a:stretch/>
        </p:blipFill>
        <p:spPr>
          <a:xfrm>
            <a:off x="1426542" y="3950600"/>
            <a:ext cx="1497442" cy="13559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36711" t="22438" r="34496" b="48259"/>
          <a:stretch/>
        </p:blipFill>
        <p:spPr>
          <a:xfrm rot="821390">
            <a:off x="7064256" y="1977396"/>
            <a:ext cx="1585360" cy="12101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3488" t="44828" r="63289" b="21454"/>
          <a:stretch/>
        </p:blipFill>
        <p:spPr>
          <a:xfrm>
            <a:off x="4788891" y="1935182"/>
            <a:ext cx="1560002" cy="1187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l="5704" t="31297" r="68309" b="39547"/>
          <a:stretch/>
        </p:blipFill>
        <p:spPr>
          <a:xfrm rot="20764430">
            <a:off x="4119243" y="3836106"/>
            <a:ext cx="1584538" cy="13333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39042" t="31297" r="34497" b="39547"/>
          <a:stretch/>
        </p:blipFill>
        <p:spPr>
          <a:xfrm>
            <a:off x="6459699" y="3850385"/>
            <a:ext cx="1578877" cy="130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711</Words>
  <Application>Microsoft Office PowerPoint</Application>
  <PresentationFormat>On-screen Show (4:3)</PresentationFormat>
  <Paragraphs>99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In the back of your  exercise book...</vt:lpstr>
      <vt:lpstr>Task time: add them in</vt:lpstr>
      <vt:lpstr>Task time: add them in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Mason Charlie</cp:lastModifiedBy>
  <cp:revision>69</cp:revision>
  <dcterms:created xsi:type="dcterms:W3CDTF">2013-01-04T17:26:50Z</dcterms:created>
  <dcterms:modified xsi:type="dcterms:W3CDTF">2014-06-12T09:09:59Z</dcterms:modified>
</cp:coreProperties>
</file>