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CC"/>
    <a:srgbClr val="99CCFF"/>
    <a:srgbClr val="D60093"/>
    <a:srgbClr val="800080"/>
    <a:srgbClr val="99FF99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106" d="100"/>
          <a:sy n="106" d="100"/>
        </p:scale>
        <p:origin x="16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5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Tenses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" b="1" u="sng" dirty="0" smtClean="0">
                <a:latin typeface="Comic Sans MS" pitchFamily="66" charset="0"/>
              </a:rPr>
              <a:t>Grammar Starter: Tenses</a:t>
            </a:r>
          </a:p>
          <a:p>
            <a:pPr marL="0" indent="0" algn="ctr">
              <a:buNone/>
            </a:pPr>
            <a:endParaRPr lang="en-GB" sz="20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200" b="1" u="sng" dirty="0" smtClean="0">
                <a:latin typeface="Comic Sans MS" panose="030F0702030302020204" pitchFamily="66" charset="0"/>
              </a:rPr>
              <a:t>Definition</a:t>
            </a:r>
            <a:r>
              <a:rPr lang="en-GB" sz="2200" b="1" dirty="0" smtClean="0">
                <a:latin typeface="Comic Sans MS" pitchFamily="66" charset="0"/>
              </a:rPr>
              <a:t>: </a:t>
            </a:r>
            <a:r>
              <a:rPr lang="en-GB" sz="2200" dirty="0" smtClean="0">
                <a:latin typeface="Comic Sans MS" pitchFamily="66" charset="0"/>
              </a:rPr>
              <a:t>A</a:t>
            </a:r>
            <a:r>
              <a:rPr lang="en-GB" sz="2200" b="1" dirty="0" smtClean="0">
                <a:latin typeface="Comic Sans MS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t</a:t>
            </a:r>
            <a:r>
              <a:rPr lang="en-GB" sz="2200" dirty="0" smtClean="0">
                <a:latin typeface="Comic Sans MS" panose="030F0702030302020204" pitchFamily="66" charset="0"/>
              </a:rPr>
              <a:t>ense is </a:t>
            </a:r>
            <a:r>
              <a:rPr lang="en-GB" sz="2200" dirty="0">
                <a:latin typeface="Comic Sans MS" panose="030F0702030302020204" pitchFamily="66" charset="0"/>
              </a:rPr>
              <a:t>a category </a:t>
            </a:r>
            <a:r>
              <a:rPr lang="en-GB" sz="2200" dirty="0" smtClean="0">
                <a:latin typeface="Comic Sans MS" panose="030F0702030302020204" pitchFamily="66" charset="0"/>
              </a:rPr>
              <a:t>that shows </a:t>
            </a:r>
            <a:r>
              <a:rPr lang="en-GB" sz="2200" dirty="0">
                <a:latin typeface="Comic Sans MS" panose="030F0702030302020204" pitchFamily="66" charset="0"/>
              </a:rPr>
              <a:t>when </a:t>
            </a:r>
            <a:r>
              <a:rPr lang="en-GB" sz="2200" dirty="0" smtClean="0">
                <a:latin typeface="Comic Sans MS" panose="030F0702030302020204" pitchFamily="66" charset="0"/>
              </a:rPr>
              <a:t>something takes </a:t>
            </a:r>
            <a:r>
              <a:rPr lang="en-GB" sz="2200" dirty="0">
                <a:latin typeface="Comic Sans MS" panose="030F0702030302020204" pitchFamily="66" charset="0"/>
              </a:rPr>
              <a:t>place. </a:t>
            </a:r>
            <a:r>
              <a:rPr lang="en-GB" sz="2200" dirty="0" smtClean="0">
                <a:latin typeface="Comic Sans MS" panose="030F0702030302020204" pitchFamily="66" charset="0"/>
              </a:rPr>
              <a:t>The main tenses are </a:t>
            </a:r>
            <a:r>
              <a:rPr lang="en-GB" sz="22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past</a:t>
            </a:r>
            <a:r>
              <a:rPr lang="en-GB" sz="2200" dirty="0" smtClean="0">
                <a:latin typeface="Comic Sans MS" panose="030F0702030302020204" pitchFamily="66" charset="0"/>
              </a:rPr>
              <a:t>,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present</a:t>
            </a:r>
            <a:r>
              <a:rPr lang="en-GB" sz="2200" dirty="0" smtClean="0">
                <a:latin typeface="Comic Sans MS" panose="030F0702030302020204" pitchFamily="66" charset="0"/>
              </a:rPr>
              <a:t> and </a:t>
            </a:r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future</a:t>
            </a:r>
            <a:r>
              <a:rPr lang="en-GB" sz="2200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GB" sz="22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200" b="1" u="sng" dirty="0" smtClean="0">
                <a:latin typeface="Comic Sans MS" pitchFamily="66" charset="0"/>
              </a:rPr>
              <a:t>Example</a:t>
            </a:r>
            <a:r>
              <a:rPr lang="en-GB" sz="2200" dirty="0" smtClean="0">
                <a:latin typeface="Comic Sans MS" pitchFamily="66" charset="0"/>
              </a:rPr>
              <a:t>: </a:t>
            </a:r>
          </a:p>
          <a:p>
            <a:pPr marL="0" indent="0" algn="just">
              <a:buNone/>
            </a:pPr>
            <a:r>
              <a:rPr lang="en-GB" sz="2200" b="1" dirty="0" smtClean="0">
                <a:solidFill>
                  <a:srgbClr val="00CC00"/>
                </a:solidFill>
                <a:latin typeface="Comic Sans MS" pitchFamily="66" charset="0"/>
              </a:rPr>
              <a:t>PAST</a:t>
            </a:r>
            <a:r>
              <a:rPr lang="en-GB" sz="2200" dirty="0" smtClean="0">
                <a:latin typeface="Comic Sans MS" pitchFamily="66" charset="0"/>
              </a:rPr>
              <a:t> - He ate the cake. </a:t>
            </a:r>
          </a:p>
          <a:p>
            <a:pPr marL="0" indent="0" algn="just">
              <a:buNone/>
            </a:pPr>
            <a:r>
              <a:rPr lang="en-GB" sz="2200" b="1" dirty="0" smtClean="0">
                <a:solidFill>
                  <a:srgbClr val="FF0000"/>
                </a:solidFill>
                <a:latin typeface="Comic Sans MS" pitchFamily="66" charset="0"/>
              </a:rPr>
              <a:t>PRESENT</a:t>
            </a:r>
            <a:r>
              <a:rPr lang="en-GB" sz="2200" dirty="0" smtClean="0">
                <a:latin typeface="Comic Sans MS" pitchFamily="66" charset="0"/>
              </a:rPr>
              <a:t> - He’s eating the cake. </a:t>
            </a:r>
          </a:p>
          <a:p>
            <a:pPr marL="0" indent="0" algn="just">
              <a:buNone/>
            </a:pPr>
            <a:r>
              <a:rPr lang="en-GB" sz="2200" b="1" dirty="0" smtClean="0">
                <a:solidFill>
                  <a:srgbClr val="7030A0"/>
                </a:solidFill>
                <a:latin typeface="Comic Sans MS" pitchFamily="66" charset="0"/>
              </a:rPr>
              <a:t>FUTURE</a:t>
            </a:r>
            <a:r>
              <a:rPr lang="en-GB" sz="2200" dirty="0" smtClean="0">
                <a:latin typeface="Comic Sans MS" pitchFamily="66" charset="0"/>
              </a:rPr>
              <a:t> - He will eat the cake. </a:t>
            </a:r>
            <a:endParaRPr lang="en-GB" sz="2200" b="1" dirty="0">
              <a:solidFill>
                <a:srgbClr val="00CC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8" y="1341"/>
            <a:ext cx="9122421" cy="1143000"/>
          </a:xfrm>
        </p:spPr>
        <p:txBody>
          <a:bodyPr>
            <a:noAutofit/>
          </a:bodyPr>
          <a:lstStyle/>
          <a:p>
            <a:r>
              <a:rPr lang="en-GB" sz="5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Tenses </a:t>
            </a:r>
            <a:endParaRPr lang="en-GB" sz="5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300" y="1143859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>
                <a:latin typeface="Comic Sans MS" pitchFamily="66" charset="0"/>
              </a:rPr>
              <a:t>In order to write in the correct tense you need to use the correct form of the </a:t>
            </a:r>
            <a:r>
              <a:rPr lang="en-GB" sz="2400" b="1" dirty="0">
                <a:solidFill>
                  <a:srgbClr val="00B0F0"/>
                </a:solidFill>
                <a:latin typeface="Comic Sans MS" pitchFamily="66" charset="0"/>
              </a:rPr>
              <a:t>verb</a:t>
            </a:r>
            <a:r>
              <a:rPr lang="en-GB" sz="2400" dirty="0">
                <a:latin typeface="Comic Sans MS" pitchFamily="66" charset="0"/>
              </a:rPr>
              <a:t>. Not all the verbs in the English language are regular, meaning there is no rule to follow, so you just need to learn them.  </a:t>
            </a:r>
            <a:endParaRPr lang="en-GB" sz="2400" dirty="0" smtClean="0">
              <a:latin typeface="Comic Sans MS" pitchFamily="66" charset="0"/>
            </a:endParaRPr>
          </a:p>
          <a:p>
            <a:pPr algn="just"/>
            <a:endParaRPr lang="en-GB" sz="2400" dirty="0">
              <a:latin typeface="Comic Sans MS" pitchFamily="66" charset="0"/>
            </a:endParaRPr>
          </a:p>
          <a:p>
            <a:pPr algn="just"/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47391"/>
              </p:ext>
            </p:extLst>
          </p:nvPr>
        </p:nvGraphicFramePr>
        <p:xfrm>
          <a:off x="466632" y="2780928"/>
          <a:ext cx="8496943" cy="26042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5900"/>
                <a:gridCol w="2344433"/>
                <a:gridCol w="2310572"/>
                <a:gridCol w="2236038"/>
              </a:tblGrid>
              <a:tr h="372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Past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Present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Future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rowSpan="2">
                  <a:txBody>
                    <a:bodyPr/>
                    <a:lstStyle/>
                    <a:p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To be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vMerge="1"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rowSpan="2">
                  <a:txBody>
                    <a:bodyPr/>
                    <a:lstStyle/>
                    <a:p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To write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vMerge="1"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rowSpan="2">
                  <a:txBody>
                    <a:bodyPr/>
                    <a:lstStyle/>
                    <a:p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To go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041">
                <a:tc vMerge="1"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loud 8"/>
          <p:cNvSpPr/>
          <p:nvPr/>
        </p:nvSpPr>
        <p:spPr>
          <a:xfrm>
            <a:off x="6444208" y="3501008"/>
            <a:ext cx="2508704" cy="1872208"/>
          </a:xfrm>
          <a:prstGeom prst="cloud">
            <a:avLst/>
          </a:prstGeom>
          <a:solidFill>
            <a:srgbClr val="FFFF0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you think of anymore irregular verbs?</a:t>
            </a:r>
            <a:endParaRPr lang="en-GB" sz="17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Autofit/>
          </a:bodyPr>
          <a:lstStyle/>
          <a:p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49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15516" y="1340768"/>
            <a:ext cx="8712968" cy="4347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>
                <a:latin typeface="Comic Sans MS" pitchFamily="66" charset="0"/>
              </a:rPr>
              <a:t>Today I feel upset because the book I was desperate to read was not in the shop so I could not buy it. I hoped to find it on Amazon but they did not have it either so I will have to keep looking! Let’s hope it is in the shop tomorrow when I go to Nottingham. I am reading another book </a:t>
            </a:r>
            <a:r>
              <a:rPr lang="en-GB" sz="3200" dirty="0" smtClean="0">
                <a:latin typeface="Comic Sans MS" pitchFamily="66" charset="0"/>
              </a:rPr>
              <a:t>now while I wait! </a:t>
            </a:r>
            <a:endParaRPr lang="en-GB" sz="32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Autofit/>
          </a:bodyPr>
          <a:lstStyle/>
          <a:p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49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15516" y="1340768"/>
            <a:ext cx="8712968" cy="4347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>
                <a:latin typeface="Comic Sans MS" pitchFamily="66" charset="0"/>
              </a:rPr>
              <a:t>Today I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 feel</a:t>
            </a:r>
            <a:r>
              <a:rPr lang="en-GB" sz="3200" dirty="0">
                <a:latin typeface="Comic Sans MS" pitchFamily="66" charset="0"/>
              </a:rPr>
              <a:t> upset because the book I </a:t>
            </a:r>
            <a:r>
              <a:rPr lang="en-GB" sz="3200" b="1" dirty="0">
                <a:solidFill>
                  <a:srgbClr val="00CC00"/>
                </a:solidFill>
                <a:latin typeface="Comic Sans MS" pitchFamily="66" charset="0"/>
              </a:rPr>
              <a:t>was</a:t>
            </a:r>
            <a:r>
              <a:rPr lang="en-GB" sz="3200" dirty="0">
                <a:latin typeface="Comic Sans MS" pitchFamily="66" charset="0"/>
              </a:rPr>
              <a:t> desperate to read </a:t>
            </a:r>
            <a:r>
              <a:rPr lang="en-GB" sz="3200" b="1" dirty="0">
                <a:solidFill>
                  <a:srgbClr val="00CC00"/>
                </a:solidFill>
                <a:latin typeface="Comic Sans MS" pitchFamily="66" charset="0"/>
              </a:rPr>
              <a:t>was not</a:t>
            </a:r>
            <a:r>
              <a:rPr lang="en-GB" sz="3200" dirty="0">
                <a:latin typeface="Comic Sans MS" pitchFamily="66" charset="0"/>
              </a:rPr>
              <a:t> in the shop so I </a:t>
            </a:r>
            <a:r>
              <a:rPr lang="en-GB" sz="3200" b="1" dirty="0">
                <a:solidFill>
                  <a:srgbClr val="00CC00"/>
                </a:solidFill>
                <a:latin typeface="Comic Sans MS" pitchFamily="66" charset="0"/>
              </a:rPr>
              <a:t>could not</a:t>
            </a:r>
            <a:r>
              <a:rPr lang="en-GB" sz="3200" dirty="0">
                <a:latin typeface="Comic Sans MS" pitchFamily="66" charset="0"/>
              </a:rPr>
              <a:t> buy it. I </a:t>
            </a:r>
            <a:r>
              <a:rPr lang="en-GB" sz="3200" b="1" dirty="0">
                <a:solidFill>
                  <a:srgbClr val="00CC00"/>
                </a:solidFill>
                <a:latin typeface="Comic Sans MS" pitchFamily="66" charset="0"/>
              </a:rPr>
              <a:t>hoped</a:t>
            </a:r>
            <a:r>
              <a:rPr lang="en-GB" sz="3200" dirty="0">
                <a:latin typeface="Comic Sans MS" pitchFamily="66" charset="0"/>
              </a:rPr>
              <a:t> to find it on Amazon but they </a:t>
            </a:r>
            <a:r>
              <a:rPr lang="en-GB" sz="3200" b="1" dirty="0">
                <a:solidFill>
                  <a:srgbClr val="00CC00"/>
                </a:solidFill>
                <a:latin typeface="Comic Sans MS" pitchFamily="66" charset="0"/>
              </a:rPr>
              <a:t>did not have</a:t>
            </a:r>
            <a:r>
              <a:rPr lang="en-GB" sz="3200" dirty="0">
                <a:latin typeface="Comic Sans MS" pitchFamily="66" charset="0"/>
              </a:rPr>
              <a:t> it either so I </a:t>
            </a:r>
            <a:r>
              <a:rPr lang="en-GB" sz="3200" b="1" dirty="0">
                <a:solidFill>
                  <a:srgbClr val="7030A0"/>
                </a:solidFill>
                <a:latin typeface="Comic Sans MS" pitchFamily="66" charset="0"/>
              </a:rPr>
              <a:t>will have to </a:t>
            </a:r>
            <a:r>
              <a:rPr lang="en-GB" sz="3200" dirty="0">
                <a:latin typeface="Comic Sans MS" pitchFamily="66" charset="0"/>
              </a:rPr>
              <a:t>keep looking! Let’s hope it is in the shop tomorrow when </a:t>
            </a:r>
            <a:r>
              <a:rPr lang="en-GB" sz="3200" dirty="0" smtClean="0">
                <a:latin typeface="Comic Sans MS" pitchFamily="66" charset="0"/>
              </a:rPr>
              <a:t>I </a:t>
            </a:r>
            <a:r>
              <a:rPr lang="en-GB" sz="3200" b="1" dirty="0" smtClean="0">
                <a:solidFill>
                  <a:srgbClr val="7030A0"/>
                </a:solidFill>
                <a:latin typeface="Comic Sans MS" pitchFamily="66" charset="0"/>
              </a:rPr>
              <a:t>go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>
                <a:latin typeface="Comic Sans MS" pitchFamily="66" charset="0"/>
              </a:rPr>
              <a:t>to Nottingham</a:t>
            </a:r>
            <a:r>
              <a:rPr lang="en-GB" sz="3200" dirty="0" smtClean="0">
                <a:latin typeface="Comic Sans MS" pitchFamily="66" charset="0"/>
              </a:rPr>
              <a:t>. I</a:t>
            </a:r>
            <a:r>
              <a:rPr lang="en-GB" sz="3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am reading</a:t>
            </a:r>
            <a:r>
              <a:rPr lang="en-GB" sz="3200" dirty="0" smtClean="0">
                <a:latin typeface="Comic Sans MS" pitchFamily="66" charset="0"/>
              </a:rPr>
              <a:t> another book now while I wait! </a:t>
            </a:r>
            <a:endParaRPr lang="en-GB" sz="3200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Write five sentences in the </a:t>
            </a: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past tense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 about an alien spaceship which </a:t>
            </a:r>
            <a:r>
              <a:rPr lang="en-GB" sz="2400" dirty="0" smtClean="0">
                <a:latin typeface="Comic Sans MS" pitchFamily="66" charset="0"/>
              </a:rPr>
              <a:t>landed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on Earth.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Now write five sentences in the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present tense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 about what the aliens find now they have landed on Earth.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Finally, write five sentences in the                                      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future tense</a:t>
            </a: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about what the aliens plan                                 to do next week, now they are on Earth.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83"/>
          <a:stretch/>
        </p:blipFill>
        <p:spPr>
          <a:xfrm>
            <a:off x="6228184" y="3429000"/>
            <a:ext cx="2767804" cy="198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718</Words>
  <Application>Microsoft Office PowerPoint</Application>
  <PresentationFormat>On-screen Show (4:3)</PresentationFormat>
  <Paragraphs>88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Tenses </vt:lpstr>
      <vt:lpstr>Task time: now find it! </vt:lpstr>
      <vt:lpstr>Task time: now find it! 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93</cp:revision>
  <dcterms:created xsi:type="dcterms:W3CDTF">2013-01-04T17:26:50Z</dcterms:created>
  <dcterms:modified xsi:type="dcterms:W3CDTF">2015-03-11T10:12:30Z</dcterms:modified>
</cp:coreProperties>
</file>