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94" r:id="rId4"/>
    <p:sldId id="306" r:id="rId5"/>
    <p:sldId id="263" r:id="rId6"/>
    <p:sldId id="264" r:id="rId7"/>
    <p:sldId id="266" r:id="rId8"/>
    <p:sldId id="262" r:id="rId9"/>
    <p:sldId id="265" r:id="rId10"/>
    <p:sldId id="260" r:id="rId11"/>
    <p:sldId id="269" r:id="rId12"/>
    <p:sldId id="281" r:id="rId13"/>
    <p:sldId id="271" r:id="rId14"/>
    <p:sldId id="287" r:id="rId15"/>
    <p:sldId id="279" r:id="rId16"/>
    <p:sldId id="268" r:id="rId17"/>
    <p:sldId id="280" r:id="rId18"/>
    <p:sldId id="261" r:id="rId19"/>
    <p:sldId id="273" r:id="rId20"/>
    <p:sldId id="282" r:id="rId21"/>
    <p:sldId id="272" r:id="rId22"/>
    <p:sldId id="284" r:id="rId23"/>
    <p:sldId id="277" r:id="rId24"/>
    <p:sldId id="283" r:id="rId25"/>
    <p:sldId id="278" r:id="rId26"/>
    <p:sldId id="286" r:id="rId27"/>
    <p:sldId id="276" r:id="rId28"/>
    <p:sldId id="285" r:id="rId29"/>
    <p:sldId id="274" r:id="rId30"/>
    <p:sldId id="267" r:id="rId31"/>
    <p:sldId id="270" r:id="rId32"/>
    <p:sldId id="300" r:id="rId33"/>
    <p:sldId id="275" r:id="rId34"/>
    <p:sldId id="299" r:id="rId35"/>
    <p:sldId id="288" r:id="rId36"/>
    <p:sldId id="302" r:id="rId37"/>
    <p:sldId id="289" r:id="rId38"/>
    <p:sldId id="301" r:id="rId39"/>
    <p:sldId id="290" r:id="rId40"/>
    <p:sldId id="303" r:id="rId41"/>
    <p:sldId id="291" r:id="rId42"/>
    <p:sldId id="298" r:id="rId43"/>
    <p:sldId id="292" r:id="rId44"/>
    <p:sldId id="304" r:id="rId45"/>
    <p:sldId id="293" r:id="rId46"/>
    <p:sldId id="305" r:id="rId47"/>
    <p:sldId id="258" r:id="rId48"/>
    <p:sldId id="259" r:id="rId49"/>
    <p:sldId id="295" r:id="rId50"/>
    <p:sldId id="307" r:id="rId51"/>
    <p:sldId id="296" r:id="rId52"/>
    <p:sldId id="308" r:id="rId53"/>
    <p:sldId id="309" r:id="rId5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92" autoAdjust="0"/>
  </p:normalViewPr>
  <p:slideViewPr>
    <p:cSldViewPr>
      <p:cViewPr varScale="1">
        <p:scale>
          <a:sx n="81" d="100"/>
          <a:sy n="81" d="100"/>
        </p:scale>
        <p:origin x="4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7DE1E-1557-4D82-BE45-8BC6D4D951C8}" type="datetimeFigureOut">
              <a:rPr lang="en-GB" smtClean="0"/>
              <a:t>05/01/2016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0C8D0-1CA1-4D06-9921-3F4F85B1A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087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"</a:t>
            </a:r>
            <a:r>
              <a:rPr lang="en-GB" dirty="0" err="1" smtClean="0"/>
              <a:t>Bleekman</a:t>
            </a:r>
            <a:r>
              <a:rPr lang="en-GB" dirty="0" smtClean="0"/>
              <a:t> </a:t>
            </a:r>
            <a:r>
              <a:rPr lang="en-GB" dirty="0" err="1" smtClean="0"/>
              <a:t>zimmer</a:t>
            </a:r>
            <a:r>
              <a:rPr lang="en-GB" dirty="0" smtClean="0"/>
              <a:t>" by </a:t>
            </a:r>
            <a:r>
              <a:rPr lang="en-GB" dirty="0" err="1" smtClean="0"/>
              <a:t>Bleekman</a:t>
            </a:r>
            <a:r>
              <a:rPr lang="en-GB" dirty="0" smtClean="0"/>
              <a:t> - Own work. Licensed under CC BY 3.0 via Wikimedia Commons - https://commons.wikimedia.org/wiki/File:Bleekman_zimmer.jpg#/media/File:Bleekman_zimmer.jpg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C8D0-1CA1-4D06-9921-3F4F85B1AFBA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90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"Crying-girl" by </a:t>
            </a:r>
            <a:r>
              <a:rPr lang="en-GB" dirty="0" err="1" smtClean="0"/>
              <a:t>Crimfants</a:t>
            </a:r>
            <a:r>
              <a:rPr lang="en-GB" dirty="0" smtClean="0"/>
              <a:t> - http://flickr.com/photos/crimfants/327861820/. Licensed under CC BY-SA 2.0 via Wikimedia Commons - https://commons.wikimedia.org/wiki/File:Crying-girl.jpg#/media/File:Crying-girl.jpg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C8D0-1CA1-4D06-9921-3F4F85B1AFBA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643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By Lenore Edman from Sunnyvale, CA (Loser) [CC BY 2.0 (http://creativecommons.org/licenses/by/2.0)], via Wikimedia Commons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C8D0-1CA1-4D06-9921-3F4F85B1AFBA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868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C94D2F9-313F-4910-8B14-B0B05B2F0BD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38DC7-1032-4811-B43B-55E05C5E019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691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3C52F-0109-4C58-A155-E4023551709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717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AAC70-EC57-43AA-9488-55190953E0A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549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A2614-FC0B-4A0B-9A09-CDA1DAD17F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844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CFA50-AA04-462F-A442-CA48FC003C2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038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1847B-177E-484C-8213-CE03F4D4011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501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9D16A-649C-4200-91F8-0F15467954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329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C9E6A-196A-4024-A84F-7F138C5B24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465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1A43B-44F3-400C-819D-6DFD26F7D80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154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D35A5-D605-4E88-B3C2-370BF40751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542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2732A6-0F0F-48F9-BBB5-07750D325F1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wav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11.xml"/><Relationship Id="rId4" Type="http://schemas.openxmlformats.org/officeDocument/2006/relationships/audio" Target="../media/media2.wav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wav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13.xml"/><Relationship Id="rId4" Type="http://schemas.openxmlformats.org/officeDocument/2006/relationships/audio" Target="../media/media2.wav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wav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15.xml"/><Relationship Id="rId4" Type="http://schemas.openxmlformats.org/officeDocument/2006/relationships/audio" Target="../media/media2.wav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wav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17.xml"/><Relationship Id="rId4" Type="http://schemas.openxmlformats.org/officeDocument/2006/relationships/audio" Target="../media/media2.wav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wav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19.xml"/><Relationship Id="rId4" Type="http://schemas.openxmlformats.org/officeDocument/2006/relationships/audio" Target="../media/media2.wav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wav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21.xml"/><Relationship Id="rId4" Type="http://schemas.openxmlformats.org/officeDocument/2006/relationships/audio" Target="../media/media2.wav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wav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23.xml"/><Relationship Id="rId4" Type="http://schemas.openxmlformats.org/officeDocument/2006/relationships/audio" Target="../media/media2.wav"/><Relationship Id="rId9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wav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25.xml"/><Relationship Id="rId4" Type="http://schemas.openxmlformats.org/officeDocument/2006/relationships/audio" Target="../media/media2.wav"/><Relationship Id="rId9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1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30.gif"/><Relationship Id="rId5" Type="http://schemas.openxmlformats.org/officeDocument/2006/relationships/image" Target="../media/image29.png"/><Relationship Id="rId10" Type="http://schemas.openxmlformats.org/officeDocument/2006/relationships/image" Target="../media/image14.png"/><Relationship Id="rId4" Type="http://schemas.openxmlformats.org/officeDocument/2006/relationships/slide" Target="slide26.xml"/><Relationship Id="rId9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wav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27.xml"/><Relationship Id="rId4" Type="http://schemas.openxmlformats.org/officeDocument/2006/relationships/audio" Target="../media/media2.wav"/><Relationship Id="rId9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wav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29.xml"/><Relationship Id="rId4" Type="http://schemas.openxmlformats.org/officeDocument/2006/relationships/audio" Target="../media/media2.wav"/><Relationship Id="rId9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wav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31.xml"/><Relationship Id="rId4" Type="http://schemas.openxmlformats.org/officeDocument/2006/relationships/audio" Target="../media/media2.wav"/><Relationship Id="rId9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wav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33.xml"/><Relationship Id="rId4" Type="http://schemas.openxmlformats.org/officeDocument/2006/relationships/audio" Target="../media/media2.wav"/><Relationship Id="rId9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wav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35.xml"/><Relationship Id="rId4" Type="http://schemas.openxmlformats.org/officeDocument/2006/relationships/audio" Target="../media/media2.wav"/><Relationship Id="rId9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wav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37.xml"/><Relationship Id="rId4" Type="http://schemas.openxmlformats.org/officeDocument/2006/relationships/audio" Target="../media/media2.wav"/><Relationship Id="rId9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wav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39.xml"/><Relationship Id="rId4" Type="http://schemas.openxmlformats.org/officeDocument/2006/relationships/audio" Target="../media/media2.wav"/><Relationship Id="rId9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wav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5.xml"/><Relationship Id="rId4" Type="http://schemas.openxmlformats.org/officeDocument/2006/relationships/audio" Target="../media/media2.wav"/><Relationship Id="rId9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wav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41.xml"/><Relationship Id="rId4" Type="http://schemas.openxmlformats.org/officeDocument/2006/relationships/audio" Target="../media/media2.wav"/><Relationship Id="rId9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" Target="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wav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43.xml"/><Relationship Id="rId4" Type="http://schemas.openxmlformats.org/officeDocument/2006/relationships/audio" Target="../media/media2.wav"/><Relationship Id="rId9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" Target="slide4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wav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45.xml"/><Relationship Id="rId4" Type="http://schemas.openxmlformats.org/officeDocument/2006/relationships/audio" Target="../media/media2.wav"/><Relationship Id="rId9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wav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47.xml"/><Relationship Id="rId4" Type="http://schemas.openxmlformats.org/officeDocument/2006/relationships/audio" Target="../media/media2.wav"/><Relationship Id="rId9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9.png"/><Relationship Id="rId3" Type="http://schemas.microsoft.com/office/2007/relationships/media" Target="../media/media6.wav"/><Relationship Id="rId7" Type="http://schemas.openxmlformats.org/officeDocument/2006/relationships/slideLayout" Target="../slideLayouts/slideLayout7.xml"/><Relationship Id="rId12" Type="http://schemas.openxmlformats.org/officeDocument/2006/relationships/slide" Target="slide48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audio" Target="../media/media7.wav"/><Relationship Id="rId11" Type="http://schemas.openxmlformats.org/officeDocument/2006/relationships/image" Target="../media/image14.png"/><Relationship Id="rId5" Type="http://schemas.microsoft.com/office/2007/relationships/media" Target="../media/media7.wav"/><Relationship Id="rId10" Type="http://schemas.openxmlformats.org/officeDocument/2006/relationships/image" Target="../media/image57.jpeg"/><Relationship Id="rId4" Type="http://schemas.openxmlformats.org/officeDocument/2006/relationships/audio" Target="../media/media6.wav"/><Relationship Id="rId9" Type="http://schemas.openxmlformats.org/officeDocument/2006/relationships/image" Target="../media/image56.jpeg"/><Relationship Id="rId14" Type="http://schemas.openxmlformats.org/officeDocument/2006/relationships/image" Target="../media/image5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wav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49.xml"/><Relationship Id="rId4" Type="http://schemas.openxmlformats.org/officeDocument/2006/relationships/audio" Target="../media/media2.wav"/><Relationship Id="rId9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0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59.jpeg"/><Relationship Id="rId5" Type="http://schemas.openxmlformats.org/officeDocument/2006/relationships/slide" Target="slide50.xml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wav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51.xml"/><Relationship Id="rId4" Type="http://schemas.openxmlformats.org/officeDocument/2006/relationships/audio" Target="../media/media2.wav"/><Relationship Id="rId9" Type="http://schemas.openxmlformats.org/officeDocument/2006/relationships/image" Target="../media/image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wav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53.xml"/><Relationship Id="rId4" Type="http://schemas.openxmlformats.org/officeDocument/2006/relationships/audio" Target="../media/media2.wav"/><Relationship Id="rId9" Type="http://schemas.openxmlformats.org/officeDocument/2006/relationships/image" Target="../media/image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wav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7.xml"/><Relationship Id="rId4" Type="http://schemas.openxmlformats.org/officeDocument/2006/relationships/audio" Target="../media/media2.wav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wav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9.xml"/><Relationship Id="rId4" Type="http://schemas.openxmlformats.org/officeDocument/2006/relationships/audio" Target="../media/media2.wav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Idioms 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59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715" y="29117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Allow the cat to escape.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Reveal a secret.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01688" y="428874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Take the cat food out of the shopping bag.</a:t>
            </a:r>
            <a:endParaRPr lang="en-GB" sz="32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5613" y="2875645"/>
            <a:ext cx="648072" cy="923330"/>
            <a:chOff x="6735690" y="2897680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35690" y="293380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06829" y="289768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Although she’d promised not to tell anyone about the party, when she saw Amy, she couldn’t help let the cat out of the bag.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67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805406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B</a:t>
            </a:r>
            <a:r>
              <a:rPr lang="en-GB" sz="4000" dirty="0" smtClean="0"/>
              <a:t>ite off more than you can chew.</a:t>
            </a:r>
            <a:endParaRPr lang="en-GB" sz="40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851920" y="2132856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/>
              <a:t>&gt;</a:t>
            </a:r>
            <a:endParaRPr lang="en-GB" sz="9600" dirty="0"/>
          </a:p>
        </p:txBody>
      </p:sp>
      <p:pic>
        <p:nvPicPr>
          <p:cNvPr id="4098" name="Picture 2" descr="C:\Users\Peter\AppData\Local\Microsoft\Windows\Temporary Internet Files\Content.IE5\LP7KR8SM\supasit_16_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235" y="924533"/>
            <a:ext cx="3806552" cy="398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docakilah.files.wordpress.com/2012/08/chewing-g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1261" y="1340768"/>
            <a:ext cx="3323150" cy="299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01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35" y="16266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668" y="2905262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Attempt too big a task.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65080" y="2905237"/>
            <a:ext cx="648072" cy="937884"/>
            <a:chOff x="7929863" y="2788892"/>
            <a:chExt cx="648072" cy="937884"/>
          </a:xfrm>
        </p:grpSpPr>
        <p:sp>
          <p:nvSpPr>
            <p:cNvPr id="8" name="Rectangle 7"/>
            <p:cNvSpPr/>
            <p:nvPr/>
          </p:nvSpPr>
          <p:spPr>
            <a:xfrm>
              <a:off x="7929863" y="278889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21264" y="2803446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Stuff your face with too much food.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28874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Put too much chewing gum in your mouth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64668" y="1597049"/>
            <a:ext cx="648072" cy="923330"/>
            <a:chOff x="6939483" y="230825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939483" y="233786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45185" y="230825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When David came 6</a:t>
            </a:r>
            <a:r>
              <a:rPr lang="en-GB" sz="2800" baseline="30000" dirty="0" smtClean="0">
                <a:solidFill>
                  <a:schemeClr val="tx2"/>
                </a:solidFill>
              </a:rPr>
              <a:t>th</a:t>
            </a:r>
            <a:r>
              <a:rPr lang="en-GB" sz="2800" dirty="0" smtClean="0">
                <a:solidFill>
                  <a:schemeClr val="tx2"/>
                </a:solidFill>
              </a:rPr>
              <a:t> in the 100m having run in the 200m, 400m and 800m, his coach said, “You’ve bitten off more than you can chew.”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0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She is over the moon.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2051" name="Picture 3" descr="C:\Users\Peter\AppData\Local\Microsoft\Windows\Temporary Internet Files\Content.IE5\YWC56NAM\7051422633_319cf1fb4f_z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348880"/>
            <a:ext cx="4240696" cy="303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eter\AppData\Local\Microsoft\Windows\Temporary Internet Files\Content.IE5\Z6B3Z3M5\girl6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2975" y="239113"/>
            <a:ext cx="1728192" cy="211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78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183" y="4164468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59557" y="1799238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She is looking down on the moon from a window.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She is studying astronomy.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25644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She is really happy.</a:t>
            </a:r>
            <a:endParaRPr lang="en-GB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2905262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59389" y="2875645"/>
            <a:ext cx="648072" cy="923330"/>
            <a:chOff x="6477971" y="2969924"/>
            <a:chExt cx="648072" cy="923330"/>
          </a:xfrm>
        </p:grpSpPr>
        <p:sp>
          <p:nvSpPr>
            <p:cNvPr id="15" name="Rectangle 14"/>
            <p:cNvSpPr/>
            <p:nvPr/>
          </p:nvSpPr>
          <p:spPr>
            <a:xfrm>
              <a:off x="6477971" y="2999516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21446" y="2969924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4744" y="4089846"/>
            <a:ext cx="648072" cy="923330"/>
            <a:chOff x="6724088" y="325858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24088" y="3316303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96096" y="325858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A huge slice of chocolate cake – Sarah was over the moon.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87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Feel under the weather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1026" name="Picture 2" descr="C:\Users\Peter\AppData\Local\Microsoft\Windows\Temporary Internet Files\Content.IE5\ZBN8JA8O\emotion-faces-picture-e1429925480789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2420888"/>
            <a:ext cx="4032448" cy="300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eter\AppData\Local\Microsoft\Windows\Temporary Internet Files\Content.IE5\Z6B3Z3M5\weather_icon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1486" y="70147"/>
            <a:ext cx="2612996" cy="231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88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715" y="29117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32520" y="1768460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Feel the rain or snow as it comes down.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Feel a bit ill.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149080"/>
            <a:ext cx="7272808" cy="866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sz="2800" dirty="0" smtClean="0"/>
              <a:t>Be happy or sad depending on the weather forecast.</a:t>
            </a:r>
            <a:endParaRPr lang="en-GB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5613" y="2875645"/>
            <a:ext cx="648072" cy="923330"/>
            <a:chOff x="6735690" y="2897680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35690" y="293380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06829" y="289768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Maria, feeling a bit under the weather, reached for another box of tissues to cope with her runny nose.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5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Cat got your tongue?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3075" name="Picture 3" descr="C:\Users\Peter\AppData\Local\Microsoft\Windows\Temporary Internet Files\Content.IE5\YWC56NAM\5981118129_e2a62d4cb8_z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88639"/>
            <a:ext cx="2782102" cy="466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vignette3.wikia.nocookie.net/battlefordreamisland/images/c/c4/Tongue.png/revision/latest?cb=2012081305113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0145" y="3501008"/>
            <a:ext cx="3051427" cy="235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16016" y="2132856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solidFill>
                  <a:srgbClr val="FF0000"/>
                </a:solidFill>
              </a:rPr>
              <a:t>?</a:t>
            </a:r>
            <a:endParaRPr lang="en-GB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39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35" y="16266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668" y="2905262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Is the situation making you quiet?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65080" y="2905237"/>
            <a:ext cx="648072" cy="937884"/>
            <a:chOff x="7929863" y="2788892"/>
            <a:chExt cx="648072" cy="937884"/>
          </a:xfrm>
        </p:grpSpPr>
        <p:sp>
          <p:nvSpPr>
            <p:cNvPr id="8" name="Rectangle 7"/>
            <p:cNvSpPr/>
            <p:nvPr/>
          </p:nvSpPr>
          <p:spPr>
            <a:xfrm>
              <a:off x="7929863" y="278889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21264" y="2803446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Is the cat trying to say something?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319518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Is the cat eating tongue meat from your plate?</a:t>
            </a:r>
            <a:endParaRPr lang="en-GB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64668" y="1597049"/>
            <a:ext cx="648072" cy="923330"/>
            <a:chOff x="6939483" y="230825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939483" y="233786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45185" y="230825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</a:t>
            </a:r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“Cat got your tongue?” Mrs Jones asked as John stood holding the missing £100 in his hand.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4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Turn over a new leaf.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4100" name="Picture 4" descr="C:\Users\Peter\AppData\Local\Microsoft\Windows\Temporary Internet Files\Content.IE5\LP7KR8SM\Green_Leaf_Texture_by_SpiralGraphic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763688" y="80341"/>
            <a:ext cx="6228184" cy="622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0967" y="234888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</a:rPr>
              <a:t>Brand New!</a:t>
            </a:r>
            <a:endParaRPr lang="en-GB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1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5"/>
            <a:ext cx="8229600" cy="6462142"/>
          </a:xfrm>
        </p:spPr>
        <p:txBody>
          <a:bodyPr/>
          <a:lstStyle/>
          <a:p>
            <a:r>
              <a:rPr lang="en-GB" sz="4000" dirty="0" smtClean="0"/>
              <a:t>Each idiom has two slides.</a:t>
            </a:r>
          </a:p>
          <a:p>
            <a:r>
              <a:rPr lang="en-GB" sz="4000" dirty="0" smtClean="0"/>
              <a:t>In the first slide you get a picture clue – can you guess the idiom?</a:t>
            </a:r>
          </a:p>
          <a:p>
            <a:r>
              <a:rPr lang="en-GB" sz="4000" dirty="0" smtClean="0"/>
              <a:t>In the second slide three possible meanings are given – can you guess the correct one?</a:t>
            </a:r>
            <a:endParaRPr lang="en-GB" sz="4000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99592" y="622802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Authors of photos are attributed in the notes of the relevant slide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67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715" y="29117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Move the plant nearer the window.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Make a new start.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14908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Do some gardening.</a:t>
            </a:r>
            <a:endParaRPr lang="en-GB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5613" y="2875645"/>
            <a:ext cx="648072" cy="923330"/>
            <a:chOff x="6735690" y="2897680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35690" y="293380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06829" y="289768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</a:t>
            </a:r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Callum has turned over a new leaf this term – all his homework has been handed in on time.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Pull someone’s leg.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5123" name="Picture 3" descr="C:\Users\Peter\AppData\Local\Microsoft\Windows\Temporary Internet Files\Content.IE5\Z6B3Z3M5\31[1]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5512" y="1255812"/>
            <a:ext cx="4594920" cy="326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Peter\AppData\Local\Microsoft\Windows\Temporary Internet Files\Content.IE5\YWC56NAM\human-leg-3553-large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2304256" cy="311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26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35" y="16266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668" y="2905262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Tell someone an untrue story.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65080" y="2905237"/>
            <a:ext cx="648072" cy="937884"/>
            <a:chOff x="7929863" y="2788892"/>
            <a:chExt cx="648072" cy="937884"/>
          </a:xfrm>
        </p:grpSpPr>
        <p:sp>
          <p:nvSpPr>
            <p:cNvPr id="8" name="Rectangle 7"/>
            <p:cNvSpPr/>
            <p:nvPr/>
          </p:nvSpPr>
          <p:spPr>
            <a:xfrm>
              <a:off x="7929863" y="278889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21264" y="2803446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Grab someone’s ankle.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28874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Take someone’s boots off.</a:t>
            </a:r>
            <a:endParaRPr lang="en-GB" sz="32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64668" y="1597049"/>
            <a:ext cx="648072" cy="923330"/>
            <a:chOff x="6939483" y="230825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939483" y="233786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45185" y="230825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9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“I was only pulling your leg when I said you’d won 1</a:t>
            </a:r>
            <a:r>
              <a:rPr lang="en-GB" sz="2800" baseline="30000" dirty="0" smtClean="0">
                <a:solidFill>
                  <a:schemeClr val="tx2"/>
                </a:solidFill>
              </a:rPr>
              <a:t>st</a:t>
            </a:r>
            <a:r>
              <a:rPr lang="en-GB" sz="2800" dirty="0" smtClean="0">
                <a:solidFill>
                  <a:schemeClr val="tx2"/>
                </a:solidFill>
              </a:rPr>
              <a:t> prize.”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43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11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A piece of cake.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1029" name="Picture 5" descr="http://www.allworship.com/wp-content/uploads/2014/12/bigstock-Piece-of-cake-on-small-dessert-61206392-640x5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4697" y="188640"/>
            <a:ext cx="6412943" cy="534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6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715" y="29117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 delicious snack.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An easy task.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25797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 sixth of the whole cake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5613" y="2875645"/>
            <a:ext cx="648072" cy="923330"/>
            <a:chOff x="6735690" y="2897680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35690" y="293380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06829" y="289768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5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11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Guessing these idioms is a piece of cake!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12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Bark up the wrong tree.</a:t>
            </a:r>
            <a:endParaRPr lang="en-GB" sz="4800" dirty="0"/>
          </a:p>
        </p:txBody>
      </p:sp>
      <p:sp>
        <p:nvSpPr>
          <p:cNvPr id="9" name="Right Arrow 8">
            <a:hlinkClick r:id="rId4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2050" name="Picture 2" descr="C:\Users\Peter\AppData\Local\Microsoft\Windows\Temporary Internet Files\Content.IE5\UCMC1ZL9\fluttershy_s_tree_with_nest_by_zixbrony-d6gfmb0[1]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980728"/>
            <a:ext cx="3672408" cy="384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eter\AppData\Local\Microsoft\Windows\Temporary Internet Files\Content.IE5\HLTS9EHL\tree2[1]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700" y="733614"/>
            <a:ext cx="3538174" cy="400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eter\AppData\Local\Microsoft\Windows\Temporary Internet Files\Content.IE5\HLTS9EHL\dog_png__warning__fail_alert__by_scyllawolf-d47mc5o[1]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789040"/>
            <a:ext cx="1111002" cy="82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eter\AppData\Local\Microsoft\Windows\Temporary Internet Files\Content.IE5\UCMC1ZL9\cUrqJ[1]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689488"/>
            <a:ext cx="1430132" cy="135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eter\AppData\Local\Microsoft\Windows\Temporary Internet Files\Content.IE5\UCMC1ZL9\PngMedium-wrong-check-6060[1].gif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5319" y="1622237"/>
            <a:ext cx="1234553" cy="123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ssett hound barking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95032" y="44320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5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183" y="4164468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The cat’s up the other tree!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84709" y="301414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Choose the tree with less fruit.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228345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Follow the wrong line of inquiry.</a:t>
            </a:r>
            <a:endParaRPr lang="en-GB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2905262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59389" y="2875645"/>
            <a:ext cx="648072" cy="923330"/>
            <a:chOff x="6477971" y="2969924"/>
            <a:chExt cx="648072" cy="923330"/>
          </a:xfrm>
        </p:grpSpPr>
        <p:sp>
          <p:nvSpPr>
            <p:cNvPr id="15" name="Rectangle 14"/>
            <p:cNvSpPr/>
            <p:nvPr/>
          </p:nvSpPr>
          <p:spPr>
            <a:xfrm>
              <a:off x="6477971" y="2999516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21446" y="2969924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4744" y="4089846"/>
            <a:ext cx="648072" cy="923330"/>
            <a:chOff x="6724088" y="325858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24088" y="3316303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96096" y="325858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12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Mrs Smith realised she had been barking up the wrong tree when the money turned up in Ben’s drawer. Daniel had been innocent all along.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7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13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Cost an arm and a leg.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3074" name="Picture 2" descr="C:\Users\Peter\AppData\Local\Microsoft\Windows\Temporary Internet Files\Content.IE5\6Z0EY0UY\price-tag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-1467544"/>
            <a:ext cx="5513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67944" y="2924944"/>
            <a:ext cx="1008112" cy="13681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5" name="Picture 3" descr="C:\Users\Peter\Downloads\arm-clipart-arm-hand-md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0056" y="2907542"/>
            <a:ext cx="999896" cy="12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Peter\AppData\Local\Microsoft\Windows\Temporary Internet Files\Content.IE5\YWC56NAM\human-leg-3553-large[1]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996952"/>
            <a:ext cx="1150281" cy="155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8434" y="2885745"/>
            <a:ext cx="596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smtClean="0">
                <a:solidFill>
                  <a:srgbClr val="FF0000"/>
                </a:solidFill>
              </a:rPr>
              <a:t>+</a:t>
            </a:r>
            <a:endParaRPr lang="en-GB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0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35" y="16266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668" y="2905262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Be very expensive.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65080" y="2905237"/>
            <a:ext cx="648072" cy="937884"/>
            <a:chOff x="7929863" y="2788892"/>
            <a:chExt cx="648072" cy="937884"/>
          </a:xfrm>
        </p:grpSpPr>
        <p:sp>
          <p:nvSpPr>
            <p:cNvPr id="8" name="Rectangle 7"/>
            <p:cNvSpPr/>
            <p:nvPr/>
          </p:nvSpPr>
          <p:spPr>
            <a:xfrm>
              <a:off x="7929863" y="278889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21264" y="2803446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57722" y="3044897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Be dangerous – you might hurt yourself.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288752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Find it difficult to move in tight clothing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64668" y="1597049"/>
            <a:ext cx="648072" cy="923330"/>
            <a:chOff x="6939483" y="230825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939483" y="233786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45185" y="230825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13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That new smartphone cost an arm and a leg.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26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19" y="332656"/>
            <a:ext cx="573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14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 </a:t>
            </a:r>
            <a:r>
              <a:rPr lang="en-GB" sz="4400" dirty="0" smtClean="0"/>
              <a:t>Have butterflies in your stomach</a:t>
            </a:r>
            <a:r>
              <a:rPr lang="en-GB" sz="4800" dirty="0" smtClean="0"/>
              <a:t>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4098" name="Picture 2" descr="C:\Users\Peter\AppData\Local\Microsoft\Windows\Temporary Internet Files\Content.IE5\6Z0EY0UY\6a00d83451584369e200e54f68ca328833-800wi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597" y="-819472"/>
            <a:ext cx="8831188" cy="658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eter\AppData\Local\Microsoft\Windows\Temporary Internet Files\Content.IE5\KLN9ZKKO\butterflies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204864"/>
            <a:ext cx="1216828" cy="161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59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Sit on the fence.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1026" name="Picture 2" descr="C:\Users\Peter\AppData\Local\Microsoft\Windows\Temporary Internet Files\Content.IE5\HLTS9EHL\spiked-fence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492896"/>
            <a:ext cx="2870448" cy="287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eter\AppData\Local\Microsoft\Windows\Temporary Internet Files\Content.IE5\HLTS9EHL\spiked-fence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0417" y="2482974"/>
            <a:ext cx="2870448" cy="287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re Is My Guy With The Mile Wide Smile I Made Him Get Out Of His  Clip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2030118" cy="257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re Is 15 Sitting Criss Cross Frees All Used For Free Clipar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639" y="260648"/>
            <a:ext cx="2165225" cy="287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ading Alone Clip Art Clipar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90761"/>
            <a:ext cx="1728192" cy="250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69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183" y="4164468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Have an upset stomach.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Have eaten some insects.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19737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Feel nervous.</a:t>
            </a:r>
            <a:endParaRPr lang="en-GB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2905262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59389" y="2875645"/>
            <a:ext cx="648072" cy="923330"/>
            <a:chOff x="6477971" y="2969924"/>
            <a:chExt cx="648072" cy="923330"/>
          </a:xfrm>
        </p:grpSpPr>
        <p:sp>
          <p:nvSpPr>
            <p:cNvPr id="15" name="Rectangle 14"/>
            <p:cNvSpPr/>
            <p:nvPr/>
          </p:nvSpPr>
          <p:spPr>
            <a:xfrm>
              <a:off x="6477971" y="2999516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21446" y="2969924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4744" y="4089846"/>
            <a:ext cx="648072" cy="923330"/>
            <a:chOff x="6724088" y="325858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24088" y="3316303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96096" y="325858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9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14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Melanie could feel the butterflies in her stomach as she headed towards the exam hall.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4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15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Put a sock in it.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1029" name="Picture 5" descr="C:\Users\Peter\Pictures\small soc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273" y="364282"/>
            <a:ext cx="2293356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44579" y="2132856"/>
            <a:ext cx="66649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solidFill>
                  <a:srgbClr val="FF0000"/>
                </a:solidFill>
              </a:rPr>
              <a:t>+ it    </a:t>
            </a:r>
            <a:r>
              <a:rPr lang="en-GB" sz="9600" dirty="0" err="1" smtClean="0">
                <a:solidFill>
                  <a:srgbClr val="FF0000"/>
                </a:solidFill>
              </a:rPr>
              <a:t>i</a:t>
            </a:r>
            <a:r>
              <a:rPr lang="en-GB" sz="9600" dirty="0" smtClean="0">
                <a:solidFill>
                  <a:srgbClr val="FF0000"/>
                </a:solidFill>
              </a:rPr>
              <a:t>        t</a:t>
            </a:r>
            <a:endParaRPr lang="en-GB" sz="9600" dirty="0">
              <a:solidFill>
                <a:srgbClr val="FF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932040" y="2701315"/>
            <a:ext cx="939105" cy="63013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5" descr="C:\Users\Peter\Pictures\small soc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3100" y="504756"/>
            <a:ext cx="2293356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63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35" y="16266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668" y="2905262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Stop talking!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65080" y="2905237"/>
            <a:ext cx="648072" cy="937884"/>
            <a:chOff x="7929863" y="2788892"/>
            <a:chExt cx="648072" cy="937884"/>
          </a:xfrm>
        </p:grpSpPr>
        <p:sp>
          <p:nvSpPr>
            <p:cNvPr id="8" name="Rectangle 7"/>
            <p:cNvSpPr/>
            <p:nvPr/>
          </p:nvSpPr>
          <p:spPr>
            <a:xfrm>
              <a:off x="7929863" y="278889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21264" y="2803446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57722" y="3044897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Cover up your foot.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25797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Block up the hole with a sock.</a:t>
            </a:r>
            <a:endParaRPr lang="en-GB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64668" y="1597049"/>
            <a:ext cx="648072" cy="923330"/>
            <a:chOff x="6939483" y="230825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939483" y="233786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45185" y="230825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15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“Oh for goodness sake, put a sock in it – you haven’t stopped talking since we left home two hours ago,” ordered Dad.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10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16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Cut corners.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1028" name="Picture 4" descr="C:\Users\Peter\AppData\Local\Microsoft\Windows\Temporary Internet Files\Content.IE5\UCMC1ZL9\scissors-3034-large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837429"/>
            <a:ext cx="3096344" cy="217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Peter\Pictures\corner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0437" y="188640"/>
            <a:ext cx="1980831" cy="239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Peter\AppData\Local\Microsoft\Windows\Temporary Internet Files\Content.IE5\6Z0EY0UY\decorative_corner_with_jevelry_gems_in_gold_by_lyotta-d621ijq[1]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3" y="3204355"/>
            <a:ext cx="2988000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Peter\AppData\Local\Microsoft\Windows\Temporary Internet Files\Content.IE5\KLN9ZKKO\photo%20corners[1]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9252" y="188640"/>
            <a:ext cx="2173228" cy="217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Peter\Pictures\corner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3673913"/>
            <a:ext cx="2177836" cy="220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93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183" y="4164468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Open a corner yoghurt.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Drive in a straight line.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16446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Do a less than good job.</a:t>
            </a:r>
            <a:endParaRPr lang="en-GB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2905262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59389" y="2875645"/>
            <a:ext cx="648072" cy="923330"/>
            <a:chOff x="6477971" y="2969924"/>
            <a:chExt cx="648072" cy="923330"/>
          </a:xfrm>
        </p:grpSpPr>
        <p:sp>
          <p:nvSpPr>
            <p:cNvPr id="15" name="Rectangle 14"/>
            <p:cNvSpPr/>
            <p:nvPr/>
          </p:nvSpPr>
          <p:spPr>
            <a:xfrm>
              <a:off x="6477971" y="2999516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21446" y="2969924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4744" y="4089846"/>
            <a:ext cx="648072" cy="923330"/>
            <a:chOff x="6724088" y="325858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24088" y="3316303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96096" y="325858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9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16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When water started leaking through the roof, it was clear that the builders had cut corners.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8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17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Be on the ball.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2052" name="Picture 4" descr="C:\Users\Peter\AppData\Local\Microsoft\Windows\Temporary Internet Files\Content.IE5\UCMC1ZL9\large-Beach-Ball-166.6-5969[1]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052736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2987824" y="701988"/>
            <a:ext cx="1152128" cy="56677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flipH="1">
            <a:off x="5197624" y="673860"/>
            <a:ext cx="1152128" cy="56677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42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715" y="29117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Dress up ready for the ball.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Be alert and up with things.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25797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Balance on a ball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5613" y="2875645"/>
            <a:ext cx="648072" cy="923330"/>
            <a:chOff x="6735690" y="2897680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35690" y="293380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06829" y="289768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5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17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Having done her homework, Samantha was on the ball when Miss Jenkins started firing questions about equivalent fractions.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3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18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Smell a rat.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3074" name="Picture 2" descr="http://jacksonvilleplasticsurgerybyduffy.com/wp-content/uploads/2011/08/human-no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000" y="1113168"/>
            <a:ext cx="3624016" cy="361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dni.wired.co.uk/1240x826/o_r/rat_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2708920"/>
            <a:ext cx="4354074" cy="29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68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35" y="16266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668" y="2905262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Suspect that something is not right.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65080" y="2905237"/>
            <a:ext cx="648072" cy="937884"/>
            <a:chOff x="7929863" y="2788892"/>
            <a:chExt cx="648072" cy="937884"/>
          </a:xfrm>
        </p:grpSpPr>
        <p:sp>
          <p:nvSpPr>
            <p:cNvPr id="8" name="Rectangle 7"/>
            <p:cNvSpPr/>
            <p:nvPr/>
          </p:nvSpPr>
          <p:spPr>
            <a:xfrm>
              <a:off x="7929863" y="278889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21264" y="2803446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57722" y="3044897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Notice rat droppings.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26840" y="428874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Know that it is time to clean out the cage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64668" y="1597049"/>
            <a:ext cx="648072" cy="923330"/>
            <a:chOff x="6939483" y="230825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939483" y="233786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45185" y="230825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18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When Mrs Figgins saw the lid off the biscuit tin and crumbs leading upstairs to Emma’s bedroom, she began to smell a rat.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13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19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See eye to eye.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4099" name="Picture 3" descr="C:\Users\Peter\Pictures\face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986061"/>
            <a:ext cx="3219012" cy="399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eter\Pictures\face 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8287" y="1045546"/>
            <a:ext cx="3201325" cy="393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-Right Arrow 2"/>
          <p:cNvSpPr/>
          <p:nvPr/>
        </p:nvSpPr>
        <p:spPr>
          <a:xfrm>
            <a:off x="4298624" y="2792242"/>
            <a:ext cx="1080120" cy="21319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85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715" y="29117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Chat with your neighbour over the fence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Not decide on a particular issue.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25797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Flatten your neighbour’s fence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5613" y="2875645"/>
            <a:ext cx="648072" cy="923330"/>
            <a:chOff x="6735690" y="2897680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35690" y="293380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06829" y="289768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5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Molly could not decide whether to go to France or Germany. In the end, she sat on the fence and let Jane make the decision.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91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715" y="29117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Be equally short or long sighted.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Be in agreement.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25797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Look into </a:t>
            </a:r>
            <a:r>
              <a:rPr lang="en-GB" sz="3600" smtClean="0"/>
              <a:t>each other’s eyes</a:t>
            </a:r>
            <a:r>
              <a:rPr lang="en-GB" sz="2800" smtClean="0"/>
              <a:t>.</a:t>
            </a:r>
            <a:endParaRPr lang="en-GB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5613" y="2875645"/>
            <a:ext cx="648072" cy="923330"/>
            <a:chOff x="6735690" y="2897680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35690" y="293380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06829" y="289768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5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19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Georgina and Stacey tend to avoid each other – they rarely see eye to eye on anything.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3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Miss the boat.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1027" name="Picture 3" descr="C:\Users\Peter\AppData\Local\Microsoft\Windows\Temporary Internet Files\Content.IE5\HLTS9EHL\16008967800_c4386435a8_c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517322"/>
            <a:ext cx="3328016" cy="498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0767" y="5133589"/>
            <a:ext cx="1587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</a:t>
            </a:r>
            <a:r>
              <a:rPr lang="en-GB" dirty="0" smtClean="0"/>
              <a:t>ot married</a:t>
            </a:r>
            <a:endParaRPr lang="en-GB" dirty="0"/>
          </a:p>
        </p:txBody>
      </p:sp>
      <p:pic>
        <p:nvPicPr>
          <p:cNvPr id="1029" name="Picture 5" descr="C:\Users\Peter\Pictures\boa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4218" y="1218361"/>
            <a:ext cx="4409648" cy="358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79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183" y="4164468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Arrive late for a boat trip.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 beauty queen on board a boat.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14636" y="4228345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Miss an opportunity.</a:t>
            </a:r>
            <a:endParaRPr lang="en-GB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2905262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59389" y="2875645"/>
            <a:ext cx="648072" cy="923330"/>
            <a:chOff x="6477971" y="2969924"/>
            <a:chExt cx="648072" cy="923330"/>
          </a:xfrm>
        </p:grpSpPr>
        <p:sp>
          <p:nvSpPr>
            <p:cNvPr id="15" name="Rectangle 14"/>
            <p:cNvSpPr/>
            <p:nvPr/>
          </p:nvSpPr>
          <p:spPr>
            <a:xfrm>
              <a:off x="6477971" y="2999516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21446" y="2969924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4744" y="4089846"/>
            <a:ext cx="648072" cy="923330"/>
            <a:chOff x="6724088" y="325858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24088" y="3316303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96096" y="325858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9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When Diane saw that there were already 30 names down for the dance sessions, she realised she had missed the boat.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3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21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The last straw.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1026" name="Picture 2" descr="C:\Users\Peter\AppData\Local\Microsoft\Windows\Temporary Internet Files\Content.IE5\6Z0EY0UY\4273846588_037d3c811d_z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9691" y="188640"/>
            <a:ext cx="3724569" cy="558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91780" y="194156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1</a:t>
            </a:r>
            <a:r>
              <a:rPr lang="en-GB" sz="3600" dirty="0" smtClean="0"/>
              <a:t>st</a:t>
            </a:r>
            <a:endParaRPr lang="en-GB" sz="3600" dirty="0"/>
          </a:p>
        </p:txBody>
      </p:sp>
      <p:sp>
        <p:nvSpPr>
          <p:cNvPr id="4" name="Down Arrow 3"/>
          <p:cNvSpPr/>
          <p:nvPr/>
        </p:nvSpPr>
        <p:spPr>
          <a:xfrm>
            <a:off x="2843808" y="764704"/>
            <a:ext cx="216024" cy="360040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580856" y="250049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?</a:t>
            </a:r>
            <a:endParaRPr lang="en-GB" sz="3600" dirty="0"/>
          </a:p>
        </p:txBody>
      </p:sp>
      <p:sp>
        <p:nvSpPr>
          <p:cNvPr id="12" name="Down Arrow 11"/>
          <p:cNvSpPr/>
          <p:nvPr/>
        </p:nvSpPr>
        <p:spPr>
          <a:xfrm>
            <a:off x="5616116" y="857469"/>
            <a:ext cx="216024" cy="360040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23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35" y="16266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668" y="2905262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628800"/>
            <a:ext cx="7344816" cy="866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sz="2800" dirty="0" smtClean="0"/>
              <a:t>The last in a series of problems which make the situation unbearable.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65080" y="2905237"/>
            <a:ext cx="648072" cy="937884"/>
            <a:chOff x="7929863" y="2788892"/>
            <a:chExt cx="648072" cy="937884"/>
          </a:xfrm>
        </p:grpSpPr>
        <p:sp>
          <p:nvSpPr>
            <p:cNvPr id="8" name="Rectangle 7"/>
            <p:cNvSpPr/>
            <p:nvPr/>
          </p:nvSpPr>
          <p:spPr>
            <a:xfrm>
              <a:off x="7929863" y="278889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21264" y="2803446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57722" y="3044897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The final hay collected in from the fields.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149080"/>
            <a:ext cx="7272808" cy="866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sz="2800" dirty="0" smtClean="0"/>
              <a:t>The lost straw which was separated from the milk carton.</a:t>
            </a:r>
            <a:endParaRPr lang="en-GB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64668" y="1597049"/>
            <a:ext cx="648072" cy="923330"/>
            <a:chOff x="6939483" y="230825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939483" y="233786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45185" y="230825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21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55179" y="5301208"/>
            <a:ext cx="74172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It had been a difficult lesson for Miss Smith but the final straw was when the whiteboard projector failed as the inspector walked in.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9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22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7275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The elephant in the room.</a:t>
            </a:r>
            <a:endParaRPr lang="en-GB" sz="4800" dirty="0"/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1028" name="Picture 4" descr="C:\Users\Peter\Pictures\roo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099" y="12376"/>
            <a:ext cx="7678341" cy="575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eter\AppData\Local\Microsoft\Windows\Temporary Internet Files\Content.IE5\KLN9ZKKO\elephant[1]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492896"/>
            <a:ext cx="3489222" cy="256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16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183" y="4164468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An elephant indoors for winter.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3014119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 large animal entering a house.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14636" y="4228345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An obvious problem which is not talked about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2905262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59389" y="2875645"/>
            <a:ext cx="648072" cy="923330"/>
            <a:chOff x="6477971" y="2969924"/>
            <a:chExt cx="648072" cy="923330"/>
          </a:xfrm>
        </p:grpSpPr>
        <p:sp>
          <p:nvSpPr>
            <p:cNvPr id="15" name="Rectangle 14"/>
            <p:cNvSpPr/>
            <p:nvPr/>
          </p:nvSpPr>
          <p:spPr>
            <a:xfrm>
              <a:off x="6477971" y="2999516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21446" y="2969924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4744" y="4089846"/>
            <a:ext cx="648072" cy="923330"/>
            <a:chOff x="6724088" y="325858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24088" y="3316303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96096" y="325858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9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22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In the Smith family, the strong smell coming from Mike’s feet was the elephant in the room.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23</a:t>
            </a:r>
            <a:endParaRPr lang="en-GB" dirty="0"/>
          </a:p>
        </p:txBody>
      </p:sp>
      <p:pic>
        <p:nvPicPr>
          <p:cNvPr id="7170" name="Picture 2" descr="C:\Users\Peter\AppData\Local\Microsoft\Windows\Temporary Internet Files\Content.IE5\LP7KR8SM\rain-mobile-baby[1]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701988"/>
            <a:ext cx="2506910" cy="480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eter\AppData\Local\Microsoft\Windows\Temporary Internet Files\Content.IE5\ZBN8JA8O\squiby__lol_cats__by_elen89-d61tasz[1]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2647" y="766027"/>
            <a:ext cx="1806699" cy="458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Peter\AppData\Local\Microsoft\Windows\Temporary Internet Files\Content.IE5\LP7KR8SM\dog-breeds[1].jpe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927362"/>
            <a:ext cx="3528392" cy="235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93332" y="2276872"/>
            <a:ext cx="8640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smtClean="0"/>
              <a:t>+</a:t>
            </a:r>
            <a:endParaRPr lang="en-GB" sz="8800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It’s raining cats and dogs.</a:t>
            </a:r>
            <a:endParaRPr lang="en-GB" sz="4800" dirty="0"/>
          </a:p>
        </p:txBody>
      </p:sp>
      <p:pic>
        <p:nvPicPr>
          <p:cNvPr id="4" name="rain-0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75656" y="3418622"/>
            <a:ext cx="609600" cy="609600"/>
          </a:xfrm>
          <a:prstGeom prst="rect">
            <a:avLst/>
          </a:prstGeom>
        </p:spPr>
      </p:pic>
      <p:sp>
        <p:nvSpPr>
          <p:cNvPr id="9" name="Right Arrow 8">
            <a:hlinkClick r:id="rId1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10" name="Cat meow 4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563888" y="3212976"/>
            <a:ext cx="609600" cy="609600"/>
          </a:xfrm>
          <a:prstGeom prst="rect">
            <a:avLst/>
          </a:prstGeom>
        </p:spPr>
      </p:pic>
      <p:pic>
        <p:nvPicPr>
          <p:cNvPr id="11" name="Doberman pincher bark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84168" y="30987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6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19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9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89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7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715" y="29117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It’s raining and pets are getting wet.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It’s raining very hard.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149080"/>
            <a:ext cx="7272808" cy="866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sz="2800" dirty="0" smtClean="0"/>
              <a:t>Cats and dogs are shaking themselves and wetting everyone around them.</a:t>
            </a:r>
            <a:endParaRPr lang="en-GB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5613" y="2875645"/>
            <a:ext cx="648072" cy="923330"/>
            <a:chOff x="6735690" y="2897680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35690" y="293380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06829" y="289768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23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Don’t go outside now – it’s raining cats and dogs.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73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24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C</a:t>
            </a:r>
            <a:r>
              <a:rPr lang="en-GB" sz="4800" dirty="0" smtClean="0"/>
              <a:t>ry over spilt milk.</a:t>
            </a:r>
            <a:endParaRPr lang="en-GB" sz="4800" dirty="0"/>
          </a:p>
        </p:txBody>
      </p:sp>
      <p:sp>
        <p:nvSpPr>
          <p:cNvPr id="9" name="Right Arrow 8">
            <a:hlinkClick r:id="rId5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2050" name="Picture 2" descr="C:\Users\Peter\Pictures\cry gir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0"/>
            <a:ext cx="4202061" cy="392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eter\AppData\Local\Microsoft\Windows\Temporary Internet Files\Content.IE5\KLN9ZKKO\spilt milk[1]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1694" y="3630869"/>
            <a:ext cx="1968727" cy="209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158568__11linda__all-out-crying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51720" y="45811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9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Be on cloud nine.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1027" name="Picture 3" descr="C:\Users\Peter\AppData\Local\Microsoft\Windows\Temporary Internet Files\Content.IE5\Z6B3Z3M5\cloud-blue-glossy-sky-15416-large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323" y="1428993"/>
            <a:ext cx="1234839" cy="74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eter\AppData\Local\Microsoft\Windows\Temporary Internet Files\Content.IE5\LP7KR8SM\cloud-computing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7038" y="1988840"/>
            <a:ext cx="1080120" cy="77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Peter\AppData\Local\Microsoft\Windows\Temporary Internet Files\Content.IE5\Z6B3Z3M5\cloud-blue-glossy-sky-15416-large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233" y="3314970"/>
            <a:ext cx="1234839" cy="74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Peter\AppData\Local\Microsoft\Windows\Temporary Internet Files\Content.IE5\Z6B3Z3M5\cloud-blue-glossy-sky-15416-large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081" y="3296070"/>
            <a:ext cx="1234839" cy="74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Peter\AppData\Local\Microsoft\Windows\Temporary Internet Files\Content.IE5\Z6B3Z3M5\cloud-blue-glossy-sky-15416-large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7158" y="1428992"/>
            <a:ext cx="1234839" cy="74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Peter\AppData\Local\Microsoft\Windows\Temporary Internet Files\Content.IE5\LP7KR8SM\cloud-computing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754734"/>
            <a:ext cx="1080120" cy="77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Peter\AppData\Local\Microsoft\Windows\Temporary Internet Files\Content.IE5\LP7KR8SM\cloud-computing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5311" y="3789040"/>
            <a:ext cx="1080120" cy="77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Peter\AppData\Local\Microsoft\Windows\Temporary Internet Files\Content.IE5\LP7KR8SM\cloud-computing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825176"/>
            <a:ext cx="1080120" cy="77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Peter\AppData\Local\Microsoft\Windows\Temporary Internet Files\Content.IE5\Z6B3Z3M5\cloud-blue-glossy-sky-15416-large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8373" y="3373202"/>
            <a:ext cx="1234839" cy="74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43608" y="155679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3150561" y="161786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93082" y="216123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00808" y="201399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4247964" y="392978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50561" y="348494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01355" y="399085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43608" y="356207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47964" y="199332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pic>
        <p:nvPicPr>
          <p:cNvPr id="1031" name="Picture 7" descr="C:\Users\Peter\AppData\Local\Microsoft\Windows\Temporary Internet Files\Content.IE5\ZBN8JA8O\man-standing-with-white-hair-comic-11102-large[1]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5792" y="2551800"/>
            <a:ext cx="360000" cy="8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73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35" y="16266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668" y="2905262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628800"/>
            <a:ext cx="7344816" cy="866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sz="2800" dirty="0" smtClean="0"/>
              <a:t>Get too upset about things that have happened which you cannot change.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65080" y="2905237"/>
            <a:ext cx="648072" cy="937884"/>
            <a:chOff x="7929863" y="2788892"/>
            <a:chExt cx="648072" cy="937884"/>
          </a:xfrm>
        </p:grpSpPr>
        <p:sp>
          <p:nvSpPr>
            <p:cNvPr id="8" name="Rectangle 7"/>
            <p:cNvSpPr/>
            <p:nvPr/>
          </p:nvSpPr>
          <p:spPr>
            <a:xfrm>
              <a:off x="7929863" y="278889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21264" y="2803446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57722" y="3044897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C</a:t>
            </a:r>
            <a:r>
              <a:rPr lang="en-GB" sz="3200" dirty="0" smtClean="0"/>
              <a:t>ry when you make a mess at the table.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36365" y="419737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Burst into tears in a dairy.</a:t>
            </a:r>
            <a:endParaRPr lang="en-GB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64668" y="1597049"/>
            <a:ext cx="648072" cy="923330"/>
            <a:chOff x="6939483" y="230825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939483" y="233786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45185" y="230825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24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55179" y="5301208"/>
            <a:ext cx="74172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I know that it was an accident when you broke Rebekah’s laptop – it’s no good crying over spilt milk.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78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Add insult to injury.</a:t>
            </a:r>
            <a:endParaRPr lang="en-GB" sz="4800" dirty="0"/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004048" y="2411468"/>
            <a:ext cx="64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solidFill>
                  <a:srgbClr val="FF0000"/>
                </a:solidFill>
              </a:rPr>
              <a:t>+</a:t>
            </a:r>
            <a:endParaRPr lang="en-GB" sz="9600" dirty="0">
              <a:solidFill>
                <a:srgbClr val="FF0000"/>
              </a:solidFill>
            </a:endParaRPr>
          </a:p>
        </p:txBody>
      </p:sp>
      <p:pic>
        <p:nvPicPr>
          <p:cNvPr id="2052" name="Picture 4" descr="http://physioworks.com.au/Injuries-Conditions/Regions/runners-kne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3926" y="1516765"/>
            <a:ext cx="3164525" cy="335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eter\Downloads\Loser_sign_crope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454" y="980728"/>
            <a:ext cx="395058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47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183" y="4164468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Ambulance men who laugh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3014119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Laugh at someone who has fallen over.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14636" y="4228345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Make a bad situation worse by upsetting someone.</a:t>
            </a:r>
            <a:endParaRPr lang="en-GB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2905262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59389" y="2875645"/>
            <a:ext cx="648072" cy="923330"/>
            <a:chOff x="6477971" y="2969924"/>
            <a:chExt cx="648072" cy="923330"/>
          </a:xfrm>
        </p:grpSpPr>
        <p:sp>
          <p:nvSpPr>
            <p:cNvPr id="15" name="Rectangle 14"/>
            <p:cNvSpPr/>
            <p:nvPr/>
          </p:nvSpPr>
          <p:spPr>
            <a:xfrm>
              <a:off x="6477971" y="2999516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21446" y="2969924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4744" y="4089846"/>
            <a:ext cx="648072" cy="923330"/>
            <a:chOff x="6724088" y="325858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24088" y="3316303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96096" y="325858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9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25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James ran out of petrol. To add insult to injury he was given a parking ticket while fetching the fuel.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7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2015748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The End</a:t>
            </a:r>
            <a:endParaRPr lang="en-GB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3212976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Also available: Idioms 2, Idioms 3 &amp; Idioms 4.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19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35" y="16266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668" y="2905262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Be extremely happy.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65080" y="2905237"/>
            <a:ext cx="648072" cy="937884"/>
            <a:chOff x="7929863" y="2788892"/>
            <a:chExt cx="648072" cy="937884"/>
          </a:xfrm>
        </p:grpSpPr>
        <p:sp>
          <p:nvSpPr>
            <p:cNvPr id="8" name="Rectangle 7"/>
            <p:cNvSpPr/>
            <p:nvPr/>
          </p:nvSpPr>
          <p:spPr>
            <a:xfrm>
              <a:off x="7929863" y="278889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21264" y="2803446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867" y="3044922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F</a:t>
            </a:r>
            <a:r>
              <a:rPr lang="en-GB" sz="3200" dirty="0" smtClean="0"/>
              <a:t>ly in an aeroplane through clouds.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26393" y="4146785"/>
            <a:ext cx="7272808" cy="866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sz="2800" dirty="0" smtClean="0"/>
              <a:t>Experience high pollution levels – clouds of smoke.</a:t>
            </a:r>
            <a:endParaRPr lang="en-GB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64668" y="1597049"/>
            <a:ext cx="648072" cy="923330"/>
            <a:chOff x="6939483" y="230825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939483" y="233786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45185" y="230825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When he knew it was English, he was on cloud nine.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68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Rings a bell.</a:t>
            </a:r>
            <a:endParaRPr lang="en-GB" sz="4800" dirty="0"/>
          </a:p>
        </p:txBody>
      </p:sp>
      <p:sp>
        <p:nvSpPr>
          <p:cNvPr id="9" name="Right Arrow 8">
            <a:hlinkClick r:id="rId4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2050" name="Picture 2" descr="http://www.cicsnorthtown.org/sites/cicsnorthtown.org/files/bell_ring1_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10927"/>
            <a:ext cx="4618840" cy="571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03648" y="26621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7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183" y="4164468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3768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Be the belle of the ball.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301414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R</a:t>
            </a:r>
            <a:r>
              <a:rPr lang="en-GB" sz="3600" dirty="0" smtClean="0"/>
              <a:t>ings the church bells every Sunday.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228345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S</a:t>
            </a:r>
            <a:r>
              <a:rPr lang="en-GB" sz="3600" dirty="0" smtClean="0"/>
              <a:t>ounds familiar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2905262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59389" y="2875645"/>
            <a:ext cx="648072" cy="923330"/>
            <a:chOff x="6477971" y="2969924"/>
            <a:chExt cx="648072" cy="923330"/>
          </a:xfrm>
        </p:grpSpPr>
        <p:sp>
          <p:nvSpPr>
            <p:cNvPr id="15" name="Rectangle 14"/>
            <p:cNvSpPr/>
            <p:nvPr/>
          </p:nvSpPr>
          <p:spPr>
            <a:xfrm>
              <a:off x="6477971" y="2999516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21446" y="2969924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4744" y="4089846"/>
            <a:ext cx="648072" cy="923330"/>
            <a:chOff x="6724088" y="325858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24088" y="3316303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96096" y="325858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I couldn’t place her but her name rang a bell.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89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Let the cat out of the bag.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3074" name="Picture 2" descr="C:\Users\Peter\AppData\Local\Microsoft\Windows\Temporary Internet Files\Content.IE5\LP7KR8SM\School-Bag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594544"/>
            <a:ext cx="377408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rved Down Arrow 2"/>
          <p:cNvSpPr/>
          <p:nvPr/>
        </p:nvSpPr>
        <p:spPr>
          <a:xfrm flipH="1">
            <a:off x="3419872" y="1973052"/>
            <a:ext cx="1296144" cy="64807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4032448" cy="230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15816" y="3933056"/>
            <a:ext cx="1080120" cy="12264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419872" y="3645024"/>
            <a:ext cx="432048" cy="3611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563888" y="3564244"/>
            <a:ext cx="288032" cy="1805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82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Rice Paper 2 design template">
  <a:themeElements>
    <a:clrScheme name="Default Design 10">
      <a:dk1>
        <a:srgbClr val="674517"/>
      </a:dk1>
      <a:lt1>
        <a:srgbClr val="F6E8D6"/>
      </a:lt1>
      <a:dk2>
        <a:srgbClr val="4D4D4D"/>
      </a:dk2>
      <a:lt2>
        <a:srgbClr val="EAC99E"/>
      </a:lt2>
      <a:accent1>
        <a:srgbClr val="FAF3EA"/>
      </a:accent1>
      <a:accent2>
        <a:srgbClr val="D9988D"/>
      </a:accent2>
      <a:accent3>
        <a:srgbClr val="FAF2E8"/>
      </a:accent3>
      <a:accent4>
        <a:srgbClr val="573A12"/>
      </a:accent4>
      <a:accent5>
        <a:srgbClr val="FCF8F3"/>
      </a:accent5>
      <a:accent6>
        <a:srgbClr val="C4897F"/>
      </a:accent6>
      <a:hlink>
        <a:srgbClr val="D69640"/>
      </a:hlink>
      <a:folHlink>
        <a:srgbClr val="969696"/>
      </a:folHlink>
    </a:clrScheme>
    <a:fontScheme name="Default Design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674517"/>
        </a:dk1>
        <a:lt1>
          <a:srgbClr val="F6E8D6"/>
        </a:lt1>
        <a:dk2>
          <a:srgbClr val="4D4D4D"/>
        </a:dk2>
        <a:lt2>
          <a:srgbClr val="EAC99E"/>
        </a:lt2>
        <a:accent1>
          <a:srgbClr val="FAF3EA"/>
        </a:accent1>
        <a:accent2>
          <a:srgbClr val="D9988D"/>
        </a:accent2>
        <a:accent3>
          <a:srgbClr val="FAF2E8"/>
        </a:accent3>
        <a:accent4>
          <a:srgbClr val="573A12"/>
        </a:accent4>
        <a:accent5>
          <a:srgbClr val="FCF8F3"/>
        </a:accent5>
        <a:accent6>
          <a:srgbClr val="C4897F"/>
        </a:accent6>
        <a:hlink>
          <a:srgbClr val="D6964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43458"/>
        </a:dk1>
        <a:lt1>
          <a:srgbClr val="F6E8D6"/>
        </a:lt1>
        <a:dk2>
          <a:srgbClr val="545490"/>
        </a:dk2>
        <a:lt2>
          <a:srgbClr val="EAC99E"/>
        </a:lt2>
        <a:accent1>
          <a:srgbClr val="FAF3EA"/>
        </a:accent1>
        <a:accent2>
          <a:srgbClr val="9F9FBF"/>
        </a:accent2>
        <a:accent3>
          <a:srgbClr val="FAF2E8"/>
        </a:accent3>
        <a:accent4>
          <a:srgbClr val="2B2B4A"/>
        </a:accent4>
        <a:accent5>
          <a:srgbClr val="FCF8F3"/>
        </a:accent5>
        <a:accent6>
          <a:srgbClr val="9090AD"/>
        </a:accent6>
        <a:hlink>
          <a:srgbClr val="D3A21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EAEAEA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AEAEAE"/>
        </a:accent6>
        <a:hlink>
          <a:srgbClr val="4D4D4D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2E402A"/>
        </a:dk1>
        <a:lt1>
          <a:srgbClr val="F6E8D6"/>
        </a:lt1>
        <a:dk2>
          <a:srgbClr val="5A7C52"/>
        </a:dk2>
        <a:lt2>
          <a:srgbClr val="EAC99E"/>
        </a:lt2>
        <a:accent1>
          <a:srgbClr val="FAF3EA"/>
        </a:accent1>
        <a:accent2>
          <a:srgbClr val="9FBFA2"/>
        </a:accent2>
        <a:accent3>
          <a:srgbClr val="FAF2E8"/>
        </a:accent3>
        <a:accent4>
          <a:srgbClr val="263522"/>
        </a:accent4>
        <a:accent5>
          <a:srgbClr val="FCF8F3"/>
        </a:accent5>
        <a:accent6>
          <a:srgbClr val="90AD92"/>
        </a:accent6>
        <a:hlink>
          <a:srgbClr val="D3A21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Rice Paper 2 design template</Template>
  <TotalTime>1030</TotalTime>
  <Words>1456</Words>
  <Application>Microsoft Office PowerPoint</Application>
  <PresentationFormat>On-screen Show (4:3)</PresentationFormat>
  <Paragraphs>307</Paragraphs>
  <Slides>53</Slides>
  <Notes>3</Notes>
  <HiddenSlides>0</HiddenSlides>
  <MMClips>81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Calibri</vt:lpstr>
      <vt:lpstr>Garamond</vt:lpstr>
      <vt:lpstr>Rice Paper 2 design template</vt:lpstr>
      <vt:lpstr>Idioms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</dc:creator>
  <cp:lastModifiedBy>Gareth Pitchford</cp:lastModifiedBy>
  <cp:revision>85</cp:revision>
  <dcterms:created xsi:type="dcterms:W3CDTF">2015-07-27T18:14:28Z</dcterms:created>
  <dcterms:modified xsi:type="dcterms:W3CDTF">2016-01-05T13:21:54Z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TC100690491033</vt:lpwstr>
  </property>
</Properties>
</file>