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3" r:id="rId6"/>
    <p:sldId id="264" r:id="rId7"/>
    <p:sldId id="266" r:id="rId8"/>
    <p:sldId id="262" r:id="rId9"/>
    <p:sldId id="265" r:id="rId10"/>
    <p:sldId id="260" r:id="rId11"/>
    <p:sldId id="269" r:id="rId12"/>
    <p:sldId id="281" r:id="rId13"/>
    <p:sldId id="271" r:id="rId14"/>
    <p:sldId id="287" r:id="rId15"/>
    <p:sldId id="279" r:id="rId16"/>
    <p:sldId id="268" r:id="rId17"/>
    <p:sldId id="280" r:id="rId18"/>
    <p:sldId id="261" r:id="rId19"/>
    <p:sldId id="273" r:id="rId20"/>
    <p:sldId id="282" r:id="rId21"/>
    <p:sldId id="272" r:id="rId22"/>
    <p:sldId id="284" r:id="rId23"/>
    <p:sldId id="277" r:id="rId24"/>
    <p:sldId id="283" r:id="rId25"/>
    <p:sldId id="278" r:id="rId26"/>
    <p:sldId id="286" r:id="rId27"/>
    <p:sldId id="276" r:id="rId28"/>
    <p:sldId id="285" r:id="rId29"/>
    <p:sldId id="274" r:id="rId30"/>
    <p:sldId id="267" r:id="rId31"/>
    <p:sldId id="270" r:id="rId32"/>
    <p:sldId id="300" r:id="rId33"/>
    <p:sldId id="275" r:id="rId34"/>
    <p:sldId id="299" r:id="rId35"/>
    <p:sldId id="288" r:id="rId36"/>
    <p:sldId id="302" r:id="rId37"/>
    <p:sldId id="289" r:id="rId38"/>
    <p:sldId id="303" r:id="rId39"/>
    <p:sldId id="290" r:id="rId40"/>
    <p:sldId id="301" r:id="rId41"/>
    <p:sldId id="291" r:id="rId42"/>
    <p:sldId id="298" r:id="rId43"/>
    <p:sldId id="292" r:id="rId44"/>
    <p:sldId id="304" r:id="rId45"/>
    <p:sldId id="293" r:id="rId46"/>
    <p:sldId id="305" r:id="rId47"/>
    <p:sldId id="294" r:id="rId48"/>
    <p:sldId id="306" r:id="rId49"/>
    <p:sldId id="295" r:id="rId50"/>
    <p:sldId id="307" r:id="rId51"/>
    <p:sldId id="296" r:id="rId52"/>
    <p:sldId id="308" r:id="rId53"/>
    <p:sldId id="309" r:id="rId5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6CE1"/>
    <a:srgbClr val="4646E2"/>
    <a:srgbClr val="1E1EC2"/>
    <a:srgbClr val="853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3607" autoAdjust="0"/>
  </p:normalViewPr>
  <p:slideViewPr>
    <p:cSldViewPr>
      <p:cViewPr varScale="1">
        <p:scale>
          <a:sx n="80" d="100"/>
          <a:sy n="80" d="100"/>
        </p:scale>
        <p:origin x="4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7DE1E-1557-4D82-BE45-8BC6D4D951C8}" type="datetimeFigureOut">
              <a:rPr lang="en-GB" smtClean="0"/>
              <a:t>05/01/2016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0C8D0-1CA1-4D06-9921-3F4F85B1A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087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"Brown Leghorn rooster in Australia" by Fernando de Sousa from Melbourne, Australia - Standing Tall. Licensed under CC BY-SA 2.0 via Wikimedia Commons - https://commons.wikimedia.org/wiki/File:Brown_Leghorn_rooster_in_Australia.jpg#/media/File:Brown_Leghorn_rooster_in_Australia.jpg "Bull </a:t>
            </a:r>
            <a:r>
              <a:rPr lang="en-GB" dirty="0" err="1" smtClean="0"/>
              <a:t>Oostvaardersplassen</a:t>
            </a:r>
            <a:r>
              <a:rPr lang="en-GB" dirty="0" smtClean="0"/>
              <a:t> 2" by No machine readable author provided. Rex assumed (based on copyright claims). - No machine readable source provided. Own work assumed (based on copyright claims).. Licensed under CC BY-SA 3.0 via Wikimedia Commons - https://commons.wikimedia.org/wiki/File:Bull_Oostvaardersplassen_2.JPG#/media/File:Bull_Oostvaardersplassen_2.JPG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735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309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704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Photo by Tony Parkin CC license – flipped vertically.</a:t>
            </a:r>
          </a:p>
          <a:p>
            <a:r>
              <a:rPr lang="en-GB" dirty="0" smtClean="0"/>
              <a:t>"Ear-anatomy-</a:t>
            </a:r>
            <a:r>
              <a:rPr lang="en-GB" dirty="0" err="1" smtClean="0"/>
              <a:t>notext</a:t>
            </a:r>
            <a:r>
              <a:rPr lang="en-GB" dirty="0" smtClean="0"/>
              <a:t>-small" by Iain at the English language Wikipedia. Licensed under CC BY-SA 3.0 via Wikimedia Commons - https://commons.wikimedia.org/wiki/File:Ear-anatomy-notext-small.png#/media/File:Ear-anatomy-notext-small.png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218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072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90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"Hologram nail art" by Courtney Rhodes - http://www.flickr.com/photos/pumpkincat210/6236365596/. Licensed under CC BY 2.0 via Wikimedia Commons - https://commons.wikimedia.org/wiki/File:Hologram_nail_art.jpg#/media/File:Hologram_nail_art.jpg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69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643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 alt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94D2F9-313F-4910-8B14-B0B05B2F0B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38DC7-1032-4811-B43B-55E05C5E0199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3C52F-0109-4C58-A155-E4023551709D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8AAC70-EC57-43AA-9488-55190953E0A1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DA2614-FC0B-4A0B-9A09-CDA1DAD17F4C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8CFA50-AA04-462F-A442-CA48FC003C24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1847B-177E-484C-8213-CE03F4D4011A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9D16A-649C-4200-91F8-0F15467954A9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8C9E6A-196A-4024-A84F-7F138C5B249B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1A43B-44F3-400C-819D-6DFD26F7D809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4D35A5-D605-4E88-B3C2-370BF4075181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en-GB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GB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52732A6-0F0F-48F9-BBB5-07750D325F18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.wav"/><Relationship Id="rId7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11.xml"/><Relationship Id="rId4" Type="http://schemas.openxmlformats.org/officeDocument/2006/relationships/audio" Target="../media/media3.wav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.wav"/><Relationship Id="rId7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13.xml"/><Relationship Id="rId4" Type="http://schemas.openxmlformats.org/officeDocument/2006/relationships/audio" Target="../media/media3.wav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.wav"/><Relationship Id="rId7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15.xml"/><Relationship Id="rId4" Type="http://schemas.openxmlformats.org/officeDocument/2006/relationships/audio" Target="../media/media3.wav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.wav"/><Relationship Id="rId7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17.xml"/><Relationship Id="rId4" Type="http://schemas.openxmlformats.org/officeDocument/2006/relationships/audio" Target="../media/media3.wav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.wav"/><Relationship Id="rId7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19.xml"/><Relationship Id="rId4" Type="http://schemas.openxmlformats.org/officeDocument/2006/relationships/audio" Target="../media/media3.wav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.wav"/><Relationship Id="rId7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21.xml"/><Relationship Id="rId4" Type="http://schemas.openxmlformats.org/officeDocument/2006/relationships/audio" Target="../media/media3.wav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gif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3.png"/><Relationship Id="rId5" Type="http://schemas.openxmlformats.org/officeDocument/2006/relationships/slide" Target="slide22.xml"/><Relationship Id="rId4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.wav"/><Relationship Id="rId7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23.xml"/><Relationship Id="rId4" Type="http://schemas.openxmlformats.org/officeDocument/2006/relationships/audio" Target="../media/media3.wav"/><Relationship Id="rId9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6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5.jpeg"/><Relationship Id="rId5" Type="http://schemas.openxmlformats.org/officeDocument/2006/relationships/slide" Target="slide24.xml"/><Relationship Id="rId4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3.wav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notesSlide" Target="../notesSlides/notesSlide5.xml"/><Relationship Id="rId11" Type="http://schemas.openxmlformats.org/officeDocument/2006/relationships/slide" Target="slide25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png"/><Relationship Id="rId4" Type="http://schemas.openxmlformats.org/officeDocument/2006/relationships/audio" Target="../media/media3.wav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0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39.gif"/><Relationship Id="rId5" Type="http://schemas.openxmlformats.org/officeDocument/2006/relationships/image" Target="../media/image38.png"/><Relationship Id="rId10" Type="http://schemas.openxmlformats.org/officeDocument/2006/relationships/image" Target="../media/image36.png"/><Relationship Id="rId4" Type="http://schemas.openxmlformats.org/officeDocument/2006/relationships/slide" Target="slide26.xml"/><Relationship Id="rId9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.wav"/><Relationship Id="rId7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27.xml"/><Relationship Id="rId4" Type="http://schemas.openxmlformats.org/officeDocument/2006/relationships/audio" Target="../media/media3.wav"/><Relationship Id="rId9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.wav"/><Relationship Id="rId7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29.xml"/><Relationship Id="rId4" Type="http://schemas.openxmlformats.org/officeDocument/2006/relationships/audio" Target="../media/media3.wav"/><Relationship Id="rId9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jpeg"/><Relationship Id="rId5" Type="http://schemas.openxmlformats.org/officeDocument/2006/relationships/slide" Target="slide4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.wav"/><Relationship Id="rId7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31.xml"/><Relationship Id="rId4" Type="http://schemas.openxmlformats.org/officeDocument/2006/relationships/audio" Target="../media/media3.wav"/><Relationship Id="rId9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.wav"/><Relationship Id="rId7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33.xml"/><Relationship Id="rId4" Type="http://schemas.openxmlformats.org/officeDocument/2006/relationships/audio" Target="../media/media3.wav"/><Relationship Id="rId9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.wav"/><Relationship Id="rId7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35.xml"/><Relationship Id="rId4" Type="http://schemas.openxmlformats.org/officeDocument/2006/relationships/audio" Target="../media/media3.wav"/><Relationship Id="rId9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.wav"/><Relationship Id="rId7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37.xml"/><Relationship Id="rId4" Type="http://schemas.openxmlformats.org/officeDocument/2006/relationships/audio" Target="../media/media3.wav"/><Relationship Id="rId9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.wav"/><Relationship Id="rId7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39.xml"/><Relationship Id="rId4" Type="http://schemas.openxmlformats.org/officeDocument/2006/relationships/audio" Target="../media/media3.wav"/><Relationship Id="rId9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.wav"/><Relationship Id="rId7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5.xml"/><Relationship Id="rId4" Type="http://schemas.openxmlformats.org/officeDocument/2006/relationships/audio" Target="../media/media3.wav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.wav"/><Relationship Id="rId7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41.xml"/><Relationship Id="rId4" Type="http://schemas.openxmlformats.org/officeDocument/2006/relationships/audio" Target="../media/media3.wav"/><Relationship Id="rId9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microsoft.com/office/2007/relationships/media" Target="../media/media8.wav"/><Relationship Id="rId7" Type="http://schemas.openxmlformats.org/officeDocument/2006/relationships/image" Target="../media/image61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slide" Target="slide42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6.png"/><Relationship Id="rId4" Type="http://schemas.openxmlformats.org/officeDocument/2006/relationships/audio" Target="../media/media8.wav"/><Relationship Id="rId9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.wav"/><Relationship Id="rId7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43.xml"/><Relationship Id="rId4" Type="http://schemas.openxmlformats.org/officeDocument/2006/relationships/audio" Target="../media/media3.wav"/><Relationship Id="rId9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.wav"/><Relationship Id="rId7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45.xml"/><Relationship Id="rId4" Type="http://schemas.openxmlformats.org/officeDocument/2006/relationships/audio" Target="../media/media3.wav"/><Relationship Id="rId9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.wav"/><Relationship Id="rId7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47.xml"/><Relationship Id="rId4" Type="http://schemas.openxmlformats.org/officeDocument/2006/relationships/audio" Target="../media/media3.wav"/><Relationship Id="rId9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.wav"/><Relationship Id="rId7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49.xml"/><Relationship Id="rId4" Type="http://schemas.openxmlformats.org/officeDocument/2006/relationships/audio" Target="../media/media3.wav"/><Relationship Id="rId9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.wav"/><Relationship Id="rId7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51.xml"/><Relationship Id="rId4" Type="http://schemas.openxmlformats.org/officeDocument/2006/relationships/audio" Target="../media/media3.wav"/><Relationship Id="rId9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.wav"/><Relationship Id="rId7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53.xml"/><Relationship Id="rId4" Type="http://schemas.openxmlformats.org/officeDocument/2006/relationships/audio" Target="../media/media3.wav"/><Relationship Id="rId9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.wav"/><Relationship Id="rId7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7.xml"/><Relationship Id="rId4" Type="http://schemas.openxmlformats.org/officeDocument/2006/relationships/audio" Target="../media/media3.wav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.wav"/><Relationship Id="rId7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9.xml"/><Relationship Id="rId4" Type="http://schemas.openxmlformats.org/officeDocument/2006/relationships/audio" Target="../media/media3.wav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Idioms 3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59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15" y="29117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Climb over your partner to get out of bed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Start the day in a bad mood.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01688" y="428874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Read a book together.</a:t>
            </a:r>
            <a:endParaRPr lang="en-GB" sz="32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5613" y="2875645"/>
            <a:ext cx="648072" cy="923330"/>
            <a:chOff x="6735690" y="2897680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35690" y="293380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06829" y="289768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54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He was very argumentative – he must have got out of bed on the wrong side.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7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19" y="332656"/>
            <a:ext cx="57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55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805406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At the drop of a hat.</a:t>
            </a:r>
            <a:endParaRPr lang="en-GB" sz="40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sp>
        <p:nvSpPr>
          <p:cNvPr id="3" name="AutoShape 4" descr="Image result for midnight cl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midnight cl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C:\Users\Peter\AppData\Local\Microsoft\Windows\Temporary Internet Files\Content.IE5\HLTS9EHL\3101249697_81a88a7a00_z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7937"/>
            <a:ext cx="4030327" cy="302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Peter\AppData\Local\Microsoft\Windows\Temporary Internet Files\Content.IE5\6Z0EY0UY\top_hat_png_by_doloresdevelde-d57ouef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551627"/>
            <a:ext cx="3136680" cy="209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01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3.61111E-6 0.48773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35" y="16266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68" y="2905262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Without delay – at once.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65080" y="2905237"/>
            <a:ext cx="648072" cy="937884"/>
            <a:chOff x="7929863" y="2788892"/>
            <a:chExt cx="648072" cy="937884"/>
          </a:xfrm>
        </p:grpSpPr>
        <p:sp>
          <p:nvSpPr>
            <p:cNvPr id="8" name="Rectangle 7"/>
            <p:cNvSpPr/>
            <p:nvPr/>
          </p:nvSpPr>
          <p:spPr>
            <a:xfrm>
              <a:off x="7929863" y="278889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1264" y="280344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When your head gets cold.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28874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</a:t>
            </a:r>
            <a:r>
              <a:rPr lang="en-GB" sz="3200" dirty="0" smtClean="0"/>
              <a:t>s a sign of respect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4668" y="1597049"/>
            <a:ext cx="648072" cy="923330"/>
            <a:chOff x="6939483" y="230825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939483" y="233786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45185" y="230825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55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“I’m not busy – I could come and help you at the drop of a hat.”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0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56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A chip on your shoulder.</a:t>
            </a:r>
            <a:endParaRPr lang="en-GB" sz="4800" dirty="0"/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2051" name="Picture 3" descr="C:\Users\Peter\AppData\Local\Microsoft\Windows\Temporary Internet Files\Content.IE5\6Z0EY0UY\shoulder-devil-cm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3835474" cy="537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upload.wikimedia.org/wikipedia/commons/thumb/8/88/Cx4.jpg/220px-Cx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599953"/>
            <a:ext cx="2698169" cy="26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78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183" y="4164468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59557" y="1799238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Bone damage to your shoulder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 bright idea heading for your ear.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25644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</a:t>
            </a:r>
            <a:r>
              <a:rPr lang="en-GB" sz="3200" dirty="0" smtClean="0"/>
              <a:t> grudge which makes you angry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2905262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59389" y="2875645"/>
            <a:ext cx="648072" cy="923330"/>
            <a:chOff x="6477971" y="2969924"/>
            <a:chExt cx="648072" cy="923330"/>
          </a:xfrm>
        </p:grpSpPr>
        <p:sp>
          <p:nvSpPr>
            <p:cNvPr id="15" name="Rectangle 14"/>
            <p:cNvSpPr/>
            <p:nvPr/>
          </p:nvSpPr>
          <p:spPr>
            <a:xfrm>
              <a:off x="6477971" y="2999516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21446" y="2969924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4744" y="4089846"/>
            <a:ext cx="648072" cy="923330"/>
            <a:chOff x="6724088" y="325858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24088" y="3316303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96096" y="325858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56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Ever since Gareth was left out of the football team, he’s had a chip on his shoulder.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87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57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Kick the bucket.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3923928" y="5013176"/>
            <a:ext cx="50405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6" name="Picture 4" descr="C:\Users\Peter\Downloads\1024px-Ronaldo_free_kic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91298"/>
            <a:ext cx="7200800" cy="480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bucket%20clip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861048"/>
            <a:ext cx="139607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88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15" y="29117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32520" y="176846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Wash the floor.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Die.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44377" y="417832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Knock over a container holding liquid.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5613" y="2875645"/>
            <a:ext cx="648072" cy="923330"/>
            <a:chOff x="6735690" y="2897680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35690" y="293380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06829" y="289768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19" y="332656"/>
            <a:ext cx="59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57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“I hope I won’t kick the bucket for at least another 30 years!”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5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2277"/>
            <a:ext cx="4164012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Pull the plug.</a:t>
            </a:r>
            <a:endParaRPr lang="en-GB" sz="4800" dirty="0"/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4098" name="Picture 2" descr="C:\Users\Peter\AppData\Local\Microsoft\Windows\Temporary Internet Files\Content.IE5\HLTS9EHL\31[1]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7894" y="1019895"/>
            <a:ext cx="5616624" cy="39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203848" y="2636912"/>
            <a:ext cx="4320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55938" y="2755998"/>
            <a:ext cx="4320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6546" y="37188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239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35" y="16266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68" y="2905262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End something.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65080" y="2905237"/>
            <a:ext cx="648072" cy="937884"/>
            <a:chOff x="7929863" y="2788892"/>
            <a:chExt cx="648072" cy="937884"/>
          </a:xfrm>
        </p:grpSpPr>
        <p:sp>
          <p:nvSpPr>
            <p:cNvPr id="8" name="Rectangle 7"/>
            <p:cNvSpPr/>
            <p:nvPr/>
          </p:nvSpPr>
          <p:spPr>
            <a:xfrm>
              <a:off x="7929863" y="278889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1264" y="280344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Let the bath water out.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31951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Stop electricity flowing.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4668" y="1597049"/>
            <a:ext cx="648072" cy="923330"/>
            <a:chOff x="6939483" y="230825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939483" y="233786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45185" y="230825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58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Nobody turned up for craft club so Miss Jenkins pulled the plug on it.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4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59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Cut a long story short.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1028" name="Picture 4" descr="C:\Users\Peter\Pictures\stor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248062"/>
            <a:ext cx="5234192" cy="166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eter\AppData\Local\Microsoft\Windows\Temporary Internet Files\Content.IE5\KLN9ZKKO\scissors-silhouette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637581"/>
            <a:ext cx="2907854" cy="29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Peter\Pictures\story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221088"/>
            <a:ext cx="1345760" cy="166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052788" y="2060848"/>
            <a:ext cx="1801075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908501" y="4077072"/>
            <a:ext cx="15841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>
            <a:off x="6084168" y="3914416"/>
            <a:ext cx="216024" cy="522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41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5"/>
            <a:ext cx="8229600" cy="6462142"/>
          </a:xfrm>
        </p:spPr>
        <p:txBody>
          <a:bodyPr/>
          <a:lstStyle/>
          <a:p>
            <a:r>
              <a:rPr lang="en-GB" sz="4000" dirty="0" smtClean="0"/>
              <a:t>Each idiom has two slides.</a:t>
            </a:r>
          </a:p>
          <a:p>
            <a:r>
              <a:rPr lang="en-GB" sz="4000" dirty="0" smtClean="0"/>
              <a:t>In the first slide you get a picture clue – can you guess the idiom?</a:t>
            </a:r>
          </a:p>
          <a:p>
            <a:r>
              <a:rPr lang="en-GB" sz="4000" dirty="0" smtClean="0"/>
              <a:t>In the second slide three possible meanings are given – can you guess the correct one?</a:t>
            </a:r>
            <a:endParaRPr lang="en-GB" sz="4000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99592" y="622802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Authors of photos are attributed in the notes of the relevant slide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67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15" y="29117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Miss out the last few chapters.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94085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80170" y="301414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G</a:t>
            </a:r>
            <a:r>
              <a:rPr lang="en-GB" sz="3600" dirty="0" smtClean="0"/>
              <a:t>ive a summary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302967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Read a shorter book.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94085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5613" y="2875645"/>
            <a:ext cx="648072" cy="923330"/>
            <a:chOff x="6735690" y="2897680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35690" y="293380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06829" y="289768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59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To cut a long story short: they fell in love and got married.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60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Cough up.</a:t>
            </a:r>
            <a:endParaRPr lang="en-GB" sz="3600" dirty="0"/>
          </a:p>
        </p:txBody>
      </p:sp>
      <p:sp>
        <p:nvSpPr>
          <p:cNvPr id="9" name="Right Arrow 8">
            <a:hlinkClick r:id="rId5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10" name="cough_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24128" y="5068101"/>
            <a:ext cx="609600" cy="609600"/>
          </a:xfrm>
          <a:prstGeom prst="rect">
            <a:avLst/>
          </a:prstGeom>
        </p:spPr>
      </p:pic>
      <p:sp>
        <p:nvSpPr>
          <p:cNvPr id="11" name="Up Arrow 10"/>
          <p:cNvSpPr/>
          <p:nvPr/>
        </p:nvSpPr>
        <p:spPr>
          <a:xfrm>
            <a:off x="6516216" y="666194"/>
            <a:ext cx="1728192" cy="46003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ough%20clip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517322"/>
            <a:ext cx="3945913" cy="526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26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35" y="16266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68" y="2905262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Pay up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65080" y="2905237"/>
            <a:ext cx="648072" cy="937884"/>
            <a:chOff x="7929863" y="2788892"/>
            <a:chExt cx="648072" cy="937884"/>
          </a:xfrm>
        </p:grpSpPr>
        <p:sp>
          <p:nvSpPr>
            <p:cNvPr id="8" name="Rectangle 7"/>
            <p:cNvSpPr/>
            <p:nvPr/>
          </p:nvSpPr>
          <p:spPr>
            <a:xfrm>
              <a:off x="7929863" y="278889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1264" y="280344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Cough without your hand over your mouth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28874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Cough in a high pitch.</a:t>
            </a:r>
            <a:endParaRPr lang="en-GB" sz="32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4668" y="1597049"/>
            <a:ext cx="648072" cy="923330"/>
            <a:chOff x="6939483" y="230825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939483" y="233786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45185" y="230825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60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“I didn’t get pocket money last Saturday – it’s time Dad coughed up!”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3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61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Hear it from the horse’s mouth.</a:t>
            </a:r>
            <a:endParaRPr lang="en-GB" sz="4800" dirty="0"/>
          </a:p>
        </p:txBody>
      </p:sp>
      <p:sp>
        <p:nvSpPr>
          <p:cNvPr id="9" name="Right Arrow 8">
            <a:hlinkClick r:id="rId5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2051" name="Picture 3" descr="C:\Users\Peter\Downloads\14023987325_d0c53ae167_z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9929" y="517322"/>
            <a:ext cx="3751331" cy="475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orse whinny 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68974" y="4802170"/>
            <a:ext cx="609600" cy="609600"/>
          </a:xfrm>
          <a:prstGeom prst="rect">
            <a:avLst/>
          </a:prstGeom>
        </p:spPr>
      </p:pic>
      <p:pic>
        <p:nvPicPr>
          <p:cNvPr id="2050" name="Picture 2" descr="C:\Users\Peter\Downloads\Ear-anatomy-notext-small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52191" y="1361921"/>
            <a:ext cx="4116783" cy="344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6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15" y="29117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H</a:t>
            </a:r>
            <a:r>
              <a:rPr lang="en-GB" sz="3600" dirty="0" smtClean="0"/>
              <a:t>ear a tip about a horse race.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H</a:t>
            </a:r>
            <a:r>
              <a:rPr lang="en-GB" sz="3600" dirty="0" smtClean="0"/>
              <a:t>ear from the person with authority.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32520" y="4148110"/>
            <a:ext cx="7272808" cy="925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GB" sz="3200" dirty="0"/>
              <a:t>H</a:t>
            </a:r>
            <a:r>
              <a:rPr lang="en-GB" sz="3200" dirty="0" smtClean="0"/>
              <a:t>ear an animal sound and see the animal which is making it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5613" y="2875645"/>
            <a:ext cx="648072" cy="923330"/>
            <a:chOff x="6735690" y="2897680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35690" y="293380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06829" y="289768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61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1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“I’ve heard it from the horse’s mouth – the head teacher said that exams have been cancelled.”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62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Till the cows come home.</a:t>
            </a:r>
            <a:endParaRPr lang="en-GB" sz="4800" dirty="0"/>
          </a:p>
        </p:txBody>
      </p:sp>
      <p:sp>
        <p:nvSpPr>
          <p:cNvPr id="9" name="Right Arrow 8">
            <a:hlinkClick r:id="rId4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3074" name="Picture 2" descr="C:\Users\Peter\AppData\Local\Microsoft\Windows\Temporary Internet Files\Content.IE5\6Z0EY0UY\home sweet home - utah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507298"/>
            <a:ext cx="1581175" cy="126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ow clipar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301033"/>
            <a:ext cx="1415537" cy="141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w Clip Art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651" y="355462"/>
            <a:ext cx="1523550" cy="110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w Clip Art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7747" y="517322"/>
            <a:ext cx="1517017" cy="121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w clipart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2596" y="4463002"/>
            <a:ext cx="1533860" cy="109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w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26483" y="45811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5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C 0.00816 0.00533 0.00938 0.01528 0.01563 0.02361 C 0.01754 0.03148 0.01597 0.02685 0.02292 0.03611 C 0.03108 0.04699 0.03837 0.05949 0.04896 0.06667 C 0.05399 0.07685 0.06441 0.08171 0.07084 0.09028 C 0.07448 0.09514 0.07604 0.09908 0.08125 0.10139 C 0.09011 0.11019 0.0974 0.11736 0.10521 0.12778 C 0.10799 0.13148 0.10938 0.1375 0.1125 0.14167 C 0.11441 0.14954 0.12084 0.1544 0.12292 0.1625 C 0.125 0.17083 0.12865 0.18125 0.13334 0.1875 C 0.13542 0.19607 0.14097 0.20232 0.14479 0.20972 C 0.14757 0.21505 0.14931 0.22153 0.15313 0.225 C 0.15712 0.2331 0.15955 0.23912 0.16563 0.24445 C 0.17118 0.25556 0.16389 0.24213 0.17084 0.25139 C 0.17518 0.25718 0.17691 0.26343 0.18229 0.26806 C 0.18438 0.27199 0.19115 0.27917 0.19479 0.27917 L 0.19063 0.27222 " pathEditMode="relative" ptsTypes="fffffffffffffffAA">
                                      <p:cBhvr>
                                        <p:cTn id="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C -0.00902 0.01204 -0.01805 0.02292 -0.02812 0.03333 C -0.03281 0.03819 -0.03871 0.04653 -0.04479 0.04861 C -0.05121 0.05417 -0.05798 0.05903 -0.06458 0.06389 C -0.07465 0.0713 -0.06684 0.06805 -0.075 0.07083 C -0.07951 0.07477 -0.08472 0.07592 -0.08958 0.07917 C -0.10243 0.08773 -0.08507 0.07893 -0.10416 0.0875 C -0.10781 0.08912 -0.11111 0.09352 -0.11458 0.09583 C -0.12135 0.10023 -0.1283 0.10509 -0.13541 0.10833 C -0.14149 0.11435 -0.14774 0.11736 -0.1552 0.11944 C -0.15798 0.12199 -0.16458 0.125 -0.16458 0.125 C -0.17448 0.13495 -0.18402 0.14421 -0.19479 0.15278 C -0.19861 0.15579 -0.20086 0.1618 -0.20416 0.16528 C -0.20989 0.17153 -0.21736 0.17546 -0.22291 0.18194 C -0.22916 0.18958 -0.2342 0.19838 -0.24166 0.20417 C -0.24843 0.20926 -0.24062 0.20046 -0.24895 0.20833 C -0.25017 0.20949 -0.25086 0.21157 -0.25208 0.2125 C -0.25833 0.21713 -0.26649 0.21782 -0.27291 0.22222 C -0.27916 0.22639 -0.28524 0.23472 -0.29166 0.2375 C -0.29305 0.23935 -0.29444 0.2412 -0.29583 0.24305 " pathEditMode="relative" ptsTypes="fffffffffffffffffffA">
                                      <p:cBhvr>
                                        <p:cTn id="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7.40741E-7 C 0.01077 0.00047 0.02153 0.00139 0.0323 0.00139 C 0.03542 0.00139 0.03855 0.0007 0.04167 7.40741E-7 C 0.04445 -0.00069 0.05001 -0.00277 0.05001 -0.00277 C 0.05348 -0.00625 0.05747 -0.00856 0.06042 -0.0125 C 0.06754 -0.02199 0.06424 -0.01875 0.0698 -0.02361 C 0.07292 -0.02963 0.07605 -0.03564 0.07917 -0.04166 C 0.08108 -0.04537 0.08143 -0.05046 0.08334 -0.05416 C 0.08785 -0.07847 0.09185 -0.10787 0.08126 -0.12916 C 0.07882 -0.1456 0.07691 -0.1618 0.07292 -0.17777 C 0.07188 -0.19027 0.0698 -0.20833 0.07292 -0.21944 C 0.07379 -0.22245 0.07778 -0.22037 0.08021 -0.22083 C 0.0882 -0.22801 0.09948 -0.22453 0.10834 -0.22361 C 0.11355 -0.22222 0.11598 -0.21875 0.12084 -0.21666 C 0.12223 -0.21481 0.12327 -0.2125 0.12501 -0.21111 C 0.12622 -0.21018 0.12813 -0.21111 0.12917 -0.20972 C 0.13664 -0.20069 0.1415 -0.1868 0.14584 -0.175 C 0.15001 -0.16412 0.15764 -0.1537 0.16355 -0.14444 C 0.16962 -0.13495 0.179 -0.13078 0.18542 -0.12222 C 0.18872 -0.12314 0.19202 -0.12338 0.1948 -0.12639 C 0.20105 -0.13333 0.19254 -0.1287 0.20001 -0.13194 C 0.20382 -0.13796 0.20782 -0.14375 0.21146 -0.15 C 0.21476 -0.16319 0.21754 -0.18078 0.20938 -0.19166 " pathEditMode="relative" ptsTypes="ffffffffffffffffffffffA">
                                      <p:cBhvr>
                                        <p:cTn id="10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C 0.00833 -0.00277 0.0099 -0.00208 0.01563 -0.00972 C 0.01806 -0.01967 0.02066 -0.03009 0.025 -0.03889 C 0.02656 -0.05115 0.02708 -0.06227 0.03125 -0.07361 C 0.03559 -0.10972 0.04253 -0.16319 0.025 -0.19444 C 0.02326 -0.20162 0.01892 -0.20787 0.01354 -0.20972 C -0.00104 -0.20879 -0.0033 -0.21157 -0.01354 -0.20416 C -0.02465 -0.19606 -0.01111 -0.20277 -0.02187 -0.19861 C -0.02396 -0.19768 -0.02812 -0.19583 -0.02812 -0.19583 C -0.03906 -0.18472 -0.025 -0.19768 -0.0375 -0.19027 C -0.03906 -0.18935 -0.0401 -0.18727 -0.04167 -0.18611 C -0.04774 -0.18148 -0.05521 -0.17963 -0.06146 -0.175 C -0.07101 -0.16782 -0.07865 -0.15787 -0.08854 -0.15139 C -0.09687 -0.13796 -0.10729 -0.12569 -0.11771 -0.11527 C -0.12257 -0.10231 -0.12951 -0.09027 -0.13646 -0.07916 C -0.13993 -0.07361 -0.13767 -0.07546 -0.14062 -0.06805 C -0.14427 -0.05902 -0.14983 -0.05023 -0.15521 -0.04305 C -0.15694 -0.03588 -0.16545 -0.02314 -0.17083 -0.02083 C -0.17951 -0.00926 -0.18906 0.00255 -0.2 0.00973 C -0.20538 0.0132 -0.21441 0.01297 -0.21979 0.01389 C -0.22899 0.01551 -0.23767 0.01829 -0.24687 0.01945 C -0.25625 0.01783 -0.26476 0.01551 -0.27396 0.01389 C -0.27934 0.01158 -0.28385 0.00741 -0.28958 0.00556 C -0.30087 -0.00578 -0.29983 -0.00787 -0.30625 -0.02222 C -0.30903 -0.03541 -0.3125 -0.04791 -0.31771 -0.05972 C -0.31962 -0.06944 -0.32066 -0.07662 -0.32187 -0.0875 C -0.31997 -0.1375 -0.30937 -0.18611 -0.30937 -0.23611 " pathEditMode="relative" ptsTypes="ffffffffffffffffffffffffffA">
                                      <p:cBhvr>
                                        <p:cTn id="12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183" y="4164468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Until the fields are empty.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84709" y="301414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Until it rains.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228345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For a long time.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2905262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59389" y="2875645"/>
            <a:ext cx="648072" cy="923330"/>
            <a:chOff x="6477971" y="2969924"/>
            <a:chExt cx="648072" cy="923330"/>
          </a:xfrm>
        </p:grpSpPr>
        <p:sp>
          <p:nvSpPr>
            <p:cNvPr id="15" name="Rectangle 14"/>
            <p:cNvSpPr/>
            <p:nvPr/>
          </p:nvSpPr>
          <p:spPr>
            <a:xfrm>
              <a:off x="6477971" y="2999516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21446" y="2969924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4744" y="4089846"/>
            <a:ext cx="648072" cy="923330"/>
            <a:chOff x="6724088" y="325858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24088" y="3316303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96096" y="325858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62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504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“The last train has left – if you carry on waiting, you will be here till the cows come home.”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7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63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 </a:t>
            </a:r>
            <a:r>
              <a:rPr lang="en-GB" sz="4000" dirty="0" smtClean="0"/>
              <a:t>Be between a rock and a hard place</a:t>
            </a:r>
            <a:r>
              <a:rPr lang="en-GB" sz="4800" dirty="0" smtClean="0"/>
              <a:t>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6516216" y="980728"/>
            <a:ext cx="79208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C:\Users\Peter\Pictures\roc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534" y="1196752"/>
            <a:ext cx="4762929" cy="357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eter\Pictures\hard plac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0993" y="951409"/>
            <a:ext cx="2922387" cy="438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p Arrow 2"/>
          <p:cNvSpPr/>
          <p:nvPr/>
        </p:nvSpPr>
        <p:spPr>
          <a:xfrm>
            <a:off x="5754588" y="3505210"/>
            <a:ext cx="288032" cy="17860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40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35" y="16266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68" y="2905262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Be stuck between two unpleasant choices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65080" y="2905237"/>
            <a:ext cx="648072" cy="937884"/>
            <a:chOff x="7929863" y="2788892"/>
            <a:chExt cx="648072" cy="937884"/>
          </a:xfrm>
        </p:grpSpPr>
        <p:sp>
          <p:nvSpPr>
            <p:cNvPr id="8" name="Rectangle 7"/>
            <p:cNvSpPr/>
            <p:nvPr/>
          </p:nvSpPr>
          <p:spPr>
            <a:xfrm>
              <a:off x="7929863" y="278889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1264" y="280344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57722" y="3044897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Get stuck when climbing.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25796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Suck a stick of rock while sitting on a rock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4668" y="1597049"/>
            <a:ext cx="648072" cy="923330"/>
            <a:chOff x="6939483" y="230825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939483" y="233786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45185" y="230825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63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61519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chemeClr val="tx2"/>
                </a:solidFill>
              </a:rPr>
              <a:t>James was stuck between a rock and a hard place: he could either spend all day accompanying his sister clothes shopping or he could go to a flower arranging day.</a:t>
            </a:r>
            <a:endParaRPr lang="en-GB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26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19" y="332656"/>
            <a:ext cx="57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64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Can’t make heads or tails of it.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2050" name="Picture 2" descr="C:\Users\Peter\AppData\Local\Microsoft\Windows\Temporary Internet Files\Content.IE5\KLN9ZKKO\puzzledguy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336" y="1196752"/>
            <a:ext cx="3272382" cy="356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eter\AppData\Local\Microsoft\Windows\Temporary Internet Files\Content.IE5\HLTS9EHL\Pulcheria_Coin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0203" y="2276872"/>
            <a:ext cx="466164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59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51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A cock and bull story</a:t>
            </a:r>
            <a:r>
              <a:rPr lang="en-GB" sz="4800" dirty="0" smtClean="0"/>
              <a:t>.</a:t>
            </a:r>
            <a:endParaRPr lang="en-GB" sz="4800" dirty="0"/>
          </a:p>
        </p:txBody>
      </p:sp>
      <p:sp>
        <p:nvSpPr>
          <p:cNvPr id="9" name="Right Arrow 8">
            <a:hlinkClick r:id="rId5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3" name="Picture 2" descr="C:\Users\Peter\Pictures\cock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737" y="1556792"/>
            <a:ext cx="3287303" cy="329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Peter\Pictures\bull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5113" y="1170593"/>
            <a:ext cx="3168788" cy="406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eter\AppData\Local\Microsoft\Windows\Temporary Internet Files\Content.IE5\HLTS9EHL\PngMedium-brown-book-4227[1]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8759" y="2641578"/>
            <a:ext cx="1414765" cy="146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79912" y="2467474"/>
            <a:ext cx="381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aseline="-25000" dirty="0" smtClean="0"/>
              <a:t>+</a:t>
            </a:r>
            <a:endParaRPr lang="en-GB" sz="9600" baseline="-25000" dirty="0"/>
          </a:p>
        </p:txBody>
      </p:sp>
      <p:pic>
        <p:nvPicPr>
          <p:cNvPr id="11" name="Rooster-crowing-sound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273390" y="51164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6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183" y="4164468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Can’t find a coin without heads or tails.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Can’t call a tossed coin correctly.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19737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Cannot understand something at all.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2905262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59389" y="2875645"/>
            <a:ext cx="648072" cy="923330"/>
            <a:chOff x="6477971" y="2969924"/>
            <a:chExt cx="648072" cy="923330"/>
          </a:xfrm>
        </p:grpSpPr>
        <p:sp>
          <p:nvSpPr>
            <p:cNvPr id="15" name="Rectangle 14"/>
            <p:cNvSpPr/>
            <p:nvPr/>
          </p:nvSpPr>
          <p:spPr>
            <a:xfrm>
              <a:off x="6477971" y="2999516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21446" y="2969924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4744" y="4089846"/>
            <a:ext cx="648072" cy="923330"/>
            <a:chOff x="6724088" y="325858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24088" y="3316303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96096" y="325858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64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“The instruction book is written in Russian – I can’t make heads or tails of it!”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4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65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Swallow it hook, line and sinker.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3081" name="Picture 9" descr="C:\Users\Peter\Downloads\hook-clipart-98dafdde76cad9fb3df6d19774b3349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9133" y="2111267"/>
            <a:ext cx="1953766" cy="195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eter\AppData\Local\Microsoft\Windows\Temporary Internet Files\Content.IE5\96FYUQLS\6101377343_bd67363f3a_z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68918"/>
            <a:ext cx="3816424" cy="283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ook%20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8" descr="hook%20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5580112" y="1556792"/>
            <a:ext cx="0" cy="31683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11" descr="Bullet Weights Bank Fishing Sinker (4-Pack), 4-Oun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5" name="Picture 13" descr="http://ecx.images-amazon.com/images/I/31QR1zf2VyL._SY300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4462" y="166891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94462" y="2708920"/>
            <a:ext cx="57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+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3386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35" y="16266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68" y="2905262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Be completely taken in by it.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65080" y="2905237"/>
            <a:ext cx="648072" cy="937884"/>
            <a:chOff x="7929863" y="2788892"/>
            <a:chExt cx="648072" cy="937884"/>
          </a:xfrm>
        </p:grpSpPr>
        <p:sp>
          <p:nvSpPr>
            <p:cNvPr id="8" name="Rectangle 7"/>
            <p:cNvSpPr/>
            <p:nvPr/>
          </p:nvSpPr>
          <p:spPr>
            <a:xfrm>
              <a:off x="7929863" y="278889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1264" y="280344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57722" y="3044897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Catch a bird with a hook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25797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Eat a fish you have caught.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4668" y="1597049"/>
            <a:ext cx="648072" cy="923330"/>
            <a:chOff x="6939483" y="230825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939483" y="233786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45185" y="230825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65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When I tried the old ‘Your car’s on fire’ joke on Mum, she swallowed it hook, line and sinker.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0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66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Once in a blue moon.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4099" name="Picture 3" descr="C:\Users\Peter\AppData\Local\Microsoft\Windows\Temporary Internet Files\Content.IE5\K0MZE2XO\2861190023_8197e4e19b_z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132856"/>
            <a:ext cx="3463925" cy="259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347395" y="2362585"/>
            <a:ext cx="1584176" cy="1584176"/>
          </a:xfrm>
          <a:prstGeom prst="ellipse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2708" y="1846709"/>
            <a:ext cx="4189412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93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183" y="4164468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Once upon time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When there is a full moon in winter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32520" y="4228345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Not very often at all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2905262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59389" y="2875645"/>
            <a:ext cx="648072" cy="923330"/>
            <a:chOff x="6477971" y="2969924"/>
            <a:chExt cx="648072" cy="923330"/>
          </a:xfrm>
        </p:grpSpPr>
        <p:sp>
          <p:nvSpPr>
            <p:cNvPr id="15" name="Rectangle 14"/>
            <p:cNvSpPr/>
            <p:nvPr/>
          </p:nvSpPr>
          <p:spPr>
            <a:xfrm>
              <a:off x="6477971" y="2999516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21446" y="2969924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4744" y="4089846"/>
            <a:ext cx="648072" cy="923330"/>
            <a:chOff x="6724088" y="325858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24088" y="3316303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96096" y="325858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66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He’s near the bottom of the league so he only wins once in a blue moon.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8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67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E</a:t>
            </a:r>
            <a:r>
              <a:rPr lang="en-GB" sz="3200" dirty="0" smtClean="0"/>
              <a:t>verything but the kitchen sink</a:t>
            </a:r>
            <a:r>
              <a:rPr lang="en-GB" sz="4800" dirty="0" smtClean="0"/>
              <a:t>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1187624" y="584573"/>
            <a:ext cx="7488832" cy="485589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1403648" y="701988"/>
            <a:ext cx="7056784" cy="416717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051720" y="15146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Everything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741279" y="119675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Things I am taking</a:t>
            </a:r>
            <a:endParaRPr lang="en-GB" dirty="0"/>
          </a:p>
        </p:txBody>
      </p:sp>
      <p:pic>
        <p:nvPicPr>
          <p:cNvPr id="5122" name="Picture 2" descr="C:\Users\Peter\Pictures\sin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5563" y="4405141"/>
            <a:ext cx="1332148" cy="99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42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15" y="29117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Everything except cleaning materials.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 lot more than you need.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25797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 few basic kitchen essentials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5613" y="2875645"/>
            <a:ext cx="648072" cy="923330"/>
            <a:chOff x="6735690" y="2897680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35690" y="293380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06829" y="289768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67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Their car was overloaded as they set out for the camping trip – they had everything but the kitchen sink.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3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68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Everything is coming up roses.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43608" y="517322"/>
            <a:ext cx="7632848" cy="49999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491880" y="18864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Everything</a:t>
            </a:r>
            <a:endParaRPr lang="en-GB" dirty="0"/>
          </a:p>
        </p:txBody>
      </p:sp>
      <p:pic>
        <p:nvPicPr>
          <p:cNvPr id="1027" name="Picture 3" descr="C:\Users\Peter\AppData\Local\Microsoft\Windows\Temporary Internet Files\Content.IE5\K0MZE2XO\1203-LG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645024"/>
            <a:ext cx="1493912" cy="149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eter\AppData\Local\Microsoft\Windows\Temporary Internet Files\Content.IE5\3KYQSH5C\Rose-background-with-drops-1358590027_85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645024"/>
            <a:ext cx="2197009" cy="149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eter\Pictures\ros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368" y="1417918"/>
            <a:ext cx="2471267" cy="164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eter\Pictures\rose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2386" y="1340769"/>
            <a:ext cx="240653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eter\Pictures\rose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407468"/>
            <a:ext cx="2317369" cy="17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roses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9820" y="3645024"/>
            <a:ext cx="2459989" cy="163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68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15" y="29117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The garden is full of roses.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Everything is turning out really well.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25797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Everything smells wonderful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5613" y="2875645"/>
            <a:ext cx="648072" cy="923330"/>
            <a:chOff x="6735690" y="2897680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35690" y="293380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06829" y="289768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68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“Since we moved to Miss’s class, everything has been coming up roses.”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3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69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Cool it.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2051" name="Picture 3" descr="C:\Users\Peter\AppData\Local\Microsoft\Windows\Temporary Internet Files\Content.IE5\3KYQSH5C\8967d777f1c44125870eab82489d72f7_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1320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lsastatic.mage.prop.cm/media/catalog/product/cache/1/image/9df78eab33525d08d6e5fb8d27136e95/G/9/G946-18-301-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2151" y="1730152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-Turn Arrow 2"/>
          <p:cNvSpPr/>
          <p:nvPr/>
        </p:nvSpPr>
        <p:spPr>
          <a:xfrm>
            <a:off x="3059832" y="908720"/>
            <a:ext cx="3240360" cy="57606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85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15" y="29117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 fable.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92163" y="301414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An unbelievable story.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50590" y="4201041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An farmyard tale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5613" y="2875645"/>
            <a:ext cx="648072" cy="923330"/>
            <a:chOff x="6735690" y="2897680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35690" y="293380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06829" y="289768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51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His explanation of what happened at the party sounds like a real cock and bull story.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3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35" y="16266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68" y="2905262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Calm down and don’t lose your temper.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65080" y="2905237"/>
            <a:ext cx="648072" cy="937884"/>
            <a:chOff x="7929863" y="2788892"/>
            <a:chExt cx="648072" cy="937884"/>
          </a:xfrm>
        </p:grpSpPr>
        <p:sp>
          <p:nvSpPr>
            <p:cNvPr id="8" name="Rectangle 7"/>
            <p:cNvSpPr/>
            <p:nvPr/>
          </p:nvSpPr>
          <p:spPr>
            <a:xfrm>
              <a:off x="7929863" y="278889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1264" y="280344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57722" y="3044897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Make your clothes more fashionable.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6840" y="428874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Put it in the freezer for a while.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4668" y="1597049"/>
            <a:ext cx="648072" cy="923330"/>
            <a:chOff x="6939483" y="230825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939483" y="233786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45185" y="230825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69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As the argument progressed, Sam got redder and redder until Amy told him to cool it.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3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70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Curiosity killed the cat.</a:t>
            </a:r>
            <a:endParaRPr lang="en-GB" sz="4800" dirty="0"/>
          </a:p>
        </p:txBody>
      </p:sp>
      <p:sp>
        <p:nvSpPr>
          <p:cNvPr id="9" name="Right Arrow 8">
            <a:hlinkClick r:id="rId6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3074" name="Picture 2" descr="C:\Users\Peter\AppData\Local\Microsoft\Windows\Temporary Internet Files\Content.IE5\K0MZE2XO\a_cat_claws_it__s_way_out_of_the_machine__by_akatsukizsama-d4xv8f4[1]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484894"/>
            <a:ext cx="3816424" cy="339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eter\AppData\Local\Microsoft\Windows\Temporary Internet Files\Content.IE5\K0MZE2XO\1106852126_b3eadf6da6[1]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6456" y="44624"/>
            <a:ext cx="2051216" cy="254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03848" y="1988840"/>
            <a:ext cx="576064" cy="496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404052" y="2060848"/>
            <a:ext cx="216024" cy="288032"/>
          </a:xfrm>
          <a:prstGeom prst="rect">
            <a:avLst/>
          </a:prstGeom>
          <a:solidFill>
            <a:srgbClr val="853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Rifle recoiling 2, rifle recoil, recoil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2" name="Cat meow 4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55976" y="2348880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67744" y="3733800"/>
            <a:ext cx="360040" cy="447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79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11111E-6 -1.11111E-6 C -0.00799 0.05324 -0.00104 0.00463 -0.00104 0.14861 " pathEditMode="relative" ptsTypes="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13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183" y="4164468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Keep control of your cat.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Avoid using too many question marks.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93068" y="4280924"/>
            <a:ext cx="7272808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GB" sz="2800" dirty="0" smtClean="0"/>
              <a:t>Don’t investigate things which don’t concern you.</a:t>
            </a:r>
            <a:endParaRPr lang="en-GB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2905262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59389" y="2875645"/>
            <a:ext cx="648072" cy="923330"/>
            <a:chOff x="6477971" y="2969924"/>
            <a:chExt cx="648072" cy="923330"/>
          </a:xfrm>
        </p:grpSpPr>
        <p:sp>
          <p:nvSpPr>
            <p:cNvPr id="15" name="Rectangle 14"/>
            <p:cNvSpPr/>
            <p:nvPr/>
          </p:nvSpPr>
          <p:spPr>
            <a:xfrm>
              <a:off x="6477971" y="2999516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21446" y="2969924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4744" y="4089846"/>
            <a:ext cx="648072" cy="923330"/>
            <a:chOff x="6724088" y="325858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24088" y="3316303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96096" y="325858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70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“I wouldn’t go poking around in that dark alley at midnight – remember curiosity killed the cat.”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3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71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Cracking him up.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10" name="Picture 7" descr="man%20standing%20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77663"/>
            <a:ext cx="2614187" cy="63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p Arrow 2"/>
          <p:cNvSpPr/>
          <p:nvPr/>
        </p:nvSpPr>
        <p:spPr>
          <a:xfrm>
            <a:off x="7227862" y="2407711"/>
            <a:ext cx="1224136" cy="20162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096" y="1939118"/>
            <a:ext cx="3122072" cy="247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23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35" y="16266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68" y="2905262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3554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Make him laugh uncontrollably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65080" y="2905237"/>
            <a:ext cx="648072" cy="937884"/>
            <a:chOff x="7929863" y="2788892"/>
            <a:chExt cx="648072" cy="937884"/>
          </a:xfrm>
        </p:grpSpPr>
        <p:sp>
          <p:nvSpPr>
            <p:cNvPr id="8" name="Rectangle 7"/>
            <p:cNvSpPr/>
            <p:nvPr/>
          </p:nvSpPr>
          <p:spPr>
            <a:xfrm>
              <a:off x="7929863" y="278889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1264" y="280344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57722" y="3044897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Prepare an omelette for him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27385" y="4302967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Break his heart.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4668" y="1597049"/>
            <a:ext cx="648072" cy="923330"/>
            <a:chOff x="6939483" y="230825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939483" y="233786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45185" y="230825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71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55179" y="5301208"/>
            <a:ext cx="741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The cockroach joke really cracks him up.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9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72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7275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Be as sick as a dog.</a:t>
            </a:r>
            <a:endParaRPr lang="en-GB" sz="4800" dirty="0"/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10" name="Picture 2" descr="man vomit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7852" y="1124744"/>
            <a:ext cx="31337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eter\AppData\Local\Microsoft\Windows\Temporary Internet Files\Content.IE5\RDBPJMGC\puppy-dog-1394586170ZjL[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5231" y="1700808"/>
            <a:ext cx="324516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16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183" y="4164468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Catch an animal disease.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3014119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Vomit over your pet.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89509" y="4209969"/>
            <a:ext cx="7584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Be very ill.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2905262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59389" y="2875645"/>
            <a:ext cx="648072" cy="923330"/>
            <a:chOff x="6477971" y="2969924"/>
            <a:chExt cx="648072" cy="923330"/>
          </a:xfrm>
        </p:grpSpPr>
        <p:sp>
          <p:nvSpPr>
            <p:cNvPr id="15" name="Rectangle 14"/>
            <p:cNvSpPr/>
            <p:nvPr/>
          </p:nvSpPr>
          <p:spPr>
            <a:xfrm>
              <a:off x="6477971" y="2999516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21446" y="2969924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4744" y="4089846"/>
            <a:ext cx="648072" cy="923330"/>
            <a:chOff x="6724088" y="325858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24088" y="3316303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96096" y="325858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72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After he’d eaten the maggots, he was as sick as a dog.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73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Hit the nail on the head.</a:t>
            </a:r>
            <a:endParaRPr lang="en-GB" sz="4800" dirty="0"/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5125" name="Picture 5" descr="C:\Users\Peter\AppData\Local\Microsoft\Windows\Temporary Internet Files\Content.IE5\K0MZE2XO\dipped_foam_red_head_a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5161" y="3205281"/>
            <a:ext cx="2320986" cy="246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eter\Pictures\nai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667448" y="669256"/>
            <a:ext cx="297745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unch%20clipar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267744" y="713026"/>
            <a:ext cx="3117950" cy="450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69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15" y="29117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Hammer home your point of view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14585" y="2948635"/>
            <a:ext cx="7514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</a:t>
            </a:r>
            <a:r>
              <a:rPr lang="en-GB" sz="3200" dirty="0" smtClean="0"/>
              <a:t>escribe a problem or situation really well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25797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Miss your thumb with the hammer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5613" y="2875645"/>
            <a:ext cx="648072" cy="923330"/>
            <a:chOff x="6735690" y="2897680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35690" y="293380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06829" y="289768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73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You hit the nail on the head when you said that there weren’t enough vegetables in school dinners.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1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49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Rub someone up the wrong way</a:t>
            </a:r>
            <a:r>
              <a:rPr lang="en-GB" sz="4800" dirty="0" smtClean="0"/>
              <a:t>.</a:t>
            </a:r>
            <a:endParaRPr lang="en-GB" sz="4800" dirty="0"/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13" name="Picture 7" descr="man%20standing%20clip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836712"/>
            <a:ext cx="2192143" cy="534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p Arrow 2"/>
          <p:cNvSpPr/>
          <p:nvPr/>
        </p:nvSpPr>
        <p:spPr>
          <a:xfrm>
            <a:off x="5724128" y="2420888"/>
            <a:ext cx="904201" cy="23762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 descr="C:\Users\Peter\AppData\Local\Microsoft\Windows\Temporary Internet Files\Content.IE5\RDBPJMGC\large-wooden-sign-post-0-16261[1]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312" y="1823144"/>
            <a:ext cx="1656144" cy="3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52320" y="2276872"/>
            <a:ext cx="576064" cy="360040"/>
          </a:xfrm>
          <a:prstGeom prst="rect">
            <a:avLst/>
          </a:prstGeom>
          <a:solidFill>
            <a:srgbClr val="476C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446937" y="226758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FF00"/>
                </a:solidFill>
              </a:rPr>
              <a:t>Wrong</a:t>
            </a:r>
            <a:endParaRPr lang="en-GB" sz="1600" dirty="0">
              <a:solidFill>
                <a:srgbClr val="FFFF00"/>
              </a:solidFill>
            </a:endParaRPr>
          </a:p>
        </p:txBody>
      </p:sp>
      <p:pic>
        <p:nvPicPr>
          <p:cNvPr id="1031" name="Picture 7" descr="eraser%20clipart%20black%20and%20whi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03648" y="1256741"/>
            <a:ext cx="283845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09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 0 0.031 0.014 0.031 0.031 C 0.031 0.049 0.017 0.063 0 0.063 C -0.017 0.063 -0.031 0.077 -0.031 0.094 C -0.031 0.111 -0.017 0.125 0 0.125 C 0.017 0.125 0.031 0.139 0.031 0.156 C 0.031 0.173 0.017 0.187 0 0.187 C -0.017 0.187 -0.031 0.201 -0.031 0.219 C -0.031 0.236 -0.017 0.25 0 0.25 C 0.017 0.25 0.031 0.236 0.031 0.219 C 0.031 0.201 0.017 0.187 0 0.187 C -0.017 0.187 -0.031 0.173 -0.031 0.156 C -0.031 0.139 -0.017 0.125 0 0.125 C 0.017 0.125 0.031 0.111 0.031 0.094 C 0.031 0.077 0.017 0.063 0 0.063 C -0.017 0.063 -0.031 0.049 -0.031 0.031 C -0.031 0.014 -0.017 0 0 0 Z" pathEditMode="relative" ptsTypes="">
                                      <p:cBhvr>
                                        <p:cTn id="6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52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Drive me up the wall.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1026" name="Picture 2" descr="C:\Users\Peter\AppData\Local\Microsoft\Windows\Temporary Internet Files\Content.IE5\6Z0EY0UY\1294709188_9988ba3ad5_z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891" y="1108331"/>
            <a:ext cx="3168352" cy="364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eter\Pictures\wal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701988"/>
            <a:ext cx="5868144" cy="469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4088" y="5517232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Me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73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3.33333E-6 -0.74537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35" y="16266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68" y="2905262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36365" y="173554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Irritate someone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65080" y="2905237"/>
            <a:ext cx="648072" cy="937884"/>
            <a:chOff x="7929863" y="2788892"/>
            <a:chExt cx="648072" cy="937884"/>
          </a:xfrm>
        </p:grpSpPr>
        <p:sp>
          <p:nvSpPr>
            <p:cNvPr id="8" name="Rectangle 7"/>
            <p:cNvSpPr/>
            <p:nvPr/>
          </p:nvSpPr>
          <p:spPr>
            <a:xfrm>
              <a:off x="7929863" y="278889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1264" y="280344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57722" y="3044897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Try to erase the memory of someone.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36365" y="419737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Stroke someone too roughly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4668" y="1597049"/>
            <a:ext cx="648072" cy="923330"/>
            <a:chOff x="6939483" y="230825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939483" y="233786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45185" y="230825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74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The way he thinks he’s always right rubs me up the wrong way.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78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man%20standing%20clipar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836712"/>
            <a:ext cx="2192143" cy="534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75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I’m all ears.</a:t>
            </a:r>
            <a:endParaRPr lang="en-GB" sz="4800" dirty="0"/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3074" name="Picture 2" descr="Body%20Parts%20Clip%20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6887" y="4780198"/>
            <a:ext cx="396135" cy="66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ody%20Parts%20Clip%20Ar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122575" y="4809939"/>
            <a:ext cx="461561" cy="76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Body%20Parts%20Clip%20Ar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884990" y="2955268"/>
            <a:ext cx="461561" cy="76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ody%20Parts%20Clip%20Ar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067944" y="4149713"/>
            <a:ext cx="461561" cy="76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Body%20Parts%20Clip%20Ar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529504" y="3257686"/>
            <a:ext cx="461561" cy="76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Body%20Parts%20Clip%20Ar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654210" y="4149713"/>
            <a:ext cx="461561" cy="76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ody%20Parts%20Clip%20Ar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298724" y="3637348"/>
            <a:ext cx="461561" cy="76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Body%20Parts%20Clip%20Ar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872241" y="3657911"/>
            <a:ext cx="461561" cy="76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Body%20Parts%20Clip%20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5839" y="2927573"/>
            <a:ext cx="396135" cy="66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Body%20Parts%20Clip%20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8674" y="3152578"/>
            <a:ext cx="396135" cy="66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Body%20Parts%20Clip%20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4358" y="2019450"/>
            <a:ext cx="396135" cy="66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Body%20Parts%20Clip%20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9571" y="3773885"/>
            <a:ext cx="396135" cy="66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Body%20Parts%20Clip%20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679676"/>
            <a:ext cx="396135" cy="66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Body%20Parts%20Clip%20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6970" y="3394423"/>
            <a:ext cx="396135" cy="66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Body%20Parts%20Clip%20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8639" y="847056"/>
            <a:ext cx="396135" cy="66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Body%20Parts%20Clip%20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9569" y="847056"/>
            <a:ext cx="396135" cy="66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Body%20Parts%20Clip%20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1249" y="1052736"/>
            <a:ext cx="396135" cy="66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Body%20Parts%20Clip%20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4930" y="2492352"/>
            <a:ext cx="396135" cy="66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Body%20Parts%20Clip%20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1967" y="1916832"/>
            <a:ext cx="396135" cy="66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Body%20Parts%20Clip%20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4698" y="1382849"/>
            <a:ext cx="396135" cy="66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Body%20Parts%20Clip%20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1065" y="1050293"/>
            <a:ext cx="396135" cy="66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Body%20Parts%20Clip%20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69139">
            <a:off x="4933760" y="5255266"/>
            <a:ext cx="396135" cy="66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Body%20Parts%20Clip%20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19387">
            <a:off x="4331437" y="5292838"/>
            <a:ext cx="396135" cy="66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47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183" y="4164468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3" y="1700808"/>
            <a:ext cx="7431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My hearing aid is turned up to maximum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3014119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My ears are too big for the rest of my body.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32520" y="4289901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I’m listening intently.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2905262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59389" y="2875645"/>
            <a:ext cx="648072" cy="923330"/>
            <a:chOff x="6477971" y="2969924"/>
            <a:chExt cx="648072" cy="923330"/>
          </a:xfrm>
        </p:grpSpPr>
        <p:sp>
          <p:nvSpPr>
            <p:cNvPr id="15" name="Rectangle 14"/>
            <p:cNvSpPr/>
            <p:nvPr/>
          </p:nvSpPr>
          <p:spPr>
            <a:xfrm>
              <a:off x="6477971" y="2999516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21446" y="2969924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4744" y="4089846"/>
            <a:ext cx="648072" cy="923330"/>
            <a:chOff x="6724088" y="325858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24088" y="3316303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96096" y="325858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75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“Do tell me more – I’m all ears.”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7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2015748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The End</a:t>
            </a:r>
            <a:endParaRPr lang="en-GB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321297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Also available: Idioms 1, Idioms 2 &amp; Idioms 4.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9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35" y="16266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68" y="2905262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Annoy me immensely.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65080" y="2905237"/>
            <a:ext cx="648072" cy="937884"/>
            <a:chOff x="7929863" y="2788892"/>
            <a:chExt cx="648072" cy="937884"/>
          </a:xfrm>
        </p:grpSpPr>
        <p:sp>
          <p:nvSpPr>
            <p:cNvPr id="8" name="Rectangle 7"/>
            <p:cNvSpPr/>
            <p:nvPr/>
          </p:nvSpPr>
          <p:spPr>
            <a:xfrm>
              <a:off x="7929863" y="278889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1264" y="280344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867" y="3044922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Involve me in a car crash.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31953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Use a lift.</a:t>
            </a:r>
            <a:endParaRPr lang="en-GB" sz="32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4668" y="1597049"/>
            <a:ext cx="648072" cy="923330"/>
            <a:chOff x="6939483" y="230825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939483" y="233786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45185" y="230825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52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Rover keeps chasing other dogs – it’s driving me up the wall.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8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53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Dropping like flies</a:t>
            </a:r>
            <a:r>
              <a:rPr lang="en-GB" sz="4800" dirty="0" smtClean="0"/>
              <a:t>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2050" name="Picture 2" descr="C:\Users\Peter\AppData\Local\Microsoft\Windows\Temporary Internet Files\Content.IE5\HLTS9EHL\330600_Tsetse_fly_68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398204"/>
            <a:ext cx="810090" cy="60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eter\AppData\Local\Microsoft\Windows\Temporary Internet Files\Content.IE5\HLTS9EHL\house-fly-2[1]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51" y="441379"/>
            <a:ext cx="748629" cy="57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eter\AppData\Local\Microsoft\Windows\Temporary Internet Files\Content.IE5\UCMC1ZL9\free-vector-green-house-fly_100257_Green_House_Fly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305994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eter\Pictures\fly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49588"/>
            <a:ext cx="766945" cy="79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eter\Pictures\fly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7380312" y="370517"/>
            <a:ext cx="730104" cy="75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Peter\Pictures\flooby fly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23134"/>
            <a:ext cx="807098" cy="7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27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4.16667E-6 0.69167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2.22222E-6 0.6777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 0.6604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3.33333E-6 0.6708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1.38889E-6 0.674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-1.11111E-6 0.670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183" y="4164468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3768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Falling through the air.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69429" y="3014119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Falling over making a buzzing sound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385" y="4289901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Large numbers of people falling ill or leaving.</a:t>
            </a:r>
            <a:endParaRPr lang="en-GB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2905262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59389" y="2875645"/>
            <a:ext cx="648072" cy="923330"/>
            <a:chOff x="6477971" y="2969924"/>
            <a:chExt cx="648072" cy="923330"/>
          </a:xfrm>
        </p:grpSpPr>
        <p:sp>
          <p:nvSpPr>
            <p:cNvPr id="15" name="Rectangle 14"/>
            <p:cNvSpPr/>
            <p:nvPr/>
          </p:nvSpPr>
          <p:spPr>
            <a:xfrm>
              <a:off x="6477971" y="2999516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21446" y="2969924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4744" y="4089846"/>
            <a:ext cx="648072" cy="923330"/>
            <a:chOff x="6724088" y="325858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24088" y="3316303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96096" y="325858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53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Since the flu started after Christmas, they’ve been dropping like flies.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9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54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Get out of bed on the wrong side</a:t>
            </a:r>
            <a:r>
              <a:rPr lang="en-GB" sz="4800" dirty="0" smtClean="0"/>
              <a:t>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3075" name="Picture 3" descr="C:\Users\Peter\Pictures\be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7" y="942100"/>
            <a:ext cx="7448425" cy="446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eter\AppData\Local\Microsoft\Windows\Temporary Internet Files\Content.IE5\6Z0EY0UY\green_tick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864097" cy="86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eter\AppData\Local\Microsoft\Windows\Temporary Internet Files\Content.IE5\UCMC1ZL9\PngMedium-wrong-check-6060[1]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1196752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man%20standing%20clipar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4077" y="701987"/>
            <a:ext cx="1042723" cy="254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82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0.21684 0 C 0.31407 0 0.43368 0.11366 0.43368 0.20602 L 0.43368 0.41204 " pathEditMode="relative" rAng="0" ptsTypes="FfFF">
                                      <p:cBhvr>
                                        <p:cTn id="6" dur="275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84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2027</TotalTime>
  <Words>1426</Words>
  <Application>Microsoft Office PowerPoint</Application>
  <PresentationFormat>On-screen Show (4:3)</PresentationFormat>
  <Paragraphs>301</Paragraphs>
  <Slides>53</Slides>
  <Notes>8</Notes>
  <HiddenSlides>0</HiddenSlides>
  <MMClips>81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Calibri</vt:lpstr>
      <vt:lpstr>Garamond</vt:lpstr>
      <vt:lpstr>Gill Sans MT</vt:lpstr>
      <vt:lpstr>Verdana</vt:lpstr>
      <vt:lpstr>Wingdings 2</vt:lpstr>
      <vt:lpstr>Solstice</vt:lpstr>
      <vt:lpstr>Idioms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</dc:creator>
  <cp:lastModifiedBy>Gareth Pitchford</cp:lastModifiedBy>
  <cp:revision>183</cp:revision>
  <dcterms:created xsi:type="dcterms:W3CDTF">2015-07-27T18:14:28Z</dcterms:created>
  <dcterms:modified xsi:type="dcterms:W3CDTF">2016-01-05T13:25:43Z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TC100690491033</vt:lpwstr>
  </property>
</Properties>
</file>