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5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7/23/2018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7/23/2018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7/23/2018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7/23/2018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7/23/2018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central.espresso.co.uk/espresso/primary_uk/subject/module/video/item361707/grade2/module305322/collection361827/section361764/index.html?source=search-all-all-all-all&amp;source-keywords=adverb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Parts of Speech</a:t>
            </a:r>
            <a:br>
              <a:rPr lang="en-GB" dirty="0" smtClean="0"/>
            </a:br>
            <a:r>
              <a:rPr lang="en-GB" dirty="0" smtClean="0"/>
              <a:t>A.K.A</a:t>
            </a:r>
            <a:br>
              <a:rPr lang="en-GB" dirty="0" smtClean="0"/>
            </a:br>
            <a:r>
              <a:rPr lang="en-GB" dirty="0" smtClean="0"/>
              <a:t>Word Classes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LO: To revise parts of speech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1910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Collective nouns</a:t>
            </a:r>
            <a:br>
              <a:rPr lang="en-GB" dirty="0" smtClean="0"/>
            </a:br>
            <a:r>
              <a:rPr lang="en-GB" sz="2700" dirty="0">
                <a:latin typeface="+mn-lt"/>
              </a:rPr>
              <a:t>In your books, write the heading </a:t>
            </a:r>
            <a:r>
              <a:rPr lang="en-GB" sz="2700" dirty="0" smtClean="0">
                <a:latin typeface="+mn-lt"/>
              </a:rPr>
              <a:t>‘Collective Nouns’, </a:t>
            </a:r>
            <a:r>
              <a:rPr lang="en-GB" sz="2700" dirty="0">
                <a:latin typeface="+mn-lt"/>
              </a:rPr>
              <a:t>the number and just the answers</a:t>
            </a:r>
            <a:endParaRPr lang="en-GB" sz="27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GB" dirty="0" smtClean="0"/>
              <a:t>Jumping </a:t>
            </a:r>
            <a:r>
              <a:rPr lang="en-GB" dirty="0"/>
              <a:t>through hoops, the dog tried surprised the crowd</a:t>
            </a:r>
            <a:r>
              <a:rPr lang="en-GB" dirty="0" smtClean="0"/>
              <a:t>.</a:t>
            </a:r>
          </a:p>
          <a:p>
            <a:pPr marL="457200" indent="-457200">
              <a:buAutoNum type="arabicPeriod"/>
            </a:pPr>
            <a:r>
              <a:rPr lang="en-GB" dirty="0" smtClean="0"/>
              <a:t>The class sat still as the teacher spoke.</a:t>
            </a:r>
          </a:p>
          <a:p>
            <a:pPr marL="457200" indent="-457200">
              <a:buAutoNum type="arabicPeriod"/>
            </a:pPr>
            <a:r>
              <a:rPr lang="en-GB" dirty="0" smtClean="0"/>
              <a:t>During assembly, the choir sang beautifully.</a:t>
            </a:r>
          </a:p>
          <a:p>
            <a:pPr marL="457200" indent="-457200">
              <a:buAutoNum type="arabicPeriod"/>
            </a:pPr>
            <a:r>
              <a:rPr lang="en-GB" dirty="0" smtClean="0"/>
              <a:t>After the march, the troop made their way to their barracks.</a:t>
            </a:r>
          </a:p>
          <a:p>
            <a:pPr marL="457200" indent="-457200">
              <a:buAutoNum type="arabicPeriod"/>
            </a:pPr>
            <a:r>
              <a:rPr lang="en-GB" dirty="0" smtClean="0"/>
              <a:t>The fleet of ships docked in Pearl Harbour.</a:t>
            </a:r>
          </a:p>
          <a:p>
            <a:pPr marL="457200" indent="-457200">
              <a:buAutoNum type="arabicPeriod"/>
            </a:pPr>
            <a:r>
              <a:rPr lang="en-GB" dirty="0" smtClean="0"/>
              <a:t>The farmer moved the flock of sheep to the paddock. </a:t>
            </a:r>
          </a:p>
          <a:p>
            <a:pPr marL="457200" indent="-457200">
              <a:buAutoNum type="arabicPeriod"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1682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GB" dirty="0"/>
              <a:t>Jumping through hoops, the dog tried surprised the </a:t>
            </a:r>
            <a:r>
              <a:rPr lang="en-GB" dirty="0">
                <a:solidFill>
                  <a:srgbClr val="FF0000"/>
                </a:solidFill>
              </a:rPr>
              <a:t>crowd</a:t>
            </a:r>
            <a:r>
              <a:rPr lang="en-GB" dirty="0"/>
              <a:t>.</a:t>
            </a:r>
          </a:p>
          <a:p>
            <a:pPr marL="457200" indent="-457200">
              <a:buAutoNum type="arabicPeriod"/>
            </a:pPr>
            <a:r>
              <a:rPr lang="en-GB" dirty="0"/>
              <a:t>The </a:t>
            </a:r>
            <a:r>
              <a:rPr lang="en-GB" dirty="0">
                <a:solidFill>
                  <a:srgbClr val="FF0000"/>
                </a:solidFill>
              </a:rPr>
              <a:t>class</a:t>
            </a:r>
            <a:r>
              <a:rPr lang="en-GB" dirty="0"/>
              <a:t> sat still as the teacher spoke.</a:t>
            </a:r>
          </a:p>
          <a:p>
            <a:pPr marL="457200" indent="-457200">
              <a:buAutoNum type="arabicPeriod"/>
            </a:pPr>
            <a:r>
              <a:rPr lang="en-GB" dirty="0"/>
              <a:t>During assembly, the </a:t>
            </a:r>
            <a:r>
              <a:rPr lang="en-GB" dirty="0">
                <a:solidFill>
                  <a:srgbClr val="FF0000"/>
                </a:solidFill>
              </a:rPr>
              <a:t>choir</a:t>
            </a:r>
            <a:r>
              <a:rPr lang="en-GB" dirty="0"/>
              <a:t> sang beautifully.</a:t>
            </a:r>
          </a:p>
          <a:p>
            <a:pPr marL="457200" indent="-457200">
              <a:buAutoNum type="arabicPeriod"/>
            </a:pPr>
            <a:r>
              <a:rPr lang="en-GB" dirty="0"/>
              <a:t>After the march, the </a:t>
            </a:r>
            <a:r>
              <a:rPr lang="en-GB" dirty="0">
                <a:solidFill>
                  <a:srgbClr val="FF0000"/>
                </a:solidFill>
              </a:rPr>
              <a:t>troop</a:t>
            </a:r>
            <a:r>
              <a:rPr lang="en-GB" dirty="0"/>
              <a:t> made their way to their barracks.</a:t>
            </a:r>
          </a:p>
          <a:p>
            <a:pPr marL="457200" indent="-457200">
              <a:buAutoNum type="arabicPeriod"/>
            </a:pPr>
            <a:r>
              <a:rPr lang="en-GB" dirty="0"/>
              <a:t>The </a:t>
            </a:r>
            <a:r>
              <a:rPr lang="en-GB" dirty="0">
                <a:solidFill>
                  <a:srgbClr val="FF0000"/>
                </a:solidFill>
              </a:rPr>
              <a:t>fleet</a:t>
            </a:r>
            <a:r>
              <a:rPr lang="en-GB" dirty="0"/>
              <a:t> of ships docked in Pearl Harbour.</a:t>
            </a:r>
          </a:p>
          <a:p>
            <a:pPr marL="457200" indent="-457200">
              <a:buAutoNum type="arabicPeriod"/>
            </a:pPr>
            <a:r>
              <a:rPr lang="en-GB" dirty="0"/>
              <a:t>The farmer moved the </a:t>
            </a:r>
            <a:r>
              <a:rPr lang="en-GB" dirty="0">
                <a:solidFill>
                  <a:srgbClr val="FF0000"/>
                </a:solidFill>
              </a:rPr>
              <a:t>flock</a:t>
            </a:r>
            <a:r>
              <a:rPr lang="en-GB" dirty="0"/>
              <a:t> of sheep to the paddock.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1785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Abstract nouns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529255"/>
            <a:ext cx="9342750" cy="1072055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Abstract nouns are the names given to emotions.</a:t>
            </a:r>
          </a:p>
          <a:p>
            <a:pPr marL="0" indent="0">
              <a:buNone/>
            </a:pPr>
            <a:r>
              <a:rPr lang="en-GB" dirty="0" smtClean="0"/>
              <a:t>Be careful! Make sure that you do not confuse the noun with the adjective!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630" y="3021387"/>
            <a:ext cx="4311010" cy="287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765" y="2840154"/>
            <a:ext cx="4477284" cy="337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54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Abstract Nouns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GB" dirty="0" smtClean="0"/>
              <a:t>The angry boy felt only disgust at what had happened.</a:t>
            </a:r>
          </a:p>
          <a:p>
            <a:pPr marL="457200" indent="-457200">
              <a:buAutoNum type="arabicPeriod"/>
            </a:pPr>
            <a:r>
              <a:rPr lang="en-GB" dirty="0" smtClean="0"/>
              <a:t>The happiness that filled the bride on her wedding day was overwhelming.</a:t>
            </a:r>
          </a:p>
          <a:p>
            <a:pPr marL="457200" indent="-457200">
              <a:buAutoNum type="arabicPeriod"/>
            </a:pPr>
            <a:r>
              <a:rPr lang="en-GB" dirty="0" smtClean="0"/>
              <a:t>If jealousy were truly green, then Cinderella’s step-sisters would look like aliens.</a:t>
            </a:r>
          </a:p>
          <a:p>
            <a:pPr marL="457200" indent="-457200">
              <a:buAutoNum type="arabicPeriod"/>
            </a:pPr>
            <a:r>
              <a:rPr lang="en-GB" dirty="0" smtClean="0"/>
              <a:t>Talking during a lesson will certainly cause your teachers to be filled with annoyance.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392620" y="1228186"/>
            <a:ext cx="89810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In your books, write the heading </a:t>
            </a:r>
            <a:r>
              <a:rPr lang="en-GB" sz="2400" dirty="0" smtClean="0"/>
              <a:t>‘Abstract </a:t>
            </a:r>
            <a:r>
              <a:rPr lang="en-GB" sz="2400" dirty="0"/>
              <a:t>Nouns’, the number and just the </a:t>
            </a:r>
            <a:r>
              <a:rPr lang="en-GB" sz="2400" dirty="0" smtClean="0"/>
              <a:t>answers.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59920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371601"/>
            <a:ext cx="10178322" cy="4507992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GB" dirty="0"/>
              <a:t>The angry boy felt only </a:t>
            </a:r>
            <a:r>
              <a:rPr lang="en-GB" dirty="0">
                <a:solidFill>
                  <a:srgbClr val="FF0000"/>
                </a:solidFill>
              </a:rPr>
              <a:t>disgust</a:t>
            </a:r>
            <a:r>
              <a:rPr lang="en-GB" dirty="0"/>
              <a:t> at what had happened.</a:t>
            </a:r>
          </a:p>
          <a:p>
            <a:pPr marL="457200" indent="-457200">
              <a:buAutoNum type="arabicPeriod"/>
            </a:pPr>
            <a:r>
              <a:rPr lang="en-GB" dirty="0"/>
              <a:t>The </a:t>
            </a:r>
            <a:r>
              <a:rPr lang="en-GB" dirty="0">
                <a:solidFill>
                  <a:srgbClr val="FF0000"/>
                </a:solidFill>
              </a:rPr>
              <a:t>happiness</a:t>
            </a:r>
            <a:r>
              <a:rPr lang="en-GB" dirty="0"/>
              <a:t> that filled the bride on her wedding day was overwhelming.</a:t>
            </a:r>
          </a:p>
          <a:p>
            <a:pPr marL="457200" indent="-457200">
              <a:buAutoNum type="arabicPeriod"/>
            </a:pPr>
            <a:r>
              <a:rPr lang="en-GB" dirty="0"/>
              <a:t>If </a:t>
            </a:r>
            <a:r>
              <a:rPr lang="en-GB" dirty="0">
                <a:solidFill>
                  <a:srgbClr val="FF0000"/>
                </a:solidFill>
              </a:rPr>
              <a:t>jealousy</a:t>
            </a:r>
            <a:r>
              <a:rPr lang="en-GB" dirty="0"/>
              <a:t> were truly green, then Cinderella’s step-sisters would look like aliens.</a:t>
            </a:r>
          </a:p>
          <a:p>
            <a:pPr marL="457200" indent="-457200">
              <a:buAutoNum type="arabicPeriod"/>
            </a:pPr>
            <a:r>
              <a:rPr lang="en-GB" dirty="0"/>
              <a:t>Talking during a lesson will certainly cause your teachers to be filled with </a:t>
            </a:r>
            <a:r>
              <a:rPr lang="en-GB" dirty="0">
                <a:solidFill>
                  <a:srgbClr val="FF0000"/>
                </a:solidFill>
              </a:rPr>
              <a:t>annoyance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0167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03131"/>
            <a:ext cx="10178322" cy="5202621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Adjectives have the power to only describe </a:t>
            </a:r>
            <a:r>
              <a:rPr lang="en-GB" sz="2400" b="1" u="sng" dirty="0" smtClean="0">
                <a:solidFill>
                  <a:schemeClr val="bg2">
                    <a:lumMod val="50000"/>
                  </a:schemeClr>
                </a:solidFill>
              </a:rPr>
              <a:t>nouns</a:t>
            </a:r>
            <a:r>
              <a:rPr lang="en-GB" sz="2400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175" y="2413666"/>
            <a:ext cx="2625287" cy="28745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6713" y="5340883"/>
            <a:ext cx="2484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</a:t>
            </a:r>
            <a:r>
              <a:rPr lang="en-GB" sz="2400" b="1" u="sng" dirty="0" smtClean="0">
                <a:solidFill>
                  <a:schemeClr val="accent4">
                    <a:lumMod val="50000"/>
                  </a:schemeClr>
                </a:solidFill>
              </a:rPr>
              <a:t>funny </a:t>
            </a:r>
            <a:r>
              <a:rPr lang="en-GB" sz="2400" dirty="0" smtClean="0"/>
              <a:t>clown</a:t>
            </a:r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097" y="2376875"/>
            <a:ext cx="2911314" cy="29113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72855" y="5571715"/>
            <a:ext cx="3058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</a:t>
            </a:r>
            <a:r>
              <a:rPr lang="en-GB" sz="2400" b="1" u="sng" dirty="0" smtClean="0">
                <a:solidFill>
                  <a:schemeClr val="accent4">
                    <a:lumMod val="50000"/>
                  </a:schemeClr>
                </a:solidFill>
              </a:rPr>
              <a:t>clever</a:t>
            </a:r>
            <a:r>
              <a:rPr lang="en-GB" sz="2400" dirty="0" smtClean="0"/>
              <a:t> professor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02360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Adjectives</a:t>
            </a:r>
            <a:br>
              <a:rPr lang="en-GB" dirty="0" smtClean="0"/>
            </a:br>
            <a:r>
              <a:rPr lang="en-GB" sz="2700" dirty="0">
                <a:latin typeface="+mn-lt"/>
              </a:rPr>
              <a:t>In your books, write the heading </a:t>
            </a:r>
            <a:r>
              <a:rPr lang="en-GB" sz="2700" dirty="0" smtClean="0">
                <a:latin typeface="+mn-lt"/>
              </a:rPr>
              <a:t>‘adjectives’, </a:t>
            </a:r>
            <a:r>
              <a:rPr lang="en-GB" sz="2700" dirty="0">
                <a:latin typeface="+mn-lt"/>
              </a:rPr>
              <a:t>the number and just the answers.</a:t>
            </a:r>
            <a:br>
              <a:rPr lang="en-GB" sz="2700" dirty="0">
                <a:latin typeface="+mn-lt"/>
              </a:rPr>
            </a:br>
            <a:endParaRPr lang="en-GB" sz="27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GB" dirty="0" smtClean="0"/>
              <a:t>The studious pupil received excellent results due to her hard work.</a:t>
            </a:r>
          </a:p>
          <a:p>
            <a:pPr marL="457200" indent="-457200">
              <a:buAutoNum type="arabicPeriod"/>
            </a:pPr>
            <a:r>
              <a:rPr lang="en-GB" dirty="0" smtClean="0"/>
              <a:t>If you are a diligent person, you always put in your best effort.</a:t>
            </a:r>
          </a:p>
          <a:p>
            <a:pPr marL="457200" indent="-457200">
              <a:buAutoNum type="arabicPeriod"/>
            </a:pPr>
            <a:r>
              <a:rPr lang="en-GB" dirty="0" smtClean="0"/>
              <a:t>Trying to overcome his phobia, the fearful boy went bungee jumping.</a:t>
            </a:r>
          </a:p>
          <a:p>
            <a:pPr marL="457200" indent="-457200">
              <a:buAutoNum type="arabicPeriod"/>
            </a:pPr>
            <a:r>
              <a:rPr lang="en-GB" dirty="0" smtClean="0"/>
              <a:t>Out of the blue, the teacher bought her class delicious sweets.</a:t>
            </a:r>
          </a:p>
          <a:p>
            <a:pPr marL="457200" indent="-457200">
              <a:buAutoNum type="arabicPeriod"/>
            </a:pPr>
            <a:r>
              <a:rPr lang="en-GB" dirty="0" smtClean="0"/>
              <a:t>The obnoxious student would not stop yelling out in class.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0637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623849"/>
            <a:ext cx="10178322" cy="425574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GB" dirty="0"/>
              <a:t>The </a:t>
            </a:r>
            <a:r>
              <a:rPr lang="en-GB" dirty="0">
                <a:solidFill>
                  <a:srgbClr val="FF0000"/>
                </a:solidFill>
              </a:rPr>
              <a:t>studious</a:t>
            </a:r>
            <a:r>
              <a:rPr lang="en-GB" dirty="0"/>
              <a:t> pupil received </a:t>
            </a:r>
            <a:r>
              <a:rPr lang="en-GB" dirty="0">
                <a:solidFill>
                  <a:srgbClr val="FF0000"/>
                </a:solidFill>
              </a:rPr>
              <a:t>excellent</a:t>
            </a:r>
            <a:r>
              <a:rPr lang="en-GB" dirty="0"/>
              <a:t> results due to her </a:t>
            </a:r>
            <a:r>
              <a:rPr lang="en-GB" dirty="0">
                <a:solidFill>
                  <a:srgbClr val="FF0000"/>
                </a:solidFill>
              </a:rPr>
              <a:t>hard </a:t>
            </a:r>
            <a:r>
              <a:rPr lang="en-GB" dirty="0"/>
              <a:t>work.</a:t>
            </a:r>
          </a:p>
          <a:p>
            <a:pPr marL="457200" indent="-457200">
              <a:buAutoNum type="arabicPeriod"/>
            </a:pPr>
            <a:r>
              <a:rPr lang="en-GB" dirty="0"/>
              <a:t>If you are a </a:t>
            </a:r>
            <a:r>
              <a:rPr lang="en-GB" dirty="0">
                <a:solidFill>
                  <a:srgbClr val="FF0000"/>
                </a:solidFill>
              </a:rPr>
              <a:t>diligent</a:t>
            </a:r>
            <a:r>
              <a:rPr lang="en-GB" dirty="0"/>
              <a:t> person, you always put in your </a:t>
            </a:r>
            <a:r>
              <a:rPr lang="en-GB" dirty="0">
                <a:solidFill>
                  <a:srgbClr val="FF0000"/>
                </a:solidFill>
              </a:rPr>
              <a:t>best</a:t>
            </a:r>
            <a:r>
              <a:rPr lang="en-GB" dirty="0"/>
              <a:t> effort.</a:t>
            </a:r>
          </a:p>
          <a:p>
            <a:pPr marL="457200" indent="-457200">
              <a:buAutoNum type="arabicPeriod"/>
            </a:pPr>
            <a:r>
              <a:rPr lang="en-GB" dirty="0"/>
              <a:t>Trying to overcome his phobia, the </a:t>
            </a:r>
            <a:r>
              <a:rPr lang="en-GB" dirty="0">
                <a:solidFill>
                  <a:srgbClr val="FF0000"/>
                </a:solidFill>
              </a:rPr>
              <a:t>fearful </a:t>
            </a:r>
            <a:r>
              <a:rPr lang="en-GB" dirty="0"/>
              <a:t>boy went bungee jumping.</a:t>
            </a:r>
          </a:p>
          <a:p>
            <a:pPr marL="457200" indent="-457200">
              <a:buAutoNum type="arabicPeriod"/>
            </a:pPr>
            <a:r>
              <a:rPr lang="en-GB" dirty="0"/>
              <a:t>Out of the blue, the teacher bought her class </a:t>
            </a:r>
            <a:r>
              <a:rPr lang="en-GB" dirty="0">
                <a:solidFill>
                  <a:srgbClr val="FF0000"/>
                </a:solidFill>
              </a:rPr>
              <a:t>delicious</a:t>
            </a:r>
            <a:r>
              <a:rPr lang="en-GB" dirty="0"/>
              <a:t> sweets.</a:t>
            </a:r>
          </a:p>
          <a:p>
            <a:pPr marL="457200" indent="-457200">
              <a:buAutoNum type="arabicPeriod"/>
            </a:pPr>
            <a:r>
              <a:rPr lang="en-GB" dirty="0"/>
              <a:t>The </a:t>
            </a:r>
            <a:r>
              <a:rPr lang="en-GB" dirty="0">
                <a:solidFill>
                  <a:srgbClr val="FF0000"/>
                </a:solidFill>
              </a:rPr>
              <a:t>obnoxious</a:t>
            </a:r>
            <a:r>
              <a:rPr lang="en-GB" dirty="0"/>
              <a:t> student would not stop yelling out in class.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* In question 4, ‘blue’ acts as a noun.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732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Verbs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371601"/>
            <a:ext cx="10178322" cy="4507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Verbs not only show action but they also show tense.</a:t>
            </a:r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2324480"/>
            <a:ext cx="2724150" cy="3105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56630" y="5430071"/>
            <a:ext cx="2724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James </a:t>
            </a:r>
            <a:r>
              <a:rPr lang="en-GB" sz="2400" b="1" u="sng" dirty="0" smtClean="0">
                <a:solidFill>
                  <a:schemeClr val="accent2">
                    <a:lumMod val="75000"/>
                  </a:schemeClr>
                </a:solidFill>
              </a:rPr>
              <a:t>ran</a:t>
            </a:r>
            <a:r>
              <a:rPr lang="en-GB" sz="2400" dirty="0" smtClean="0"/>
              <a:t> the race.</a:t>
            </a:r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664" y="1874517"/>
            <a:ext cx="3664663" cy="35787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43144" y="5429630"/>
            <a:ext cx="4934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emoji </a:t>
            </a:r>
            <a:r>
              <a:rPr lang="en-GB" sz="2400" b="1" u="sng" dirty="0" smtClean="0">
                <a:solidFill>
                  <a:schemeClr val="accent2">
                    <a:lumMod val="75000"/>
                  </a:schemeClr>
                </a:solidFill>
              </a:rPr>
              <a:t>was thinking </a:t>
            </a:r>
            <a:r>
              <a:rPr lang="en-GB" sz="2400" dirty="0" smtClean="0"/>
              <a:t>up an evil plan.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27527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Verbs</a:t>
            </a:r>
            <a:br>
              <a:rPr lang="en-GB" dirty="0" smtClean="0"/>
            </a:br>
            <a:r>
              <a:rPr lang="en-GB" sz="2700" dirty="0">
                <a:latin typeface="+mn-lt"/>
              </a:rPr>
              <a:t>In your books, write the heading ‘adjectives’, the number and just the answers.</a:t>
            </a:r>
            <a:endParaRPr lang="en-GB" sz="27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4384393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GB" sz="2400" dirty="0" smtClean="0"/>
              <a:t>Until the day is done, we will work on the farm.</a:t>
            </a:r>
          </a:p>
          <a:p>
            <a:pPr marL="457200" indent="-457200">
              <a:buAutoNum type="arabicPeriod"/>
            </a:pPr>
            <a:r>
              <a:rPr lang="en-GB" sz="2400" dirty="0" smtClean="0"/>
              <a:t>If only I had had £2000 to spend on new clothes.</a:t>
            </a:r>
          </a:p>
          <a:p>
            <a:pPr marL="457200" indent="-457200">
              <a:buAutoNum type="arabicPeriod"/>
            </a:pPr>
            <a:r>
              <a:rPr lang="en-GB" sz="2400" dirty="0" smtClean="0"/>
              <a:t>When we go swimming, we often float on our inflatables.</a:t>
            </a:r>
          </a:p>
          <a:p>
            <a:pPr marL="457200" indent="-457200">
              <a:buAutoNum type="arabicPeriod"/>
            </a:pPr>
            <a:r>
              <a:rPr lang="en-GB" sz="2400" dirty="0" smtClean="0"/>
              <a:t>I like to run every morning.</a:t>
            </a:r>
          </a:p>
          <a:p>
            <a:pPr marL="457200" indent="-457200">
              <a:buAutoNum type="arabicPeriod"/>
            </a:pPr>
            <a:r>
              <a:rPr lang="en-GB" sz="2400" dirty="0" smtClean="0"/>
              <a:t>Trying not to show any interest in this riveting English is difficult.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32691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Nouns</a:t>
            </a:r>
            <a:br>
              <a:rPr lang="en-GB" dirty="0" smtClean="0"/>
            </a:br>
            <a:r>
              <a:rPr lang="en-GB" dirty="0" smtClean="0">
                <a:latin typeface="+mn-lt"/>
              </a:rPr>
              <a:t/>
            </a:r>
            <a:br>
              <a:rPr lang="en-GB" dirty="0" smtClean="0">
                <a:latin typeface="+mn-lt"/>
              </a:rPr>
            </a:br>
            <a:r>
              <a:rPr lang="en-GB" dirty="0" smtClean="0">
                <a:latin typeface="+mn-lt"/>
              </a:rPr>
              <a:t>On your whiteboards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sz="2400" dirty="0" smtClean="0"/>
              <a:t>How many different types of nouns can you name?</a:t>
            </a:r>
          </a:p>
          <a:p>
            <a:r>
              <a:rPr lang="en-GB" sz="2400" dirty="0" smtClean="0"/>
              <a:t>Write an explanation for each one.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37745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529255"/>
            <a:ext cx="10178322" cy="4350337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GB" dirty="0"/>
              <a:t>Until the day </a:t>
            </a:r>
            <a:r>
              <a:rPr lang="en-GB" dirty="0">
                <a:solidFill>
                  <a:srgbClr val="FF0000"/>
                </a:solidFill>
              </a:rPr>
              <a:t>is</a:t>
            </a:r>
            <a:r>
              <a:rPr lang="en-GB" dirty="0"/>
              <a:t> </a:t>
            </a:r>
            <a:r>
              <a:rPr lang="en-GB" dirty="0">
                <a:solidFill>
                  <a:srgbClr val="FF0000"/>
                </a:solidFill>
              </a:rPr>
              <a:t>done</a:t>
            </a:r>
            <a:r>
              <a:rPr lang="en-GB" dirty="0"/>
              <a:t>, we </a:t>
            </a:r>
            <a:r>
              <a:rPr lang="en-GB" dirty="0">
                <a:solidFill>
                  <a:srgbClr val="FF0000"/>
                </a:solidFill>
              </a:rPr>
              <a:t>will work </a:t>
            </a:r>
            <a:r>
              <a:rPr lang="en-GB" dirty="0"/>
              <a:t>on the farm.</a:t>
            </a:r>
          </a:p>
          <a:p>
            <a:pPr marL="457200" indent="-457200">
              <a:buAutoNum type="arabicPeriod"/>
            </a:pPr>
            <a:r>
              <a:rPr lang="en-GB" dirty="0"/>
              <a:t>If only I </a:t>
            </a:r>
            <a:r>
              <a:rPr lang="en-GB" dirty="0">
                <a:solidFill>
                  <a:srgbClr val="FF0000"/>
                </a:solidFill>
              </a:rPr>
              <a:t>had had </a:t>
            </a:r>
            <a:r>
              <a:rPr lang="en-GB" dirty="0"/>
              <a:t>£2000 to </a:t>
            </a:r>
            <a:r>
              <a:rPr lang="en-GB" dirty="0">
                <a:solidFill>
                  <a:srgbClr val="FF0000"/>
                </a:solidFill>
              </a:rPr>
              <a:t>spend</a:t>
            </a:r>
            <a:r>
              <a:rPr lang="en-GB" dirty="0"/>
              <a:t> on new clothes.</a:t>
            </a:r>
          </a:p>
          <a:p>
            <a:pPr marL="457200" indent="-457200">
              <a:buAutoNum type="arabicPeriod"/>
            </a:pPr>
            <a:r>
              <a:rPr lang="en-GB" dirty="0"/>
              <a:t>When we </a:t>
            </a:r>
            <a:r>
              <a:rPr lang="en-GB" dirty="0">
                <a:solidFill>
                  <a:srgbClr val="FF0000"/>
                </a:solidFill>
              </a:rPr>
              <a:t>go swimming</a:t>
            </a:r>
            <a:r>
              <a:rPr lang="en-GB" dirty="0"/>
              <a:t>, we often </a:t>
            </a:r>
            <a:r>
              <a:rPr lang="en-GB" dirty="0">
                <a:solidFill>
                  <a:srgbClr val="FF0000"/>
                </a:solidFill>
              </a:rPr>
              <a:t>float</a:t>
            </a:r>
            <a:r>
              <a:rPr lang="en-GB" dirty="0"/>
              <a:t> on our inflatables.</a:t>
            </a:r>
          </a:p>
          <a:p>
            <a:pPr marL="457200" indent="-457200">
              <a:buAutoNum type="arabicPeriod"/>
            </a:pPr>
            <a:r>
              <a:rPr lang="en-GB" dirty="0"/>
              <a:t>I like to </a:t>
            </a:r>
            <a:r>
              <a:rPr lang="en-GB" dirty="0">
                <a:solidFill>
                  <a:srgbClr val="FF0000"/>
                </a:solidFill>
              </a:rPr>
              <a:t>run </a:t>
            </a:r>
            <a:r>
              <a:rPr lang="en-GB" dirty="0"/>
              <a:t>every morning.</a:t>
            </a:r>
          </a:p>
          <a:p>
            <a:pPr marL="457200" indent="-45720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Trying</a:t>
            </a:r>
            <a:r>
              <a:rPr lang="en-GB" dirty="0"/>
              <a:t> not to </a:t>
            </a:r>
            <a:r>
              <a:rPr lang="en-GB" dirty="0">
                <a:solidFill>
                  <a:srgbClr val="FF0000"/>
                </a:solidFill>
              </a:rPr>
              <a:t>show</a:t>
            </a:r>
            <a:r>
              <a:rPr lang="en-GB" dirty="0"/>
              <a:t> any interest in this riveting English </a:t>
            </a:r>
            <a:r>
              <a:rPr lang="en-GB" dirty="0">
                <a:solidFill>
                  <a:srgbClr val="FF0000"/>
                </a:solidFill>
              </a:rPr>
              <a:t>is </a:t>
            </a:r>
            <a:r>
              <a:rPr lang="en-GB" dirty="0"/>
              <a:t>difficult.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998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Adverbs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245477"/>
            <a:ext cx="10178322" cy="46341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Adverbs describe verbs, adjectives and other adverbs. 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They can tell us </a:t>
            </a:r>
            <a:r>
              <a:rPr lang="en-GB" sz="2400" dirty="0" smtClean="0">
                <a:solidFill>
                  <a:srgbClr val="7030A0"/>
                </a:solidFill>
              </a:rPr>
              <a:t>HOW</a:t>
            </a:r>
            <a:r>
              <a:rPr lang="en-GB" sz="2400" dirty="0" smtClean="0"/>
              <a:t> something is done: </a:t>
            </a:r>
            <a:r>
              <a:rPr lang="en-GB" sz="2400" dirty="0" smtClean="0">
                <a:solidFill>
                  <a:srgbClr val="7030A0"/>
                </a:solidFill>
              </a:rPr>
              <a:t>quickly, quietly, fast</a:t>
            </a:r>
          </a:p>
          <a:p>
            <a:pPr marL="0" indent="0">
              <a:buNone/>
            </a:pPr>
            <a:r>
              <a:rPr lang="en-GB" sz="2400" dirty="0" smtClean="0"/>
              <a:t>They can tell us </a:t>
            </a:r>
            <a:r>
              <a:rPr lang="en-GB" sz="2400" dirty="0" smtClean="0">
                <a:solidFill>
                  <a:schemeClr val="bg2">
                    <a:lumMod val="25000"/>
                  </a:schemeClr>
                </a:solidFill>
              </a:rPr>
              <a:t>WHEN </a:t>
            </a:r>
            <a:r>
              <a:rPr lang="en-GB" sz="2400" dirty="0" smtClean="0"/>
              <a:t>something is done: </a:t>
            </a:r>
            <a:r>
              <a:rPr lang="en-GB" sz="2400" dirty="0" smtClean="0">
                <a:solidFill>
                  <a:schemeClr val="accent3">
                    <a:lumMod val="50000"/>
                  </a:schemeClr>
                </a:solidFill>
              </a:rPr>
              <a:t>later, after, during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They can tell us </a:t>
            </a:r>
            <a:r>
              <a:rPr lang="en-GB" sz="2400" dirty="0" smtClean="0">
                <a:solidFill>
                  <a:schemeClr val="accent4">
                    <a:lumMod val="75000"/>
                  </a:schemeClr>
                </a:solidFill>
              </a:rPr>
              <a:t>HOW OFTEN </a:t>
            </a:r>
            <a:r>
              <a:rPr lang="en-GB" sz="2400" dirty="0" smtClean="0"/>
              <a:t>something is done: </a:t>
            </a:r>
            <a:r>
              <a:rPr lang="en-GB" sz="2400" dirty="0" smtClean="0">
                <a:solidFill>
                  <a:schemeClr val="accent4">
                    <a:lumMod val="75000"/>
                  </a:schemeClr>
                </a:solidFill>
              </a:rPr>
              <a:t>everyday, often, frequently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They can tell us </a:t>
            </a:r>
            <a:r>
              <a:rPr lang="en-GB" sz="2400" dirty="0" smtClean="0">
                <a:solidFill>
                  <a:srgbClr val="002060"/>
                </a:solidFill>
              </a:rPr>
              <a:t>WHERE</a:t>
            </a:r>
            <a:r>
              <a:rPr lang="en-GB" sz="2400" dirty="0" smtClean="0"/>
              <a:t> something is done: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en-GB" sz="2400" dirty="0">
                <a:solidFill>
                  <a:srgbClr val="002060"/>
                </a:solidFill>
              </a:rPr>
              <a:t>upstairs, outside, under the table</a:t>
            </a:r>
            <a:endParaRPr lang="en-GB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2400" dirty="0" smtClean="0"/>
              <a:t>They can tell us to </a:t>
            </a:r>
            <a:r>
              <a:rPr lang="en-GB" sz="2400" dirty="0" smtClean="0">
                <a:solidFill>
                  <a:srgbClr val="00B0F0"/>
                </a:solidFill>
              </a:rPr>
              <a:t>WHAT DEGREE </a:t>
            </a:r>
            <a:r>
              <a:rPr lang="en-GB" sz="2400" dirty="0" smtClean="0"/>
              <a:t>something is done: </a:t>
            </a:r>
            <a:r>
              <a:rPr lang="en-GB" sz="2400" dirty="0" smtClean="0">
                <a:solidFill>
                  <a:srgbClr val="00B0F0"/>
                </a:solidFill>
              </a:rPr>
              <a:t>almost, nearly, hardly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51481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Adverbs</a:t>
            </a:r>
            <a:br>
              <a:rPr lang="en-GB" dirty="0" smtClean="0"/>
            </a:br>
            <a:r>
              <a:rPr lang="en-GB" sz="2700" dirty="0">
                <a:latin typeface="+mn-lt"/>
              </a:rPr>
              <a:t>In your books, write the heading ‘adjectives’, the number and just the answers.</a:t>
            </a:r>
            <a:endParaRPr lang="en-GB" sz="27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4145385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GB" sz="2400" dirty="0" smtClean="0"/>
              <a:t>The princess gracefully made her way down the stairs.</a:t>
            </a:r>
          </a:p>
          <a:p>
            <a:pPr marL="457200" indent="-457200">
              <a:buAutoNum type="arabicPeriod"/>
            </a:pPr>
            <a:r>
              <a:rPr lang="en-GB" sz="2400" dirty="0" smtClean="0"/>
              <a:t>I nearly completed the puzzle when my brother boke it.</a:t>
            </a:r>
          </a:p>
          <a:p>
            <a:pPr marL="457200" indent="-457200">
              <a:buAutoNum type="arabicPeriod"/>
            </a:pPr>
            <a:r>
              <a:rPr lang="en-GB" sz="2400" dirty="0" smtClean="0"/>
              <a:t>So far, we have found twelve grammar mistakes.</a:t>
            </a:r>
          </a:p>
          <a:p>
            <a:pPr marL="457200" indent="-457200">
              <a:buAutoNum type="arabicPeriod"/>
            </a:pPr>
            <a:r>
              <a:rPr lang="en-GB" sz="2400" dirty="0" smtClean="0"/>
              <a:t>There aren’t any Pokémon here; we should look elsewhere.</a:t>
            </a:r>
          </a:p>
          <a:p>
            <a:pPr marL="457200" indent="-457200">
              <a:buAutoNum type="arabicPeriod"/>
            </a:pPr>
            <a:r>
              <a:rPr lang="en-GB" sz="2400" dirty="0" smtClean="0"/>
              <a:t>Fred rarely eats fast food.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82315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GB" dirty="0"/>
              <a:t>The princess </a:t>
            </a:r>
            <a:r>
              <a:rPr lang="en-GB" dirty="0">
                <a:solidFill>
                  <a:srgbClr val="FF0000"/>
                </a:solidFill>
              </a:rPr>
              <a:t>gracefully</a:t>
            </a:r>
            <a:r>
              <a:rPr lang="en-GB" dirty="0"/>
              <a:t> made her way down the stairs.</a:t>
            </a:r>
          </a:p>
          <a:p>
            <a:pPr marL="457200" indent="-457200">
              <a:buAutoNum type="arabicPeriod"/>
            </a:pPr>
            <a:r>
              <a:rPr lang="en-GB" dirty="0"/>
              <a:t>I </a:t>
            </a:r>
            <a:r>
              <a:rPr lang="en-GB" dirty="0">
                <a:solidFill>
                  <a:srgbClr val="FF0000"/>
                </a:solidFill>
              </a:rPr>
              <a:t>nearly</a:t>
            </a:r>
            <a:r>
              <a:rPr lang="en-GB" dirty="0"/>
              <a:t> completed the puzzle when my brother boke it.</a:t>
            </a:r>
          </a:p>
          <a:p>
            <a:pPr marL="457200" indent="-45720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So far, </a:t>
            </a:r>
            <a:r>
              <a:rPr lang="en-GB" dirty="0"/>
              <a:t>we have found twelve grammar mistakes.</a:t>
            </a:r>
          </a:p>
          <a:p>
            <a:pPr marL="457200" indent="-457200">
              <a:buAutoNum type="arabicPeriod"/>
            </a:pPr>
            <a:r>
              <a:rPr lang="en-GB" dirty="0"/>
              <a:t>There aren’t any Pokémon </a:t>
            </a:r>
            <a:r>
              <a:rPr lang="en-GB" dirty="0">
                <a:solidFill>
                  <a:srgbClr val="FF0000"/>
                </a:solidFill>
              </a:rPr>
              <a:t>here;</a:t>
            </a:r>
            <a:r>
              <a:rPr lang="en-GB" dirty="0"/>
              <a:t> we should look </a:t>
            </a:r>
            <a:r>
              <a:rPr lang="en-GB" dirty="0">
                <a:solidFill>
                  <a:srgbClr val="FF0000"/>
                </a:solidFill>
              </a:rPr>
              <a:t>elsewhere</a:t>
            </a:r>
            <a:r>
              <a:rPr lang="en-GB" dirty="0"/>
              <a:t>.</a:t>
            </a:r>
          </a:p>
          <a:p>
            <a:pPr marL="457200" indent="-457200">
              <a:buAutoNum type="arabicPeriod"/>
            </a:pPr>
            <a:r>
              <a:rPr lang="en-GB" dirty="0"/>
              <a:t>Fred </a:t>
            </a:r>
            <a:r>
              <a:rPr lang="en-GB" dirty="0">
                <a:solidFill>
                  <a:srgbClr val="FF0000"/>
                </a:solidFill>
              </a:rPr>
              <a:t>rarely</a:t>
            </a:r>
            <a:r>
              <a:rPr lang="en-GB" dirty="0"/>
              <a:t> eats fast food.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13953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Modal verbs and adverbs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03131"/>
            <a:ext cx="10178322" cy="1923393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central.espresso.co.uk/espresso/primary_uk/subject/module/video/item361707/grade2/module305322/collection361827/section361764/index.html?source=search-all-all-all-all&amp;source-keywords=adverbs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4655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Proper nouns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671145"/>
            <a:ext cx="10178322" cy="42084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Proper nouns are the unique names given to people, places and things.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2874772"/>
            <a:ext cx="3194198" cy="26320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97724" y="5817476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Taj Mahal</a:t>
            </a:r>
            <a:endParaRPr lang="en-GB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963" y="2702657"/>
            <a:ext cx="2795752" cy="29763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53958" y="5938134"/>
            <a:ext cx="1671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Agra</a:t>
            </a:r>
            <a:endParaRPr lang="en-GB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7161" y="2995260"/>
            <a:ext cx="3586655" cy="23911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38138" y="5817476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India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111366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Identify the proper nouns</a:t>
            </a:r>
            <a:br>
              <a:rPr lang="en-GB" dirty="0" smtClean="0"/>
            </a:br>
            <a:r>
              <a:rPr lang="en-GB" sz="2400" dirty="0" smtClean="0">
                <a:latin typeface="+mn-lt"/>
              </a:rPr>
              <a:t>In your books, write the heading ‘Proper nouns’, the number and just the answers.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GB" dirty="0" smtClean="0"/>
              <a:t>Julia loved watching the football.</a:t>
            </a:r>
          </a:p>
          <a:p>
            <a:pPr marL="457200" indent="-457200">
              <a:buAutoNum type="arabicPeriod"/>
            </a:pPr>
            <a:r>
              <a:rPr lang="en-GB" dirty="0" smtClean="0"/>
              <a:t>Every weekend, Miss Booth would support Manchester City.</a:t>
            </a:r>
          </a:p>
          <a:p>
            <a:pPr marL="457200" indent="-457200">
              <a:buAutoNum type="arabicPeriod"/>
            </a:pPr>
            <a:r>
              <a:rPr lang="en-GB" dirty="0" smtClean="0"/>
              <a:t>Despite the heat, Russia hosted an incredible tournament.</a:t>
            </a:r>
          </a:p>
          <a:p>
            <a:pPr marL="457200" indent="-457200">
              <a:buAutoNum type="arabicPeriod"/>
            </a:pPr>
            <a:r>
              <a:rPr lang="en-GB" dirty="0" smtClean="0"/>
              <a:t>During the Renaissance, Leonardo da </a:t>
            </a:r>
            <a:r>
              <a:rPr lang="en-GB" dirty="0"/>
              <a:t>V</a:t>
            </a:r>
            <a:r>
              <a:rPr lang="en-GB" dirty="0" smtClean="0"/>
              <a:t>inci painted the Mona Lisa.</a:t>
            </a:r>
          </a:p>
          <a:p>
            <a:pPr marL="457200" indent="-457200">
              <a:buAutoNum type="arabicPeriod"/>
            </a:pPr>
            <a:r>
              <a:rPr lang="en-GB" dirty="0" smtClean="0"/>
              <a:t>If every person earned £1 million month, no one would be poor.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9444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Julia</a:t>
            </a:r>
            <a:r>
              <a:rPr lang="en-GB" dirty="0"/>
              <a:t> loved watching the football.</a:t>
            </a:r>
          </a:p>
          <a:p>
            <a:pPr marL="457200" indent="-457200">
              <a:buAutoNum type="arabicPeriod"/>
            </a:pPr>
            <a:r>
              <a:rPr lang="en-GB" dirty="0"/>
              <a:t>Every weekend, </a:t>
            </a:r>
            <a:r>
              <a:rPr lang="en-GB" dirty="0">
                <a:solidFill>
                  <a:srgbClr val="FF0000"/>
                </a:solidFill>
              </a:rPr>
              <a:t>Miss Booth </a:t>
            </a:r>
            <a:r>
              <a:rPr lang="en-GB" dirty="0"/>
              <a:t>would support </a:t>
            </a:r>
            <a:r>
              <a:rPr lang="en-GB" dirty="0">
                <a:solidFill>
                  <a:srgbClr val="FF0000"/>
                </a:solidFill>
              </a:rPr>
              <a:t>Manchester City</a:t>
            </a:r>
            <a:r>
              <a:rPr lang="en-GB" dirty="0"/>
              <a:t>.</a:t>
            </a:r>
          </a:p>
          <a:p>
            <a:pPr marL="457200" indent="-457200">
              <a:buAutoNum type="arabicPeriod"/>
            </a:pPr>
            <a:r>
              <a:rPr lang="en-GB" dirty="0"/>
              <a:t>Despite the heat, </a:t>
            </a:r>
            <a:r>
              <a:rPr lang="en-GB" dirty="0">
                <a:solidFill>
                  <a:srgbClr val="FF0000"/>
                </a:solidFill>
              </a:rPr>
              <a:t>Russia</a:t>
            </a:r>
            <a:r>
              <a:rPr lang="en-GB" dirty="0"/>
              <a:t> hosted an incredible tournament.</a:t>
            </a:r>
          </a:p>
          <a:p>
            <a:pPr marL="457200" indent="-457200">
              <a:buAutoNum type="arabicPeriod"/>
            </a:pPr>
            <a:r>
              <a:rPr lang="en-GB" dirty="0"/>
              <a:t>During the </a:t>
            </a:r>
            <a:r>
              <a:rPr lang="en-GB" dirty="0">
                <a:solidFill>
                  <a:srgbClr val="FF0000"/>
                </a:solidFill>
              </a:rPr>
              <a:t>Renaissance</a:t>
            </a:r>
            <a:r>
              <a:rPr lang="en-GB" dirty="0"/>
              <a:t>, </a:t>
            </a:r>
            <a:r>
              <a:rPr lang="en-GB" dirty="0">
                <a:solidFill>
                  <a:srgbClr val="FF0000"/>
                </a:solidFill>
              </a:rPr>
              <a:t>Leonardo da Vinci </a:t>
            </a:r>
            <a:r>
              <a:rPr lang="en-GB" dirty="0"/>
              <a:t>painted the </a:t>
            </a:r>
            <a:r>
              <a:rPr lang="en-GB" dirty="0">
                <a:solidFill>
                  <a:srgbClr val="FF0000"/>
                </a:solidFill>
              </a:rPr>
              <a:t>Mona Lisa</a:t>
            </a:r>
            <a:r>
              <a:rPr lang="en-GB" dirty="0"/>
              <a:t>.</a:t>
            </a:r>
          </a:p>
          <a:p>
            <a:pPr marL="457200" indent="-457200">
              <a:buAutoNum type="arabicPeriod"/>
            </a:pPr>
            <a:r>
              <a:rPr lang="en-GB" dirty="0"/>
              <a:t>If every person earned £1 million month, no one would be poor</a:t>
            </a:r>
            <a:r>
              <a:rPr lang="en-GB" dirty="0" smtClean="0"/>
              <a:t>. </a:t>
            </a:r>
            <a:r>
              <a:rPr lang="en-GB" dirty="0" smtClean="0">
                <a:solidFill>
                  <a:srgbClr val="FF0000"/>
                </a:solidFill>
              </a:rPr>
              <a:t>None</a:t>
            </a: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6799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Common nouns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Common nouns are the general names given to objects.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96" y="2831592"/>
            <a:ext cx="4286250" cy="304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81048" y="5879592"/>
            <a:ext cx="1592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</a:t>
            </a:r>
            <a:r>
              <a:rPr lang="en-GB" dirty="0" smtClean="0"/>
              <a:t>able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068" y="2719552"/>
            <a:ext cx="4004441" cy="30033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09338" y="5722883"/>
            <a:ext cx="1166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</a:t>
            </a:r>
            <a:r>
              <a:rPr lang="en-GB" dirty="0" smtClean="0"/>
              <a:t>ouse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1561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Identify the Common nouns</a:t>
            </a:r>
            <a:br>
              <a:rPr lang="en-GB" dirty="0" smtClean="0"/>
            </a:br>
            <a:r>
              <a:rPr lang="en-GB" sz="2700" dirty="0">
                <a:latin typeface="+mn-lt"/>
              </a:rPr>
              <a:t>In your books, write the heading </a:t>
            </a:r>
            <a:r>
              <a:rPr lang="en-GB" sz="2700" dirty="0" smtClean="0">
                <a:latin typeface="+mn-lt"/>
              </a:rPr>
              <a:t>‘Common nouns’, </a:t>
            </a:r>
            <a:r>
              <a:rPr lang="en-GB" sz="2700" dirty="0">
                <a:latin typeface="+mn-lt"/>
              </a:rPr>
              <a:t>the number and just the </a:t>
            </a:r>
            <a:r>
              <a:rPr lang="en-GB" sz="2700" dirty="0" smtClean="0">
                <a:latin typeface="+mn-lt"/>
              </a:rPr>
              <a:t>answers.</a:t>
            </a:r>
            <a:endParaRPr lang="en-GB" sz="27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GB" dirty="0" smtClean="0"/>
              <a:t>Sylvie enjoyed running in the rain.</a:t>
            </a:r>
          </a:p>
          <a:p>
            <a:pPr marL="457200" indent="-457200">
              <a:buAutoNum type="arabicPeriod"/>
            </a:pPr>
            <a:r>
              <a:rPr lang="en-GB" dirty="0" smtClean="0"/>
              <a:t>Although it was scary, the ride was fun.</a:t>
            </a:r>
          </a:p>
          <a:p>
            <a:pPr marL="457200" indent="-457200">
              <a:buAutoNum type="arabicPeriod"/>
            </a:pPr>
            <a:r>
              <a:rPr lang="en-GB" dirty="0" smtClean="0"/>
              <a:t>Jumping through hoops, the dog tried surprised the crowd.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6628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GB" dirty="0"/>
              <a:t>Sylvie enjoyed running in the </a:t>
            </a:r>
            <a:r>
              <a:rPr lang="en-GB" dirty="0">
                <a:solidFill>
                  <a:srgbClr val="FF0000"/>
                </a:solidFill>
              </a:rPr>
              <a:t>rain</a:t>
            </a:r>
            <a:r>
              <a:rPr lang="en-GB" dirty="0"/>
              <a:t>.</a:t>
            </a:r>
          </a:p>
          <a:p>
            <a:pPr marL="457200" indent="-457200">
              <a:buAutoNum type="arabicPeriod"/>
            </a:pPr>
            <a:r>
              <a:rPr lang="en-GB" dirty="0"/>
              <a:t>Although it was scary, the </a:t>
            </a:r>
            <a:r>
              <a:rPr lang="en-GB" dirty="0">
                <a:solidFill>
                  <a:srgbClr val="FF0000"/>
                </a:solidFill>
              </a:rPr>
              <a:t>ride</a:t>
            </a:r>
            <a:r>
              <a:rPr lang="en-GB" dirty="0"/>
              <a:t> was fun.</a:t>
            </a:r>
          </a:p>
          <a:p>
            <a:pPr marL="457200" indent="-457200">
              <a:buAutoNum type="arabicPeriod"/>
            </a:pPr>
            <a:r>
              <a:rPr lang="en-GB" dirty="0"/>
              <a:t>Jumping through </a:t>
            </a:r>
            <a:r>
              <a:rPr lang="en-GB" dirty="0">
                <a:solidFill>
                  <a:srgbClr val="FF0000"/>
                </a:solidFill>
              </a:rPr>
              <a:t>hoops</a:t>
            </a:r>
            <a:r>
              <a:rPr lang="en-GB" dirty="0"/>
              <a:t>, the </a:t>
            </a:r>
            <a:r>
              <a:rPr lang="en-GB" dirty="0">
                <a:solidFill>
                  <a:srgbClr val="FF0000"/>
                </a:solidFill>
              </a:rPr>
              <a:t>dog</a:t>
            </a:r>
            <a:r>
              <a:rPr lang="en-GB" dirty="0"/>
              <a:t> tried surprised the crowd.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4902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Collective nouns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055" y="1434663"/>
            <a:ext cx="10357945" cy="444493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Collective nouns are the names given for a group.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365" y="2048255"/>
            <a:ext cx="3438786" cy="31701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9876" y="5376041"/>
            <a:ext cx="2175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Swarm of bees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202" y="2048255"/>
            <a:ext cx="2961947" cy="29619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45367" y="5291761"/>
            <a:ext cx="159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Flock of birds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572775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96</TotalTime>
  <Words>1025</Words>
  <Application>Microsoft Office PowerPoint</Application>
  <PresentationFormat>Widescreen</PresentationFormat>
  <Paragraphs>124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Gill Sans MT</vt:lpstr>
      <vt:lpstr>Impact</vt:lpstr>
      <vt:lpstr>Badge</vt:lpstr>
      <vt:lpstr>Parts of Speech A.K.A Word Classes</vt:lpstr>
      <vt:lpstr>Nouns  On your whiteboards</vt:lpstr>
      <vt:lpstr>Proper nouns</vt:lpstr>
      <vt:lpstr>Identify the proper nouns In your books, write the heading ‘Proper nouns’, the number and just the answers.</vt:lpstr>
      <vt:lpstr>Answers</vt:lpstr>
      <vt:lpstr>Common nouns</vt:lpstr>
      <vt:lpstr>Identify the Common nouns In your books, write the heading ‘Common nouns’, the number and just the answers.</vt:lpstr>
      <vt:lpstr>Answers</vt:lpstr>
      <vt:lpstr>Collective nouns</vt:lpstr>
      <vt:lpstr>Collective nouns In your books, write the heading ‘Collective Nouns’, the number and just the answers</vt:lpstr>
      <vt:lpstr>Answers</vt:lpstr>
      <vt:lpstr>Abstract nouns </vt:lpstr>
      <vt:lpstr>Abstract Nouns</vt:lpstr>
      <vt:lpstr>Answers</vt:lpstr>
      <vt:lpstr>Adjectives</vt:lpstr>
      <vt:lpstr>Adjectives In your books, write the heading ‘adjectives’, the number and just the answers. </vt:lpstr>
      <vt:lpstr>answers</vt:lpstr>
      <vt:lpstr>Verbs</vt:lpstr>
      <vt:lpstr>Verbs In your books, write the heading ‘adjectives’, the number and just the answers.</vt:lpstr>
      <vt:lpstr>answers</vt:lpstr>
      <vt:lpstr>Adverbs</vt:lpstr>
      <vt:lpstr>Adverbs In your books, write the heading ‘adjectives’, the number and just the answers.</vt:lpstr>
      <vt:lpstr>answers</vt:lpstr>
      <vt:lpstr>Modal verbs and adverbs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Parts of Speech A.K.A Word Classes</dc:title>
  <dc:creator>Xenon Booth</dc:creator>
  <cp:lastModifiedBy>Xenon Booth</cp:lastModifiedBy>
  <cp:revision>20</cp:revision>
  <dcterms:created xsi:type="dcterms:W3CDTF">2018-07-23T11:06:36Z</dcterms:created>
  <dcterms:modified xsi:type="dcterms:W3CDTF">2018-07-23T12:43:19Z</dcterms:modified>
</cp:coreProperties>
</file>