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1"/>
  </p:notesMasterIdLst>
  <p:handoutMasterIdLst>
    <p:handoutMasterId r:id="rId372"/>
  </p:handoutMasterIdLst>
  <p:sldIdLst>
    <p:sldId id="650" r:id="rId2"/>
    <p:sldId id="660" r:id="rId3"/>
    <p:sldId id="667" r:id="rId4"/>
    <p:sldId id="658" r:id="rId5"/>
    <p:sldId id="659" r:id="rId6"/>
    <p:sldId id="661" r:id="rId7"/>
    <p:sldId id="662" r:id="rId8"/>
    <p:sldId id="663" r:id="rId9"/>
    <p:sldId id="664" r:id="rId10"/>
    <p:sldId id="665" r:id="rId11"/>
    <p:sldId id="666" r:id="rId12"/>
    <p:sldId id="675" r:id="rId13"/>
    <p:sldId id="676" r:id="rId14"/>
    <p:sldId id="698" r:id="rId15"/>
    <p:sldId id="699" r:id="rId16"/>
    <p:sldId id="700" r:id="rId17"/>
    <p:sldId id="701" r:id="rId18"/>
    <p:sldId id="709" r:id="rId19"/>
    <p:sldId id="710" r:id="rId20"/>
    <p:sldId id="711" r:id="rId21"/>
    <p:sldId id="712" r:id="rId22"/>
    <p:sldId id="713" r:id="rId23"/>
    <p:sldId id="714" r:id="rId24"/>
    <p:sldId id="743" r:id="rId25"/>
    <p:sldId id="744" r:id="rId26"/>
    <p:sldId id="745" r:id="rId27"/>
    <p:sldId id="746" r:id="rId28"/>
    <p:sldId id="754" r:id="rId29"/>
    <p:sldId id="755" r:id="rId30"/>
    <p:sldId id="810" r:id="rId31"/>
    <p:sldId id="811" r:id="rId32"/>
    <p:sldId id="812" r:id="rId33"/>
    <p:sldId id="813" r:id="rId34"/>
    <p:sldId id="816" r:id="rId35"/>
    <p:sldId id="817" r:id="rId36"/>
    <p:sldId id="818" r:id="rId37"/>
    <p:sldId id="819" r:id="rId38"/>
    <p:sldId id="820" r:id="rId39"/>
    <p:sldId id="821" r:id="rId40"/>
    <p:sldId id="652" r:id="rId41"/>
    <p:sldId id="653" r:id="rId42"/>
    <p:sldId id="649" r:id="rId43"/>
    <p:sldId id="654" r:id="rId44"/>
    <p:sldId id="655" r:id="rId45"/>
    <p:sldId id="656" r:id="rId46"/>
    <p:sldId id="657" r:id="rId47"/>
    <p:sldId id="668" r:id="rId48"/>
    <p:sldId id="669" r:id="rId49"/>
    <p:sldId id="670" r:id="rId50"/>
    <p:sldId id="671" r:id="rId51"/>
    <p:sldId id="672" r:id="rId52"/>
    <p:sldId id="673" r:id="rId53"/>
    <p:sldId id="674" r:id="rId54"/>
    <p:sldId id="677" r:id="rId55"/>
    <p:sldId id="678" r:id="rId56"/>
    <p:sldId id="679" r:id="rId57"/>
    <p:sldId id="680" r:id="rId58"/>
    <p:sldId id="681" r:id="rId59"/>
    <p:sldId id="682" r:id="rId60"/>
    <p:sldId id="683" r:id="rId61"/>
    <p:sldId id="684" r:id="rId62"/>
    <p:sldId id="685" r:id="rId63"/>
    <p:sldId id="686" r:id="rId64"/>
    <p:sldId id="687" r:id="rId65"/>
    <p:sldId id="688" r:id="rId66"/>
    <p:sldId id="689" r:id="rId67"/>
    <p:sldId id="690" r:id="rId68"/>
    <p:sldId id="691" r:id="rId69"/>
    <p:sldId id="692" r:id="rId70"/>
    <p:sldId id="693" r:id="rId71"/>
    <p:sldId id="694" r:id="rId72"/>
    <p:sldId id="695" r:id="rId73"/>
    <p:sldId id="696" r:id="rId74"/>
    <p:sldId id="697" r:id="rId75"/>
    <p:sldId id="702" r:id="rId76"/>
    <p:sldId id="703" r:id="rId77"/>
    <p:sldId id="704" r:id="rId78"/>
    <p:sldId id="705" r:id="rId79"/>
    <p:sldId id="706" r:id="rId80"/>
    <p:sldId id="707" r:id="rId81"/>
    <p:sldId id="708" r:id="rId82"/>
    <p:sldId id="715" r:id="rId83"/>
    <p:sldId id="716" r:id="rId84"/>
    <p:sldId id="717" r:id="rId85"/>
    <p:sldId id="718" r:id="rId86"/>
    <p:sldId id="719" r:id="rId87"/>
    <p:sldId id="720" r:id="rId88"/>
    <p:sldId id="721" r:id="rId89"/>
    <p:sldId id="722" r:id="rId90"/>
    <p:sldId id="723" r:id="rId91"/>
    <p:sldId id="724" r:id="rId92"/>
    <p:sldId id="725" r:id="rId93"/>
    <p:sldId id="726" r:id="rId94"/>
    <p:sldId id="727" r:id="rId95"/>
    <p:sldId id="728" r:id="rId96"/>
    <p:sldId id="729" r:id="rId97"/>
    <p:sldId id="836" r:id="rId98"/>
    <p:sldId id="837" r:id="rId99"/>
    <p:sldId id="838" r:id="rId100"/>
    <p:sldId id="839" r:id="rId101"/>
    <p:sldId id="840" r:id="rId102"/>
    <p:sldId id="841" r:id="rId103"/>
    <p:sldId id="736" r:id="rId104"/>
    <p:sldId id="737" r:id="rId105"/>
    <p:sldId id="831" r:id="rId106"/>
    <p:sldId id="832" r:id="rId107"/>
    <p:sldId id="833" r:id="rId108"/>
    <p:sldId id="834" r:id="rId109"/>
    <p:sldId id="835" r:id="rId110"/>
    <p:sldId id="747" r:id="rId111"/>
    <p:sldId id="748" r:id="rId112"/>
    <p:sldId id="749" r:id="rId113"/>
    <p:sldId id="750" r:id="rId114"/>
    <p:sldId id="751" r:id="rId115"/>
    <p:sldId id="753" r:id="rId116"/>
    <p:sldId id="830" r:id="rId117"/>
    <p:sldId id="756" r:id="rId118"/>
    <p:sldId id="757" r:id="rId119"/>
    <p:sldId id="758" r:id="rId120"/>
    <p:sldId id="759" r:id="rId121"/>
    <p:sldId id="760" r:id="rId122"/>
    <p:sldId id="823" r:id="rId123"/>
    <p:sldId id="824" r:id="rId124"/>
    <p:sldId id="763" r:id="rId125"/>
    <p:sldId id="766" r:id="rId126"/>
    <p:sldId id="825" r:id="rId127"/>
    <p:sldId id="826" r:id="rId128"/>
    <p:sldId id="827" r:id="rId129"/>
    <p:sldId id="828" r:id="rId130"/>
    <p:sldId id="829" r:id="rId131"/>
    <p:sldId id="770" r:id="rId132"/>
    <p:sldId id="771" r:id="rId133"/>
    <p:sldId id="773" r:id="rId134"/>
    <p:sldId id="772" r:id="rId135"/>
    <p:sldId id="774" r:id="rId136"/>
    <p:sldId id="776" r:id="rId137"/>
    <p:sldId id="785" r:id="rId138"/>
    <p:sldId id="789" r:id="rId139"/>
    <p:sldId id="790" r:id="rId140"/>
    <p:sldId id="791" r:id="rId141"/>
    <p:sldId id="792" r:id="rId142"/>
    <p:sldId id="794" r:id="rId143"/>
    <p:sldId id="793" r:id="rId144"/>
    <p:sldId id="795" r:id="rId145"/>
    <p:sldId id="796" r:id="rId146"/>
    <p:sldId id="797" r:id="rId147"/>
    <p:sldId id="798" r:id="rId148"/>
    <p:sldId id="799" r:id="rId149"/>
    <p:sldId id="800" r:id="rId150"/>
    <p:sldId id="801" r:id="rId151"/>
    <p:sldId id="802" r:id="rId152"/>
    <p:sldId id="803" r:id="rId153"/>
    <p:sldId id="804" r:id="rId154"/>
    <p:sldId id="805" r:id="rId155"/>
    <p:sldId id="806" r:id="rId156"/>
    <p:sldId id="807" r:id="rId157"/>
    <p:sldId id="808" r:id="rId158"/>
    <p:sldId id="809" r:id="rId159"/>
    <p:sldId id="777" r:id="rId160"/>
    <p:sldId id="779" r:id="rId161"/>
    <p:sldId id="778" r:id="rId162"/>
    <p:sldId id="780" r:id="rId163"/>
    <p:sldId id="781" r:id="rId164"/>
    <p:sldId id="784" r:id="rId165"/>
    <p:sldId id="783" r:id="rId166"/>
    <p:sldId id="257" r:id="rId167"/>
    <p:sldId id="456" r:id="rId168"/>
    <p:sldId id="358" r:id="rId169"/>
    <p:sldId id="359" r:id="rId170"/>
    <p:sldId id="360" r:id="rId171"/>
    <p:sldId id="361" r:id="rId172"/>
    <p:sldId id="362" r:id="rId173"/>
    <p:sldId id="363" r:id="rId174"/>
    <p:sldId id="364" r:id="rId175"/>
    <p:sldId id="365" r:id="rId176"/>
    <p:sldId id="366" r:id="rId177"/>
    <p:sldId id="367" r:id="rId178"/>
    <p:sldId id="457" r:id="rId179"/>
    <p:sldId id="458" r:id="rId180"/>
    <p:sldId id="459" r:id="rId181"/>
    <p:sldId id="460" r:id="rId182"/>
    <p:sldId id="461" r:id="rId183"/>
    <p:sldId id="462" r:id="rId184"/>
    <p:sldId id="463" r:id="rId185"/>
    <p:sldId id="464" r:id="rId186"/>
    <p:sldId id="465" r:id="rId187"/>
    <p:sldId id="466" r:id="rId188"/>
    <p:sldId id="467" r:id="rId189"/>
    <p:sldId id="468" r:id="rId190"/>
    <p:sldId id="471" r:id="rId191"/>
    <p:sldId id="472" r:id="rId192"/>
    <p:sldId id="473" r:id="rId193"/>
    <p:sldId id="474" r:id="rId194"/>
    <p:sldId id="475" r:id="rId195"/>
    <p:sldId id="476" r:id="rId196"/>
    <p:sldId id="477" r:id="rId197"/>
    <p:sldId id="478" r:id="rId198"/>
    <p:sldId id="479" r:id="rId199"/>
    <p:sldId id="480" r:id="rId200"/>
    <p:sldId id="481" r:id="rId201"/>
    <p:sldId id="482" r:id="rId202"/>
    <p:sldId id="483" r:id="rId203"/>
    <p:sldId id="484" r:id="rId204"/>
    <p:sldId id="485" r:id="rId205"/>
    <p:sldId id="486" r:id="rId206"/>
    <p:sldId id="487" r:id="rId207"/>
    <p:sldId id="488" r:id="rId208"/>
    <p:sldId id="489" r:id="rId209"/>
    <p:sldId id="490" r:id="rId210"/>
    <p:sldId id="491" r:id="rId211"/>
    <p:sldId id="492" r:id="rId212"/>
    <p:sldId id="493" r:id="rId213"/>
    <p:sldId id="494" r:id="rId214"/>
    <p:sldId id="495" r:id="rId215"/>
    <p:sldId id="496" r:id="rId216"/>
    <p:sldId id="497" r:id="rId217"/>
    <p:sldId id="498" r:id="rId218"/>
    <p:sldId id="499" r:id="rId219"/>
    <p:sldId id="500" r:id="rId220"/>
    <p:sldId id="501" r:id="rId221"/>
    <p:sldId id="502" r:id="rId222"/>
    <p:sldId id="503" r:id="rId223"/>
    <p:sldId id="504" r:id="rId224"/>
    <p:sldId id="505" r:id="rId225"/>
    <p:sldId id="506" r:id="rId226"/>
    <p:sldId id="507" r:id="rId227"/>
    <p:sldId id="508" r:id="rId228"/>
    <p:sldId id="509" r:id="rId229"/>
    <p:sldId id="510" r:id="rId230"/>
    <p:sldId id="511" r:id="rId231"/>
    <p:sldId id="512" r:id="rId232"/>
    <p:sldId id="513" r:id="rId233"/>
    <p:sldId id="514" r:id="rId234"/>
    <p:sldId id="515" r:id="rId235"/>
    <p:sldId id="516" r:id="rId236"/>
    <p:sldId id="517" r:id="rId237"/>
    <p:sldId id="518" r:id="rId238"/>
    <p:sldId id="519" r:id="rId239"/>
    <p:sldId id="520" r:id="rId240"/>
    <p:sldId id="521" r:id="rId241"/>
    <p:sldId id="522" r:id="rId242"/>
    <p:sldId id="523" r:id="rId243"/>
    <p:sldId id="524" r:id="rId244"/>
    <p:sldId id="525" r:id="rId245"/>
    <p:sldId id="526" r:id="rId246"/>
    <p:sldId id="527" r:id="rId247"/>
    <p:sldId id="528" r:id="rId248"/>
    <p:sldId id="529" r:id="rId249"/>
    <p:sldId id="530" r:id="rId250"/>
    <p:sldId id="531" r:id="rId251"/>
    <p:sldId id="532" r:id="rId252"/>
    <p:sldId id="533" r:id="rId253"/>
    <p:sldId id="534" r:id="rId254"/>
    <p:sldId id="535" r:id="rId255"/>
    <p:sldId id="536" r:id="rId256"/>
    <p:sldId id="537" r:id="rId257"/>
    <p:sldId id="538" r:id="rId258"/>
    <p:sldId id="539" r:id="rId259"/>
    <p:sldId id="540" r:id="rId260"/>
    <p:sldId id="541" r:id="rId261"/>
    <p:sldId id="542" r:id="rId262"/>
    <p:sldId id="543" r:id="rId263"/>
    <p:sldId id="544" r:id="rId264"/>
    <p:sldId id="545" r:id="rId265"/>
    <p:sldId id="546" r:id="rId266"/>
    <p:sldId id="547" r:id="rId267"/>
    <p:sldId id="651" r:id="rId268"/>
    <p:sldId id="548" r:id="rId269"/>
    <p:sldId id="549" r:id="rId270"/>
    <p:sldId id="550" r:id="rId271"/>
    <p:sldId id="551" r:id="rId272"/>
    <p:sldId id="552" r:id="rId273"/>
    <p:sldId id="553" r:id="rId274"/>
    <p:sldId id="554" r:id="rId275"/>
    <p:sldId id="555" r:id="rId276"/>
    <p:sldId id="556" r:id="rId277"/>
    <p:sldId id="557" r:id="rId278"/>
    <p:sldId id="558" r:id="rId279"/>
    <p:sldId id="559" r:id="rId280"/>
    <p:sldId id="560" r:id="rId281"/>
    <p:sldId id="561" r:id="rId282"/>
    <p:sldId id="562" r:id="rId283"/>
    <p:sldId id="563" r:id="rId284"/>
    <p:sldId id="564" r:id="rId285"/>
    <p:sldId id="565" r:id="rId286"/>
    <p:sldId id="566" r:id="rId287"/>
    <p:sldId id="567" r:id="rId288"/>
    <p:sldId id="568" r:id="rId289"/>
    <p:sldId id="569" r:id="rId290"/>
    <p:sldId id="570" r:id="rId291"/>
    <p:sldId id="571" r:id="rId292"/>
    <p:sldId id="572" r:id="rId293"/>
    <p:sldId id="573" r:id="rId294"/>
    <p:sldId id="574" r:id="rId295"/>
    <p:sldId id="575" r:id="rId296"/>
    <p:sldId id="576" r:id="rId297"/>
    <p:sldId id="577" r:id="rId298"/>
    <p:sldId id="578" r:id="rId299"/>
    <p:sldId id="579" r:id="rId300"/>
    <p:sldId id="580" r:id="rId301"/>
    <p:sldId id="581" r:id="rId302"/>
    <p:sldId id="582" r:id="rId303"/>
    <p:sldId id="583" r:id="rId304"/>
    <p:sldId id="584" r:id="rId305"/>
    <p:sldId id="585" r:id="rId306"/>
    <p:sldId id="586" r:id="rId307"/>
    <p:sldId id="587" r:id="rId308"/>
    <p:sldId id="588" r:id="rId309"/>
    <p:sldId id="589" r:id="rId310"/>
    <p:sldId id="590" r:id="rId311"/>
    <p:sldId id="591" r:id="rId312"/>
    <p:sldId id="592" r:id="rId313"/>
    <p:sldId id="593" r:id="rId314"/>
    <p:sldId id="594" r:id="rId315"/>
    <p:sldId id="595" r:id="rId316"/>
    <p:sldId id="596" r:id="rId317"/>
    <p:sldId id="597" r:id="rId318"/>
    <p:sldId id="598" r:id="rId319"/>
    <p:sldId id="599" r:id="rId320"/>
    <p:sldId id="600" r:id="rId321"/>
    <p:sldId id="601" r:id="rId322"/>
    <p:sldId id="602" r:id="rId323"/>
    <p:sldId id="603" r:id="rId324"/>
    <p:sldId id="604" r:id="rId325"/>
    <p:sldId id="605" r:id="rId326"/>
    <p:sldId id="606" r:id="rId327"/>
    <p:sldId id="607" r:id="rId328"/>
    <p:sldId id="608" r:id="rId329"/>
    <p:sldId id="609" r:id="rId330"/>
    <p:sldId id="610" r:id="rId331"/>
    <p:sldId id="611" r:id="rId332"/>
    <p:sldId id="612" r:id="rId333"/>
    <p:sldId id="613" r:id="rId334"/>
    <p:sldId id="614" r:id="rId335"/>
    <p:sldId id="615" r:id="rId336"/>
    <p:sldId id="616" r:id="rId337"/>
    <p:sldId id="617" r:id="rId338"/>
    <p:sldId id="618" r:id="rId339"/>
    <p:sldId id="619" r:id="rId340"/>
    <p:sldId id="620" r:id="rId341"/>
    <p:sldId id="621" r:id="rId342"/>
    <p:sldId id="622" r:id="rId343"/>
    <p:sldId id="623" r:id="rId344"/>
    <p:sldId id="624" r:id="rId345"/>
    <p:sldId id="625" r:id="rId346"/>
    <p:sldId id="626" r:id="rId347"/>
    <p:sldId id="627" r:id="rId348"/>
    <p:sldId id="628" r:id="rId349"/>
    <p:sldId id="629" r:id="rId350"/>
    <p:sldId id="630" r:id="rId351"/>
    <p:sldId id="631" r:id="rId352"/>
    <p:sldId id="632" r:id="rId353"/>
    <p:sldId id="633" r:id="rId354"/>
    <p:sldId id="634" r:id="rId355"/>
    <p:sldId id="635" r:id="rId356"/>
    <p:sldId id="636" r:id="rId357"/>
    <p:sldId id="637" r:id="rId358"/>
    <p:sldId id="638" r:id="rId359"/>
    <p:sldId id="639" r:id="rId360"/>
    <p:sldId id="640" r:id="rId361"/>
    <p:sldId id="641" r:id="rId362"/>
    <p:sldId id="642" r:id="rId363"/>
    <p:sldId id="643" r:id="rId364"/>
    <p:sldId id="644" r:id="rId365"/>
    <p:sldId id="645" r:id="rId366"/>
    <p:sldId id="646" r:id="rId367"/>
    <p:sldId id="647" r:id="rId368"/>
    <p:sldId id="648" r:id="rId369"/>
    <p:sldId id="822" r:id="rId370"/>
  </p:sldIdLst>
  <p:sldSz cx="9144000" cy="6858000" type="screen4x3"/>
  <p:notesSz cx="7099300" cy="10234613"/>
  <p:custShowLst>
    <p:custShow name="80" id="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289"/>
      </p:sldLst>
    </p:custShow>
    <p:custShow name="81" id="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288"/>
      </p:sldLst>
    </p:custShow>
    <p:custShow name="82" id="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287"/>
      </p:sldLst>
    </p:custShow>
    <p:custShow name="83" id="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286"/>
      </p:sldLst>
    </p:custShow>
    <p:custShow name="84" id="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285"/>
      </p:sldLst>
    </p:custShow>
    <p:custShow name="85" id="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284"/>
      </p:sldLst>
    </p:custShow>
    <p:custShow name="86" id="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283"/>
      </p:sldLst>
    </p:custShow>
    <p:custShow name="87" id="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282"/>
      </p:sldLst>
    </p:custShow>
    <p:custShow name="88" id="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281"/>
      </p:sldLst>
    </p:custShow>
    <p:custShow name="89" id="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280"/>
      </p:sldLst>
    </p:custShow>
    <p:custShow name="90" id="1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279"/>
      </p:sldLst>
    </p:custShow>
    <p:custShow name="91" id="1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278"/>
      </p:sldLst>
    </p:custShow>
    <p:custShow name="92" id="1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277"/>
      </p:sldLst>
    </p:custShow>
    <p:custShow name="93" id="13">
      <p:sldLst>
        <p:sld r:id="rId167"/>
        <p:sld r:id="rId168"/>
        <p:sld r:id="rId169"/>
        <p:sld r:id="rId170"/>
        <p:sld r:id="rId171"/>
        <p:sld r:id="rId172"/>
        <p:sld r:id="rId173"/>
        <p:sld r:id="rId276"/>
      </p:sldLst>
    </p:custShow>
    <p:custShow name="94" id="14">
      <p:sldLst>
        <p:sld r:id="rId167"/>
        <p:sld r:id="rId168"/>
        <p:sld r:id="rId169"/>
        <p:sld r:id="rId170"/>
        <p:sld r:id="rId171"/>
        <p:sld r:id="rId172"/>
        <p:sld r:id="rId275"/>
      </p:sldLst>
    </p:custShow>
    <p:custShow name="95" id="15">
      <p:sldLst>
        <p:sld r:id="rId167"/>
        <p:sld r:id="rId168"/>
        <p:sld r:id="rId169"/>
        <p:sld r:id="rId170"/>
        <p:sld r:id="rId171"/>
        <p:sld r:id="rId274"/>
      </p:sldLst>
    </p:custShow>
    <p:custShow name="96" id="16">
      <p:sldLst>
        <p:sld r:id="rId167"/>
        <p:sld r:id="rId168"/>
        <p:sld r:id="rId169"/>
        <p:sld r:id="rId170"/>
        <p:sld r:id="rId273"/>
      </p:sldLst>
    </p:custShow>
    <p:custShow name="97" id="17">
      <p:sldLst>
        <p:sld r:id="rId167"/>
        <p:sld r:id="rId168"/>
        <p:sld r:id="rId169"/>
        <p:sld r:id="rId272"/>
      </p:sldLst>
    </p:custShow>
    <p:custShow name="98" id="18">
      <p:sldLst>
        <p:sld r:id="rId167"/>
        <p:sld r:id="rId168"/>
        <p:sld r:id="rId271"/>
      </p:sldLst>
    </p:custShow>
    <p:custShow name="99" id="19">
      <p:sldLst>
        <p:sld r:id="rId167"/>
        <p:sld r:id="rId270"/>
      </p:sldLst>
    </p:custShow>
    <p:custShow name="100" id="20">
      <p:sldLst>
        <p:sld r:id="rId269"/>
      </p:sldLst>
    </p:custShow>
    <p:custShow name="pointless" id="2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265"/>
        <p:sld r:id="rId266"/>
        <p:sld r:id="rId267"/>
      </p:sldLst>
    </p:custShow>
    <p:custShow name="01" id="2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265"/>
        <p:sld r:id="rId368"/>
      </p:sldLst>
    </p:custShow>
    <p:custShow name="02" id="2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264"/>
        <p:sld r:id="rId367"/>
      </p:sldLst>
    </p:custShow>
    <p:custShow name="03" id="2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263"/>
        <p:sld r:id="rId366"/>
      </p:sldLst>
    </p:custShow>
    <p:custShow name="04" id="2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262"/>
        <p:sld r:id="rId365"/>
      </p:sldLst>
    </p:custShow>
    <p:custShow name="05" id="2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261"/>
        <p:sld r:id="rId364"/>
      </p:sldLst>
    </p:custShow>
    <p:custShow name="06" id="2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260"/>
        <p:sld r:id="rId363"/>
      </p:sldLst>
    </p:custShow>
    <p:custShow name="07" id="2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259"/>
        <p:sld r:id="rId362"/>
      </p:sldLst>
    </p:custShow>
    <p:custShow name="08" id="2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258"/>
        <p:sld r:id="rId361"/>
      </p:sldLst>
    </p:custShow>
    <p:custShow name="09" id="3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257"/>
        <p:sld r:id="rId360"/>
      </p:sldLst>
    </p:custShow>
    <p:custShow name="10" id="3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256"/>
        <p:sld r:id="rId359"/>
      </p:sldLst>
    </p:custShow>
    <p:custShow name="11" id="3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255"/>
        <p:sld r:id="rId358"/>
      </p:sldLst>
    </p:custShow>
    <p:custShow name="12" id="3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254"/>
        <p:sld r:id="rId357"/>
      </p:sldLst>
    </p:custShow>
    <p:custShow name="13" id="3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253"/>
        <p:sld r:id="rId356"/>
      </p:sldLst>
    </p:custShow>
    <p:custShow name="14" id="3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252"/>
        <p:sld r:id="rId355"/>
      </p:sldLst>
    </p:custShow>
    <p:custShow name="15" id="3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251"/>
        <p:sld r:id="rId354"/>
      </p:sldLst>
    </p:custShow>
    <p:custShow name="16" id="3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250"/>
        <p:sld r:id="rId353"/>
      </p:sldLst>
    </p:custShow>
    <p:custShow name="17" id="3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249"/>
        <p:sld r:id="rId352"/>
      </p:sldLst>
    </p:custShow>
    <p:custShow name="18" id="3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248"/>
        <p:sld r:id="rId351"/>
      </p:sldLst>
    </p:custShow>
    <p:custShow name="19" id="4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247"/>
        <p:sld r:id="rId350"/>
      </p:sldLst>
    </p:custShow>
    <p:custShow name="20" id="4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246"/>
        <p:sld r:id="rId349"/>
      </p:sldLst>
    </p:custShow>
    <p:custShow name="21" id="4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245"/>
        <p:sld r:id="rId348"/>
      </p:sldLst>
    </p:custShow>
    <p:custShow name="22" id="4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244"/>
        <p:sld r:id="rId347"/>
      </p:sldLst>
    </p:custShow>
    <p:custShow name="23" id="4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243"/>
        <p:sld r:id="rId346"/>
      </p:sldLst>
    </p:custShow>
    <p:custShow name="24" id="4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242"/>
        <p:sld r:id="rId345"/>
      </p:sldLst>
    </p:custShow>
    <p:custShow name="25" id="4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241"/>
        <p:sld r:id="rId344"/>
      </p:sldLst>
    </p:custShow>
    <p:custShow name="26" id="4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240"/>
        <p:sld r:id="rId343"/>
      </p:sldLst>
    </p:custShow>
    <p:custShow name="27" id="4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239"/>
        <p:sld r:id="rId342"/>
      </p:sldLst>
    </p:custShow>
    <p:custShow name="28" id="4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238"/>
        <p:sld r:id="rId341"/>
      </p:sldLst>
    </p:custShow>
    <p:custShow name="29" id="5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237"/>
        <p:sld r:id="rId340"/>
      </p:sldLst>
    </p:custShow>
    <p:custShow name="30" id="5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236"/>
        <p:sld r:id="rId339"/>
      </p:sldLst>
    </p:custShow>
    <p:custShow name="31" id="5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235"/>
        <p:sld r:id="rId338"/>
      </p:sldLst>
    </p:custShow>
    <p:custShow name="32" id="5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234"/>
        <p:sld r:id="rId337"/>
      </p:sldLst>
    </p:custShow>
    <p:custShow name="33" id="5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233"/>
        <p:sld r:id="rId336"/>
      </p:sldLst>
    </p:custShow>
    <p:custShow name="34" id="5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232"/>
        <p:sld r:id="rId335"/>
      </p:sldLst>
    </p:custShow>
    <p:custShow name="35" id="5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231"/>
        <p:sld r:id="rId334"/>
      </p:sldLst>
    </p:custShow>
    <p:custShow name="36" id="5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230"/>
        <p:sld r:id="rId333"/>
      </p:sldLst>
    </p:custShow>
    <p:custShow name="37" id="5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229"/>
        <p:sld r:id="rId332"/>
      </p:sldLst>
    </p:custShow>
    <p:custShow name="38" id="5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228"/>
        <p:sld r:id="rId331"/>
      </p:sldLst>
    </p:custShow>
    <p:custShow name="39" id="6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227"/>
        <p:sld r:id="rId330"/>
      </p:sldLst>
    </p:custShow>
    <p:custShow name="40" id="6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226"/>
        <p:sld r:id="rId329"/>
      </p:sldLst>
    </p:custShow>
    <p:custShow name="41" id="6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225"/>
        <p:sld r:id="rId328"/>
      </p:sldLst>
    </p:custShow>
    <p:custShow name="42" id="6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224"/>
        <p:sld r:id="rId327"/>
      </p:sldLst>
    </p:custShow>
    <p:custShow name="43" id="6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223"/>
        <p:sld r:id="rId326"/>
      </p:sldLst>
    </p:custShow>
    <p:custShow name="44" id="6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222"/>
        <p:sld r:id="rId325"/>
      </p:sldLst>
    </p:custShow>
    <p:custShow name="45" id="6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221"/>
        <p:sld r:id="rId324"/>
      </p:sldLst>
    </p:custShow>
    <p:custShow name="46" id="6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220"/>
        <p:sld r:id="rId323"/>
      </p:sldLst>
    </p:custShow>
    <p:custShow name="47" id="6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219"/>
        <p:sld r:id="rId322"/>
      </p:sldLst>
    </p:custShow>
    <p:custShow name="48" id="6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218"/>
        <p:sld r:id="rId321"/>
      </p:sldLst>
    </p:custShow>
    <p:custShow name="49" id="7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217"/>
        <p:sld r:id="rId320"/>
      </p:sldLst>
    </p:custShow>
    <p:custShow name="50" id="7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216"/>
        <p:sld r:id="rId319"/>
      </p:sldLst>
    </p:custShow>
    <p:custShow name="51" id="7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215"/>
        <p:sld r:id="rId318"/>
      </p:sldLst>
    </p:custShow>
    <p:custShow name="52" id="7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214"/>
        <p:sld r:id="rId317"/>
      </p:sldLst>
    </p:custShow>
    <p:custShow name="53" id="7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213"/>
        <p:sld r:id="rId316"/>
      </p:sldLst>
    </p:custShow>
    <p:custShow name="54" id="7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212"/>
        <p:sld r:id="rId315"/>
      </p:sldLst>
    </p:custShow>
    <p:custShow name="55" id="7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211"/>
        <p:sld r:id="rId314"/>
      </p:sldLst>
    </p:custShow>
    <p:custShow name="56" id="7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210"/>
        <p:sld r:id="rId313"/>
      </p:sldLst>
    </p:custShow>
    <p:custShow name="57" id="7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209"/>
        <p:sld r:id="rId312"/>
      </p:sldLst>
    </p:custShow>
    <p:custShow name="58" id="7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208"/>
        <p:sld r:id="rId311"/>
      </p:sldLst>
    </p:custShow>
    <p:custShow name="59" id="8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  <p:sld r:id="rId207"/>
        <p:sld r:id="rId310"/>
      </p:sldLst>
    </p:custShow>
    <p:custShow name="60" id="8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206"/>
      </p:sldLst>
    </p:custShow>
    <p:custShow name="61" id="8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205"/>
        <p:sld r:id="rId308"/>
      </p:sldLst>
    </p:custShow>
    <p:custShow name="62" id="8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204"/>
        <p:sld r:id="rId307"/>
      </p:sldLst>
    </p:custShow>
    <p:custShow name="63" id="8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203"/>
        <p:sld r:id="rId306"/>
      </p:sldLst>
    </p:custShow>
    <p:custShow name="64" id="8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202"/>
        <p:sld r:id="rId305"/>
      </p:sldLst>
    </p:custShow>
    <p:custShow name="65" id="8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201"/>
        <p:sld r:id="rId304"/>
      </p:sldLst>
    </p:custShow>
    <p:custShow name="66" id="8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200"/>
        <p:sld r:id="rId303"/>
      </p:sldLst>
    </p:custShow>
    <p:custShow name="67" id="8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199"/>
        <p:sld r:id="rId302"/>
      </p:sldLst>
    </p:custShow>
    <p:custShow name="68" id="8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198"/>
        <p:sld r:id="rId301"/>
      </p:sldLst>
    </p:custShow>
    <p:custShow name="69" id="9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197"/>
        <p:sld r:id="rId300"/>
      </p:sldLst>
    </p:custShow>
    <p:custShow name="70" id="91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196"/>
        <p:sld r:id="rId299"/>
      </p:sldLst>
    </p:custShow>
    <p:custShow name="71" id="92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195"/>
        <p:sld r:id="rId298"/>
      </p:sldLst>
    </p:custShow>
    <p:custShow name="72" id="93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194"/>
        <p:sld r:id="rId297"/>
      </p:sldLst>
    </p:custShow>
    <p:custShow name="73" id="94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193"/>
        <p:sld r:id="rId296"/>
      </p:sldLst>
    </p:custShow>
    <p:custShow name="74" id="95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192"/>
        <p:sld r:id="rId295"/>
      </p:sldLst>
    </p:custShow>
    <p:custShow name="75" id="96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191"/>
        <p:sld r:id="rId294"/>
      </p:sldLst>
    </p:custShow>
    <p:custShow name="76" id="97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190"/>
        <p:sld r:id="rId293"/>
      </p:sldLst>
    </p:custShow>
    <p:custShow name="77" id="98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189"/>
        <p:sld r:id="rId292"/>
      </p:sldLst>
    </p:custShow>
    <p:custShow name="78" id="99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188"/>
        <p:sld r:id="rId291"/>
      </p:sldLst>
    </p:custShow>
    <p:custShow name="79" id="100">
      <p:sldLst>
        <p:sld r:id="rId167"/>
        <p:sld r:id="rId168"/>
        <p:sld r:id="rId169"/>
        <p:sld r:id="rId170"/>
        <p:sld r:id="rId171"/>
        <p:sld r:id="rId172"/>
        <p:sld r:id="rId173"/>
        <p:sld r:id="rId174"/>
        <p:sld r:id="rId175"/>
        <p:sld r:id="rId176"/>
        <p:sld r:id="rId177"/>
        <p:sld r:id="rId178"/>
        <p:sld r:id="rId179"/>
        <p:sld r:id="rId180"/>
        <p:sld r:id="rId181"/>
        <p:sld r:id="rId182"/>
        <p:sld r:id="rId183"/>
        <p:sld r:id="rId184"/>
        <p:sld r:id="rId185"/>
        <p:sld r:id="rId186"/>
        <p:sld r:id="rId187"/>
        <p:sld r:id="rId290"/>
      </p:sldLst>
    </p:custShow>
    <p:custShow name="wrong" id="101">
      <p:sldLst>
        <p:sld r:id="rId26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B8023A"/>
    <a:srgbClr val="1F00D6"/>
    <a:srgbClr val="3942F1"/>
    <a:srgbClr val="150090"/>
    <a:srgbClr val="B71403"/>
    <a:srgbClr val="C9280D"/>
    <a:srgbClr val="FA240E"/>
    <a:srgbClr val="E8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98" autoAdjust="0"/>
    <p:restoredTop sz="9421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handoutMaster" Target="handoutMasters/handoutMaster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theme" Target="theme/theme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8DC1C3-A967-4814-A66E-913A01C90CBC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485B68-077E-40D3-92C5-B1F9B8E0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4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65D5E-EB1E-4933-85E9-846A2BB2AE9D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861781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FFAA6-48F7-494C-95B9-9503D2459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FAA6-48F7-494C-95B9-9503D245938F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0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C328-AC95-45D4-9E99-7F74EE4E06C8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EF01-D2AC-4AE6-8FB4-60262AB77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08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9.xml"/><Relationship Id="rId7" Type="http://schemas.openxmlformats.org/officeDocument/2006/relationships/slide" Target="slide104.xml"/><Relationship Id="rId2" Type="http://schemas.openxmlformats.org/officeDocument/2006/relationships/slide" Target="slide10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7.xml"/><Relationship Id="rId5" Type="http://schemas.openxmlformats.org/officeDocument/2006/relationships/slide" Target="slide108.xml"/><Relationship Id="rId4" Type="http://schemas.openxmlformats.org/officeDocument/2006/relationships/slide" Target="slide106.xml"/><Relationship Id="rId9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6.xml"/><Relationship Id="rId7" Type="http://schemas.openxmlformats.org/officeDocument/2006/relationships/slide" Target="slide111.xml"/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4.xml"/><Relationship Id="rId5" Type="http://schemas.openxmlformats.org/officeDocument/2006/relationships/slide" Target="slide115.xml"/><Relationship Id="rId4" Type="http://schemas.openxmlformats.org/officeDocument/2006/relationships/slide" Target="slide113.xml"/><Relationship Id="rId9" Type="http://schemas.openxmlformats.org/officeDocument/2006/relationships/image" Target="../media/image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23.xml"/><Relationship Id="rId7" Type="http://schemas.openxmlformats.org/officeDocument/2006/relationships/slide" Target="slide118.xml"/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1.xml"/><Relationship Id="rId5" Type="http://schemas.openxmlformats.org/officeDocument/2006/relationships/slide" Target="slide122.xml"/><Relationship Id="rId4" Type="http://schemas.openxmlformats.org/officeDocument/2006/relationships/slide" Target="slide120.xml"/><Relationship Id="rId9" Type="http://schemas.openxmlformats.org/officeDocument/2006/relationships/image" Target="../media/image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30.xml"/><Relationship Id="rId7" Type="http://schemas.openxmlformats.org/officeDocument/2006/relationships/slide" Target="slide125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8.xml"/><Relationship Id="rId5" Type="http://schemas.openxmlformats.org/officeDocument/2006/relationships/slide" Target="slide129.xml"/><Relationship Id="rId4" Type="http://schemas.openxmlformats.org/officeDocument/2006/relationships/slide" Target="slide127.xml"/><Relationship Id="rId9" Type="http://schemas.openxmlformats.org/officeDocument/2006/relationships/image" Target="../media/image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35.xml"/><Relationship Id="rId7" Type="http://schemas.openxmlformats.org/officeDocument/2006/relationships/slide" Target="slide132.xml"/><Relationship Id="rId2" Type="http://schemas.openxmlformats.org/officeDocument/2006/relationships/slide" Target="slide1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7.xml"/><Relationship Id="rId5" Type="http://schemas.openxmlformats.org/officeDocument/2006/relationships/slide" Target="slide134.xml"/><Relationship Id="rId4" Type="http://schemas.openxmlformats.org/officeDocument/2006/relationships/slide" Target="slide136.xml"/><Relationship Id="rId9" Type="http://schemas.openxmlformats.org/officeDocument/2006/relationships/image" Target="../media/image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44.xml"/><Relationship Id="rId7" Type="http://schemas.openxmlformats.org/officeDocument/2006/relationships/slide" Target="slide139.xml"/><Relationship Id="rId2" Type="http://schemas.openxmlformats.org/officeDocument/2006/relationships/slide" Target="slide1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2.xml"/><Relationship Id="rId5" Type="http://schemas.openxmlformats.org/officeDocument/2006/relationships/slide" Target="slide143.xml"/><Relationship Id="rId4" Type="http://schemas.openxmlformats.org/officeDocument/2006/relationships/slide" Target="slide141.xml"/><Relationship Id="rId9" Type="http://schemas.openxmlformats.org/officeDocument/2006/relationships/image" Target="../media/image1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1.xml"/><Relationship Id="rId7" Type="http://schemas.openxmlformats.org/officeDocument/2006/relationships/slide" Target="slide146.xml"/><Relationship Id="rId2" Type="http://schemas.openxmlformats.org/officeDocument/2006/relationships/slide" Target="slide1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9.xml"/><Relationship Id="rId5" Type="http://schemas.openxmlformats.org/officeDocument/2006/relationships/slide" Target="slide150.xml"/><Relationship Id="rId4" Type="http://schemas.openxmlformats.org/officeDocument/2006/relationships/slide" Target="slide148.xml"/><Relationship Id="rId9" Type="http://schemas.openxmlformats.org/officeDocument/2006/relationships/image" Target="../media/image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8.xml"/><Relationship Id="rId7" Type="http://schemas.openxmlformats.org/officeDocument/2006/relationships/slide" Target="slide153.xml"/><Relationship Id="rId2" Type="http://schemas.openxmlformats.org/officeDocument/2006/relationships/slide" Target="slide1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6.xml"/><Relationship Id="rId5" Type="http://schemas.openxmlformats.org/officeDocument/2006/relationships/slide" Target="slide157.xml"/><Relationship Id="rId4" Type="http://schemas.openxmlformats.org/officeDocument/2006/relationships/slide" Target="slide155.xml"/><Relationship Id="rId9" Type="http://schemas.openxmlformats.org/officeDocument/2006/relationships/image" Target="../media/image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65.xml"/><Relationship Id="rId7" Type="http://schemas.openxmlformats.org/officeDocument/2006/relationships/slide" Target="slide160.xml"/><Relationship Id="rId2" Type="http://schemas.openxmlformats.org/officeDocument/2006/relationships/slide" Target="slide16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3.xml"/><Relationship Id="rId5" Type="http://schemas.openxmlformats.org/officeDocument/2006/relationships/slide" Target="slide164.xml"/><Relationship Id="rId4" Type="http://schemas.openxmlformats.org/officeDocument/2006/relationships/slide" Target="slide162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4.xml"/><Relationship Id="rId18" Type="http://schemas.openxmlformats.org/officeDocument/2006/relationships/slide" Target="slide26.xml"/><Relationship Id="rId3" Type="http://schemas.openxmlformats.org/officeDocument/2006/relationships/slide" Target="slide16.xml"/><Relationship Id="rId21" Type="http://schemas.openxmlformats.org/officeDocument/2006/relationships/image" Target="../media/image1.png"/><Relationship Id="rId7" Type="http://schemas.openxmlformats.org/officeDocument/2006/relationships/slide" Target="slide30.xml"/><Relationship Id="rId12" Type="http://schemas.openxmlformats.org/officeDocument/2006/relationships/slide" Target="slide22.xml"/><Relationship Id="rId17" Type="http://schemas.openxmlformats.org/officeDocument/2006/relationships/slide" Target="slide14.xml"/><Relationship Id="rId2" Type="http://schemas.openxmlformats.org/officeDocument/2006/relationships/slide" Target="slide4.xml"/><Relationship Id="rId16" Type="http://schemas.openxmlformats.org/officeDocument/2006/relationships/slide" Target="slide36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5" Type="http://schemas.openxmlformats.org/officeDocument/2006/relationships/slide" Target="slide24.xml"/><Relationship Id="rId10" Type="http://schemas.openxmlformats.org/officeDocument/2006/relationships/slide" Target="slide32.xml"/><Relationship Id="rId19" Type="http://schemas.openxmlformats.org/officeDocument/2006/relationships/slide" Target="slide38.xml"/><Relationship Id="rId4" Type="http://schemas.openxmlformats.org/officeDocument/2006/relationships/slide" Target="slide28.xml"/><Relationship Id="rId9" Type="http://schemas.openxmlformats.org/officeDocument/2006/relationships/slide" Target="slide20.xml"/><Relationship Id="rId1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1.png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145.xml"/><Relationship Id="rId18" Type="http://schemas.openxmlformats.org/officeDocument/2006/relationships/slide" Target="slide117.xml"/><Relationship Id="rId3" Type="http://schemas.openxmlformats.org/officeDocument/2006/relationships/slide" Target="slide82.xml"/><Relationship Id="rId21" Type="http://schemas.openxmlformats.org/officeDocument/2006/relationships/image" Target="../media/image1.png"/><Relationship Id="rId7" Type="http://schemas.openxmlformats.org/officeDocument/2006/relationships/slide" Target="slide131.xml"/><Relationship Id="rId12" Type="http://schemas.openxmlformats.org/officeDocument/2006/relationships/slide" Target="slide103.xml"/><Relationship Id="rId17" Type="http://schemas.openxmlformats.org/officeDocument/2006/relationships/slide" Target="slide75.xml"/><Relationship Id="rId2" Type="http://schemas.openxmlformats.org/officeDocument/2006/relationships/slide" Target="slide40.xml"/><Relationship Id="rId16" Type="http://schemas.openxmlformats.org/officeDocument/2006/relationships/slide" Target="slide152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11" Type="http://schemas.openxmlformats.org/officeDocument/2006/relationships/slide" Target="slide61.xml"/><Relationship Id="rId5" Type="http://schemas.openxmlformats.org/officeDocument/2006/relationships/slide" Target="slide47.xml"/><Relationship Id="rId15" Type="http://schemas.openxmlformats.org/officeDocument/2006/relationships/slide" Target="slide110.xml"/><Relationship Id="rId10" Type="http://schemas.openxmlformats.org/officeDocument/2006/relationships/slide" Target="slide138.xml"/><Relationship Id="rId19" Type="http://schemas.openxmlformats.org/officeDocument/2006/relationships/slide" Target="slide159.xml"/><Relationship Id="rId4" Type="http://schemas.openxmlformats.org/officeDocument/2006/relationships/slide" Target="slide124.xml"/><Relationship Id="rId9" Type="http://schemas.openxmlformats.org/officeDocument/2006/relationships/slide" Target="slide96.xml"/><Relationship Id="rId14" Type="http://schemas.openxmlformats.org/officeDocument/2006/relationships/slide" Target="slide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1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3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1.png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6.xml"/><Relationship Id="rId7" Type="http://schemas.openxmlformats.org/officeDocument/2006/relationships/slide" Target="slide42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45.xml"/><Relationship Id="rId9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3.xml"/><Relationship Id="rId7" Type="http://schemas.openxmlformats.org/officeDocument/2006/relationships/slide" Target="slide51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slide" Target="slide52.xml"/><Relationship Id="rId4" Type="http://schemas.openxmlformats.org/officeDocument/2006/relationships/slide" Target="slide50.xml"/><Relationship Id="rId9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0.xml"/><Relationship Id="rId7" Type="http://schemas.openxmlformats.org/officeDocument/2006/relationships/slide" Target="slide55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slide" Target="slide59.xml"/><Relationship Id="rId4" Type="http://schemas.openxmlformats.org/officeDocument/2006/relationships/slide" Target="slide57.xml"/><Relationship Id="rId9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7.xml"/><Relationship Id="rId7" Type="http://schemas.openxmlformats.org/officeDocument/2006/relationships/slide" Target="slide62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5" Type="http://schemas.openxmlformats.org/officeDocument/2006/relationships/slide" Target="slide66.xml"/><Relationship Id="rId4" Type="http://schemas.openxmlformats.org/officeDocument/2006/relationships/slide" Target="slide64.xml"/><Relationship Id="rId9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4.xml"/><Relationship Id="rId7" Type="http://schemas.openxmlformats.org/officeDocument/2006/relationships/slide" Target="slide69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2.xml"/><Relationship Id="rId5" Type="http://schemas.openxmlformats.org/officeDocument/2006/relationships/slide" Target="slide73.xml"/><Relationship Id="rId4" Type="http://schemas.openxmlformats.org/officeDocument/2006/relationships/slide" Target="slide71.xml"/><Relationship Id="rId9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1.xml"/><Relationship Id="rId7" Type="http://schemas.openxmlformats.org/officeDocument/2006/relationships/slide" Target="slide76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9.xml"/><Relationship Id="rId5" Type="http://schemas.openxmlformats.org/officeDocument/2006/relationships/slide" Target="slide80.xml"/><Relationship Id="rId4" Type="http://schemas.openxmlformats.org/officeDocument/2006/relationships/slide" Target="slide78.xml"/><Relationship Id="rId9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8.xml"/><Relationship Id="rId7" Type="http://schemas.openxmlformats.org/officeDocument/2006/relationships/slide" Target="slide83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slide" Target="slide86.xml"/><Relationship Id="rId4" Type="http://schemas.openxmlformats.org/officeDocument/2006/relationships/slide" Target="slide85.xml"/><Relationship Id="rId9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4.xml"/><Relationship Id="rId7" Type="http://schemas.openxmlformats.org/officeDocument/2006/relationships/slide" Target="slide90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5.xml"/><Relationship Id="rId5" Type="http://schemas.openxmlformats.org/officeDocument/2006/relationships/slide" Target="slide93.xml"/><Relationship Id="rId4" Type="http://schemas.openxmlformats.org/officeDocument/2006/relationships/slide" Target="slide92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2.xml"/><Relationship Id="rId7" Type="http://schemas.openxmlformats.org/officeDocument/2006/relationships/slide" Target="slide97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4" Type="http://schemas.openxmlformats.org/officeDocument/2006/relationships/slide" Target="slide99.xml"/><Relationship Id="rId9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2410" y="980728"/>
            <a:ext cx="93658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Pointless</a:t>
            </a:r>
            <a:endParaRPr lang="en-US" sz="1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2676169" y="3573016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2682339" y="4725144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587727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63888" y="366669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Round 1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961" y="4803249"/>
            <a:ext cx="192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Round 2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8046" y="595537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Finish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k.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2 x 20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03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23376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Well known to you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familiar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444" y="2343467"/>
            <a:ext cx="3758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Opinion not based on facts or experience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prejudice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privilege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interrupt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29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interfere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584" y="3322560"/>
            <a:ext cx="333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Sitting on the benches during assembly is a </a:t>
            </a:r>
            <a:r>
              <a:rPr lang="en-GB" sz="2000" dirty="0" err="1" smtClean="0">
                <a:solidFill>
                  <a:srgbClr val="FFFF00"/>
                </a:solidFill>
              </a:rPr>
              <a:t>pri</a:t>
            </a:r>
            <a:r>
              <a:rPr lang="en-GB" sz="2000" dirty="0" smtClean="0">
                <a:solidFill>
                  <a:srgbClr val="FFFF00"/>
                </a:solidFill>
              </a:rPr>
              <a:t>____.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19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Butt into a conversation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Meddle with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fam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pre_______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pri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int</a:t>
            </a:r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30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int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99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Share an opinion about something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25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criticise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530173"/>
            <a:ext cx="363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Which cat___ would you put this book into?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category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An annoyance, a pest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nuisance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89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occur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vegetables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37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sacrifice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28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happen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3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Potatoes, leeks and beans.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To give something up.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crit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cat____y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nu_______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oc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veg____s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30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sac____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83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won the diving ___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82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competition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2" y="1511648"/>
            <a:ext cx="370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Something to discuss and argue about.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65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controversy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noun from explain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7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explanation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occupy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symbols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54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appreciate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Live in.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3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+ - x ÷ </a:t>
            </a:r>
            <a:r>
              <a:rPr lang="en-GB" sz="2000" dirty="0" smtClean="0">
                <a:solidFill>
                  <a:srgbClr val="FFFF00"/>
                </a:solidFill>
                <a:latin typeface="Calibri"/>
                <a:cs typeface="Calibri"/>
              </a:rPr>
              <a:t>° © are all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130000"/>
            <a:ext cx="364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Thank you. I really </a:t>
            </a:r>
            <a:r>
              <a:rPr lang="en-GB" sz="2000" dirty="0" err="1" smtClean="0">
                <a:solidFill>
                  <a:srgbClr val="FFFF00"/>
                </a:solidFill>
              </a:rPr>
              <a:t>ap</a:t>
            </a:r>
            <a:r>
              <a:rPr lang="en-GB" sz="2000" dirty="0" smtClean="0">
                <a:solidFill>
                  <a:srgbClr val="FFFF00"/>
                </a:solidFill>
              </a:rPr>
              <a:t>___ what you did.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50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601" y="163475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ex_______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oc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r>
              <a:rPr lang="en-GB" sz="2400" dirty="0" err="1" smtClean="0">
                <a:solidFill>
                  <a:srgbClr val="FFFF00"/>
                </a:solidFill>
              </a:rPr>
              <a:t>ls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ap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495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 More spellings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77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4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64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67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4" y="4710334"/>
            <a:ext cx="263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spellings </a:t>
            </a:r>
            <a:r>
              <a:rPr lang="en-GB" sz="24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 Spellings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A line of people waiting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03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queue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It is needed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necessary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book of words and meanings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dictionary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immediately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temperature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yacht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At once.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Measured in °</a:t>
            </a:r>
            <a:r>
              <a:rPr lang="en-GB" sz="2000" dirty="0" smtClean="0">
                <a:solidFill>
                  <a:srgbClr val="FFFF00"/>
                </a:solidFill>
              </a:rPr>
              <a:t>C.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Large sailing </a:t>
            </a:r>
            <a:r>
              <a:rPr lang="en-GB" sz="2000" dirty="0" smtClean="0">
                <a:solidFill>
                  <a:srgbClr val="FFFF00"/>
                </a:solidFill>
              </a:rPr>
              <a:t>boat.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q___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n____</a:t>
            </a:r>
            <a:r>
              <a:rPr lang="en-GB" sz="2400" dirty="0" err="1">
                <a:solidFill>
                  <a:srgbClr val="FFFF00"/>
                </a:solidFill>
              </a:rPr>
              <a:t>s_y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d_______y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im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r>
              <a:rPr lang="en-GB" sz="24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t__m</a:t>
            </a:r>
            <a:r>
              <a:rPr lang="en-GB" sz="2400" dirty="0">
                <a:solidFill>
                  <a:srgbClr val="FFFF00"/>
                </a:solidFill>
              </a:rPr>
              <a:t>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y____</a:t>
            </a:r>
          </a:p>
        </p:txBody>
      </p:sp>
    </p:spTree>
    <p:extLst>
      <p:ext uri="{BB962C8B-B14F-4D97-AF65-F5344CB8AC3E}">
        <p14:creationId xmlns:p14="http://schemas.microsoft.com/office/powerpoint/2010/main" val="13326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540000"/>
            <a:ext cx="348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House of Commons and the House of Lords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6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parliament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83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How something is said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94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pronunciation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Certain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definite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frequently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embarrass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26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foreign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Often.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4882" y="4191181"/>
            <a:ext cx="355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Make someone feel uncomfortable.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From another country.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59202" y="631088"/>
            <a:ext cx="154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9430" y="157721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pro_____n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453" y="2546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</a:t>
            </a:r>
            <a:r>
              <a:rPr lang="en-GB" sz="2400" dirty="0" err="1" smtClean="0">
                <a:solidFill>
                  <a:srgbClr val="FFFF00"/>
                </a:solidFill>
              </a:rPr>
              <a:t>ef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9026" y="3445644"/>
            <a:ext cx="171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fre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r>
              <a:rPr lang="en-GB" sz="24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2418" y="4314291"/>
            <a:ext cx="165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emb</a:t>
            </a:r>
            <a:r>
              <a:rPr lang="en-GB" sz="2400" dirty="0" smtClean="0">
                <a:solidFill>
                  <a:srgbClr val="FFFF00"/>
                </a:solidFill>
              </a:rPr>
              <a:t>____s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327" y="5201893"/>
            <a:ext cx="125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or___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Not professional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29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amateur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Extremely old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ancient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An assistant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secretary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6558" y="342693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sincerely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conscience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3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cemetery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End a letter with yours 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40" y="4191181"/>
            <a:ext cx="370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This will trouble you if you do bad deeds.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331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Where you find graves.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93939" y="658868"/>
            <a:ext cx="1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ama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729" y="1623376"/>
            <a:ext cx="131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a____</a:t>
            </a:r>
            <a:r>
              <a:rPr lang="en-GB" sz="2400" dirty="0" err="1">
                <a:solidFill>
                  <a:srgbClr val="FFFF00"/>
                </a:solidFill>
              </a:rPr>
              <a:t>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3336" y="2549397"/>
            <a:ext cx="172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sec_____</a:t>
            </a:r>
            <a:r>
              <a:rPr lang="en-GB" sz="2400" dirty="0" err="1">
                <a:solidFill>
                  <a:srgbClr val="FFFF00"/>
                </a:solidFill>
              </a:rPr>
              <a:t>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3336" y="3426931"/>
            <a:ext cx="173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sin______</a:t>
            </a:r>
            <a:r>
              <a:rPr lang="en-GB" sz="2400" dirty="0" err="1">
                <a:solidFill>
                  <a:srgbClr val="FFFF00"/>
                </a:solidFill>
              </a:rPr>
              <a:t>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8541" y="4299002"/>
            <a:ext cx="160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2230" y="5165373"/>
            <a:ext cx="1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cem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TV came with a 5 year g__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47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guarantee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34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Not particularly good or bad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average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690" y="2368444"/>
            <a:ext cx="3758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group formed to discuss and make decisions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committee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hindrance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marvellous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mischievous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62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was not a help – it was a h__.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Wonderful.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bit naughty.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55077" y="679023"/>
            <a:ext cx="154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g</a:t>
            </a:r>
            <a:r>
              <a:rPr lang="en-GB" sz="2400" dirty="0" err="1" smtClean="0">
                <a:solidFill>
                  <a:srgbClr val="FFFF00"/>
                </a:solidFill>
              </a:rPr>
              <a:t>______e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a</a:t>
            </a:r>
            <a:r>
              <a:rPr lang="en-GB" sz="2400" dirty="0" err="1" smtClean="0">
                <a:solidFill>
                  <a:srgbClr val="FFFF00"/>
                </a:solidFill>
              </a:rPr>
              <a:t>v</a:t>
            </a:r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5437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com______</a:t>
            </a:r>
            <a:r>
              <a:rPr lang="en-GB" sz="2400" dirty="0" err="1">
                <a:solidFill>
                  <a:srgbClr val="FFFF00"/>
                </a:solidFill>
              </a:rPr>
              <a:t>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41492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h</a:t>
            </a:r>
            <a:r>
              <a:rPr lang="en-GB" sz="2400" dirty="0" err="1" smtClean="0">
                <a:solidFill>
                  <a:srgbClr val="FFFF00"/>
                </a:solidFill>
              </a:rPr>
              <a:t>in</a:t>
            </a:r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6641" y="425569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mar_____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522320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misc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A </a:t>
            </a:r>
            <a:r>
              <a:rPr lang="en-GB" sz="2000" dirty="0" smtClean="0">
                <a:solidFill>
                  <a:srgbClr val="FFFF00"/>
                </a:solidFill>
              </a:rPr>
              <a:t>place to eat out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55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restaurant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4" y="1467452"/>
            <a:ext cx="348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needed the loo. She was d__.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desperate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Annoy and pester continually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9979" y="2549398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harass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leisure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disastrous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26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bargain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Free time.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33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Opposite to successful.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 was cheap – a b__.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679369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rest___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66570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</a:t>
            </a:r>
            <a:r>
              <a:rPr lang="en-GB" sz="2400" dirty="0" err="1" smtClean="0">
                <a:solidFill>
                  <a:srgbClr val="FFFF00"/>
                </a:solidFill>
              </a:rPr>
              <a:t>esp</a:t>
            </a:r>
            <a:r>
              <a:rPr lang="en-GB" sz="2400" dirty="0" smtClean="0">
                <a:solidFill>
                  <a:srgbClr val="FFFF00"/>
                </a:solidFill>
              </a:rPr>
              <a:t>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569370"/>
            <a:ext cx="151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ha___</a:t>
            </a:r>
            <a:r>
              <a:rPr lang="en-GB" sz="2400" dirty="0" err="1">
                <a:solidFill>
                  <a:srgbClr val="FFFF00"/>
                </a:solidFill>
              </a:rPr>
              <a:t>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342320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</a:rPr>
              <a:t>___s</a:t>
            </a:r>
            <a:r>
              <a:rPr lang="en-GB" sz="2400" dirty="0" smtClean="0">
                <a:solidFill>
                  <a:srgbClr val="FFFF00"/>
                </a:solidFill>
              </a:rPr>
              <a:t>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36045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</a:t>
            </a:r>
            <a:r>
              <a:rPr lang="en-GB" sz="2400" dirty="0" err="1" smtClean="0">
                <a:solidFill>
                  <a:srgbClr val="FFFF00"/>
                </a:solidFill>
              </a:rPr>
              <a:t>isa</a:t>
            </a:r>
            <a:r>
              <a:rPr lang="en-GB" sz="2400" dirty="0" smtClean="0">
                <a:solidFill>
                  <a:srgbClr val="FFFF00"/>
                </a:solidFill>
              </a:rPr>
              <a:t>____s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2730" y="5137288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ar__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12</a:t>
            </a:r>
            <a:r>
              <a:rPr lang="en-GB" sz="2000" baseline="30000" dirty="0" smtClean="0">
                <a:solidFill>
                  <a:srgbClr val="FFFF00"/>
                </a:solidFill>
              </a:rPr>
              <a:t>th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1322" y="721352"/>
            <a:ext cx="129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twelfth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Clear to see.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apparent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Awake – not asleep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conscious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neighbour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exaggerate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94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accommodate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Person living next door.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62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Make it sound better than it was.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345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Give someone a place to stay.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658868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twe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163492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ap</a:t>
            </a:r>
            <a:r>
              <a:rPr lang="en-GB" sz="2400" dirty="0" smtClean="0">
                <a:solidFill>
                  <a:srgbClr val="FFFF00"/>
                </a:solidFill>
              </a:rPr>
              <a:t>____t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56937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con____</a:t>
            </a:r>
            <a:r>
              <a:rPr lang="en-GB" sz="2400" dirty="0" err="1">
                <a:solidFill>
                  <a:srgbClr val="FFFF00"/>
                </a:solidFill>
              </a:rPr>
              <a:t>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342320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n________</a:t>
            </a:r>
            <a:r>
              <a:rPr lang="en-GB" sz="2400" dirty="0" err="1">
                <a:solidFill>
                  <a:srgbClr val="FFFF00"/>
                </a:solidFill>
              </a:rPr>
              <a:t>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360458"/>
            <a:ext cx="137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exa</a:t>
            </a:r>
            <a:r>
              <a:rPr lang="en-GB" sz="2400" dirty="0" smtClean="0">
                <a:solidFill>
                  <a:srgbClr val="FFFF00"/>
                </a:solidFill>
              </a:rPr>
              <a:t>_______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4655" y="5231026"/>
            <a:ext cx="176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ac__m__e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45996"/>
              </p:ext>
            </p:extLst>
          </p:nvPr>
        </p:nvGraphicFramePr>
        <p:xfrm>
          <a:off x="3203848" y="260648"/>
          <a:ext cx="3528392" cy="59555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know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knee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knock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knife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knight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knickers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kneel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knot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knuckle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knob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knack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983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solidFill>
                    <a:srgbClr val="FFFF00"/>
                  </a:solidFill>
                </a:rPr>
                <a:t>ough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ear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61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latin typeface="Calibri"/>
                <a:cs typeface="Calibri"/>
              </a:rPr>
              <a:t>ou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55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ai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130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lang="en-GB" sz="2400" dirty="0" err="1" smtClean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 or </a:t>
            </a:r>
            <a:r>
              <a:rPr lang="en-GB" sz="2400" dirty="0" err="1" smtClean="0">
                <a:solidFill>
                  <a:srgbClr val="FFFF00"/>
                </a:solidFill>
                <a:latin typeface="Calibri"/>
                <a:cs typeface="Calibri"/>
              </a:rPr>
              <a:t>ie</a:t>
            </a:r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119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cs typeface="Calibri"/>
              </a:rPr>
              <a:t>ei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Letter stings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3&amp;return=true"/>
          </p:cNvPr>
          <p:cNvSpPr/>
          <p:nvPr/>
        </p:nvSpPr>
        <p:spPr>
          <a:xfrm>
            <a:off x="431028" y="152923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55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blow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hough, dough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98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pickup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60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hiccough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44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p</a:t>
            </a:r>
            <a:r>
              <a:rPr lang="en-GB" sz="2400" dirty="0" smtClean="0">
                <a:solidFill>
                  <a:srgbClr val="FFFF00"/>
                </a:solidFill>
              </a:rPr>
              <a:t>lough, bough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244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through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4214" y="4321154"/>
            <a:ext cx="298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e</a:t>
            </a:r>
            <a:r>
              <a:rPr lang="en-GB" sz="2400" dirty="0" smtClean="0">
                <a:solidFill>
                  <a:srgbClr val="FFFF00"/>
                </a:solidFill>
              </a:rPr>
              <a:t>nough, tough, rough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223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ough, trough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76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blue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21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stuff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9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toff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find words ending in </a:t>
            </a:r>
            <a:r>
              <a:rPr lang="en-GB" sz="2400" dirty="0" err="1" smtClean="0"/>
              <a:t>ough</a:t>
            </a:r>
            <a:r>
              <a:rPr lang="en-GB" sz="2400" dirty="0" smtClean="0"/>
              <a:t> which rhyme with the words above.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3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3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f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--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nd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th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--r, c--ling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92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friend, their, ceiling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4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</a:t>
            </a:r>
            <a:r>
              <a:rPr lang="en-GB" sz="2400" dirty="0" smtClean="0">
                <a:solidFill>
                  <a:srgbClr val="FFFF00"/>
                </a:solidFill>
              </a:rPr>
              <a:t>--r, </a:t>
            </a:r>
            <a:r>
              <a:rPr lang="en-GB" sz="2400" dirty="0" err="1" smtClean="0">
                <a:solidFill>
                  <a:srgbClr val="FFFF00"/>
                </a:solidFill>
              </a:rPr>
              <a:t>pr</a:t>
            </a:r>
            <a:r>
              <a:rPr lang="en-GB" sz="2400" dirty="0" smtClean="0">
                <a:solidFill>
                  <a:srgbClr val="FFFF00"/>
                </a:solidFill>
              </a:rPr>
              <a:t>--</a:t>
            </a:r>
            <a:r>
              <a:rPr lang="en-GB" sz="2400" dirty="0" err="1" smtClean="0">
                <a:solidFill>
                  <a:srgbClr val="FFFF00"/>
                </a:solidFill>
              </a:rPr>
              <a:t>st</a:t>
            </a:r>
            <a:r>
              <a:rPr lang="en-GB" sz="2400" dirty="0" smtClean="0">
                <a:solidFill>
                  <a:srgbClr val="FFFF00"/>
                </a:solidFill>
              </a:rPr>
              <a:t>, --</a:t>
            </a:r>
            <a:r>
              <a:rPr lang="en-GB" sz="2400" dirty="0" err="1" smtClean="0">
                <a:solidFill>
                  <a:srgbClr val="FFFF00"/>
                </a:solidFill>
              </a:rPr>
              <a:t>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38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h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eir, priest, eight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p</a:t>
            </a:r>
            <a:r>
              <a:rPr lang="en-GB" sz="2400" dirty="0" err="1" smtClean="0">
                <a:solidFill>
                  <a:srgbClr val="FFFF00"/>
                </a:solidFill>
              </a:rPr>
              <a:t>rot</a:t>
            </a:r>
            <a:r>
              <a:rPr lang="en-GB" sz="2400" dirty="0" smtClean="0">
                <a:solidFill>
                  <a:srgbClr val="FFFF00"/>
                </a:solidFill>
              </a:rPr>
              <a:t>--n, n--</a:t>
            </a:r>
            <a:r>
              <a:rPr lang="en-GB" sz="2400" dirty="0" err="1" smtClean="0">
                <a:solidFill>
                  <a:srgbClr val="FFFF00"/>
                </a:solidFill>
              </a:rPr>
              <a:t>ce</a:t>
            </a:r>
            <a:r>
              <a:rPr lang="en-GB" sz="2400" dirty="0" smtClean="0">
                <a:solidFill>
                  <a:srgbClr val="FFFF00"/>
                </a:solidFill>
              </a:rPr>
              <a:t>, for--</a:t>
            </a:r>
            <a:r>
              <a:rPr lang="en-GB" sz="2400" dirty="0" err="1" smtClean="0">
                <a:solidFill>
                  <a:srgbClr val="FFFF00"/>
                </a:solidFill>
              </a:rPr>
              <a:t>gn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313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protein, niece, foreign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30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eird, ancient, receipt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330" y="4314290"/>
            <a:ext cx="314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h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eight, receive, science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94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l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ie, die, piece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39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w--</a:t>
            </a:r>
            <a:r>
              <a:rPr lang="en-GB" sz="2400" dirty="0" err="1" smtClean="0">
                <a:solidFill>
                  <a:srgbClr val="FFFF00"/>
                </a:solidFill>
              </a:rPr>
              <a:t>rd</a:t>
            </a:r>
            <a:r>
              <a:rPr lang="en-GB" sz="2400" dirty="0" smtClean="0">
                <a:solidFill>
                  <a:srgbClr val="FFFF00"/>
                </a:solidFill>
              </a:rPr>
              <a:t>, </a:t>
            </a:r>
            <a:r>
              <a:rPr lang="en-GB" sz="2400" dirty="0" err="1" smtClean="0">
                <a:solidFill>
                  <a:srgbClr val="FFFF00"/>
                </a:solidFill>
              </a:rPr>
              <a:t>anc</a:t>
            </a:r>
            <a:r>
              <a:rPr lang="en-GB" sz="2400" dirty="0" smtClean="0">
                <a:solidFill>
                  <a:srgbClr val="FFFF00"/>
                </a:solidFill>
              </a:rPr>
              <a:t>--</a:t>
            </a:r>
            <a:r>
              <a:rPr lang="en-GB" sz="2400" dirty="0" err="1" smtClean="0">
                <a:solidFill>
                  <a:srgbClr val="FFFF00"/>
                </a:solidFill>
              </a:rPr>
              <a:t>nt</a:t>
            </a:r>
            <a:r>
              <a:rPr lang="en-GB" sz="2400" dirty="0" smtClean="0">
                <a:solidFill>
                  <a:srgbClr val="FFFF00"/>
                </a:solidFill>
              </a:rPr>
              <a:t>, rec--</a:t>
            </a:r>
            <a:r>
              <a:rPr lang="en-GB" sz="2400" dirty="0" err="1" smtClean="0">
                <a:solidFill>
                  <a:srgbClr val="FFFF00"/>
                </a:solidFill>
              </a:rPr>
              <a:t>pt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0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h--</a:t>
            </a:r>
            <a:r>
              <a:rPr lang="en-GB" sz="2400" dirty="0" err="1" smtClean="0">
                <a:solidFill>
                  <a:srgbClr val="FFFF00"/>
                </a:solidFill>
              </a:rPr>
              <a:t>ght</a:t>
            </a:r>
            <a:r>
              <a:rPr lang="en-GB" sz="2400" dirty="0" smtClean="0">
                <a:solidFill>
                  <a:srgbClr val="FFFF00"/>
                </a:solidFill>
              </a:rPr>
              <a:t>, rec--</a:t>
            </a:r>
            <a:r>
              <a:rPr lang="en-GB" sz="2400" dirty="0" err="1" smtClean="0">
                <a:solidFill>
                  <a:srgbClr val="FFFF00"/>
                </a:solidFill>
              </a:rPr>
              <a:t>ve</a:t>
            </a:r>
            <a:r>
              <a:rPr lang="en-GB" sz="2400" dirty="0" smtClean="0">
                <a:solidFill>
                  <a:srgbClr val="FFFF00"/>
                </a:solidFill>
              </a:rPr>
              <a:t>, </a:t>
            </a:r>
            <a:r>
              <a:rPr lang="en-GB" sz="2400" dirty="0" err="1" smtClean="0">
                <a:solidFill>
                  <a:srgbClr val="FFFF00"/>
                </a:solidFill>
              </a:rPr>
              <a:t>sc</a:t>
            </a:r>
            <a:r>
              <a:rPr lang="en-GB" sz="2400" dirty="0" smtClean="0">
                <a:solidFill>
                  <a:srgbClr val="FFFF00"/>
                </a:solidFill>
              </a:rPr>
              <a:t>--</a:t>
            </a:r>
            <a:r>
              <a:rPr lang="en-GB" sz="2400" dirty="0" err="1" smtClean="0">
                <a:solidFill>
                  <a:srgbClr val="FFFF00"/>
                </a:solidFill>
              </a:rPr>
              <a:t>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l</a:t>
            </a:r>
            <a:r>
              <a:rPr lang="en-GB" sz="2400" dirty="0" smtClean="0">
                <a:solidFill>
                  <a:srgbClr val="FFFF00"/>
                </a:solidFill>
              </a:rPr>
              <a:t>--, d--, p--</a:t>
            </a:r>
            <a:r>
              <a:rPr lang="en-GB" sz="2400" dirty="0" err="1" smtClean="0">
                <a:solidFill>
                  <a:srgbClr val="FFFF00"/>
                </a:solidFill>
              </a:rPr>
              <a:t>ce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complete the words by putting in either </a:t>
            </a:r>
            <a:r>
              <a:rPr lang="en-GB" sz="2400" dirty="0" err="1" smtClean="0"/>
              <a:t>ei</a:t>
            </a:r>
            <a:r>
              <a:rPr lang="en-GB" sz="2400" dirty="0" smtClean="0"/>
              <a:t> or </a:t>
            </a:r>
            <a:r>
              <a:rPr lang="en-GB" sz="2400" dirty="0" err="1" smtClean="0"/>
              <a:t>ie</a:t>
            </a:r>
            <a:r>
              <a:rPr lang="en-GB" sz="2400" dirty="0" smtClean="0"/>
              <a:t>. You need to get all 3 correct to score.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6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2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9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weird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13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pealing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ceiling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70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air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heir, heir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8489" y="3448023"/>
            <a:ext cx="76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veil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8489" y="4314291"/>
            <a:ext cx="117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179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eigh neigh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87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92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8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words </a:t>
            </a:r>
            <a:r>
              <a:rPr lang="en-GB" sz="2400" dirty="0" smtClean="0"/>
              <a:t>containing </a:t>
            </a:r>
            <a:r>
              <a:rPr lang="en-GB" sz="2400" dirty="0" err="1" smtClean="0"/>
              <a:t>ei</a:t>
            </a:r>
            <a:r>
              <a:rPr lang="en-GB" sz="2400" dirty="0" smtClean="0"/>
              <a:t> which </a:t>
            </a:r>
            <a:r>
              <a:rPr lang="en-GB" sz="2400" dirty="0"/>
              <a:t>rhyme with the words above.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2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beard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299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78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ould, would, should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8726" y="1640718"/>
            <a:ext cx="300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our, pour, your, tour 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loot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route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9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o</a:t>
            </a:r>
            <a:r>
              <a:rPr lang="en-GB" sz="2400" dirty="0" smtClean="0">
                <a:solidFill>
                  <a:srgbClr val="FFFF00"/>
                </a:solidFill>
              </a:rPr>
              <a:t>ur, hour, sour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14291"/>
            <a:ext cx="10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mourn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32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y</a:t>
            </a:r>
            <a:r>
              <a:rPr lang="en-GB" sz="2400" dirty="0" smtClean="0">
                <a:solidFill>
                  <a:srgbClr val="FFFF00"/>
                </a:solidFill>
              </a:rPr>
              <a:t>ours, fours, tours, pours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06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tower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86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lawn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04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cause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words containing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/>
              <a:t>which rhyme with the words above.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378" y="1623376"/>
            <a:ext cx="357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law	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22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pearl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30173"/>
            <a:ext cx="3179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e</a:t>
            </a:r>
            <a:r>
              <a:rPr lang="en-GB" sz="2000" dirty="0" smtClean="0">
                <a:solidFill>
                  <a:srgbClr val="FFFF00"/>
                </a:solidFill>
              </a:rPr>
              <a:t>ar, year, dear, tear, gear, fear, hear, rear, appear, clear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202" y="2497114"/>
            <a:ext cx="95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turn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4518" y="2520726"/>
            <a:ext cx="243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e</a:t>
            </a:r>
            <a:r>
              <a:rPr lang="en-GB" sz="2400" dirty="0" smtClean="0">
                <a:solidFill>
                  <a:srgbClr val="FFFF00"/>
                </a:solidFill>
              </a:rPr>
              <a:t>arn, learn, yearn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23203"/>
            <a:ext cx="304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ear, wear, tear, pear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5434" y="4295888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hearth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92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earth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80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care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553" y="4279676"/>
            <a:ext cx="80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path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92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girth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words containing </a:t>
            </a:r>
            <a:r>
              <a:rPr lang="en-GB" sz="2400" dirty="0" smtClean="0"/>
              <a:t>ear </a:t>
            </a:r>
            <a:r>
              <a:rPr lang="en-GB" sz="2400" dirty="0"/>
              <a:t>which rhyme with the words above.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6413" y="658868"/>
            <a:ext cx="351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twirl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6413" y="1602368"/>
            <a:ext cx="97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peer</a:t>
            </a:r>
          </a:p>
        </p:txBody>
      </p:sp>
    </p:spTree>
    <p:extLst>
      <p:ext uri="{BB962C8B-B14F-4D97-AF65-F5344CB8AC3E}">
        <p14:creationId xmlns:p14="http://schemas.microsoft.com/office/powerpoint/2010/main" val="11807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69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im, maim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86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ir, fair, lair, hair, pair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8" y="3313232"/>
            <a:ext cx="304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g</a:t>
            </a:r>
            <a:r>
              <a:rPr lang="en-GB" sz="2000" dirty="0" smtClean="0">
                <a:solidFill>
                  <a:srgbClr val="FFFF00"/>
                </a:solidFill>
              </a:rPr>
              <a:t>ait, bait, wait, straight, trait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316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f</a:t>
            </a:r>
            <a:r>
              <a:rPr lang="en-GB" sz="2000" dirty="0" smtClean="0">
                <a:solidFill>
                  <a:srgbClr val="FFFF00"/>
                </a:solidFill>
              </a:rPr>
              <a:t>airy, dairy, airy, prairie, hairy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214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daily, bailey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714" y="5211539"/>
            <a:ext cx="98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scaly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find words containing </a:t>
            </a:r>
            <a:r>
              <a:rPr lang="en-GB" sz="2400" dirty="0" err="1" smtClean="0"/>
              <a:t>ai</a:t>
            </a:r>
            <a:r>
              <a:rPr lang="en-GB" sz="2400" dirty="0" smtClean="0"/>
              <a:t> </a:t>
            </a:r>
            <a:r>
              <a:rPr lang="en-GB" sz="2400" dirty="0"/>
              <a:t>which rhyme with the words above.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6215" y="4314291"/>
            <a:ext cx="91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wary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2445" y="3401856"/>
            <a:ext cx="145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late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7651" y="2522332"/>
            <a:ext cx="122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bear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6215" y="1592383"/>
            <a:ext cx="84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tame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553" y="6588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bed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711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Spot the homonym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6227" y="2885889"/>
            <a:ext cx="325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Homophone puzzles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81943"/>
            <a:ext cx="338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Correct the homophone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7" y="4710335"/>
            <a:ext cx="293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Homophone puzzles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916070"/>
            <a:ext cx="274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Homonym puzzles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78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Homonym puzzles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Homonyms &amp; Homophones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3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17085" y="528218"/>
            <a:ext cx="3724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They agreed a date for the wedding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4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d</a:t>
            </a:r>
            <a:r>
              <a:rPr lang="en-GB" sz="2400" dirty="0" smtClean="0">
                <a:solidFill>
                  <a:srgbClr val="FFFF00"/>
                </a:solidFill>
              </a:rPr>
              <a:t>ate – fruit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546432"/>
            <a:ext cx="355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put a plaster over the graze on his knee.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0229" y="1438710"/>
            <a:ext cx="339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Plaster – in walls, graze – cows do this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59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leaves the house.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3076" y="2509114"/>
            <a:ext cx="339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Leaves – green on trees.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7" y="3261031"/>
            <a:ext cx="347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Pants – dog breathes heavily.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9855" y="4301856"/>
            <a:ext cx="305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Stalk – follow secretly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2381" y="5026873"/>
            <a:ext cx="3044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Will – as in write a will, late - dead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put his pants on.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130" y="4314291"/>
            <a:ext cx="333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cut the stalk of the plant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34741"/>
            <a:ext cx="378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If you don’t hurry, you will be late.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give another meaning for the homonym(s) in each of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42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79438" y="565665"/>
            <a:ext cx="345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Slightly mad – the pattern with many dots.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84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dotty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9" y="1500266"/>
            <a:ext cx="343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You would be mad to pull these cheese biscuits.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crackers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672" y="2551055"/>
            <a:ext cx="393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Draw a circle to find where north is.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2440" y="2568499"/>
            <a:ext cx="18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compass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165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calf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628" y="434802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broke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839" y="5223203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ash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69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young cow below your knee.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9673" y="4314291"/>
            <a:ext cx="382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P</a:t>
            </a:r>
            <a:r>
              <a:rPr lang="en-GB" sz="2000" dirty="0" smtClean="0">
                <a:solidFill>
                  <a:srgbClr val="FFFF00"/>
                </a:solidFill>
              </a:rPr>
              <a:t>ast tense of break has no money.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608" y="5263448"/>
            <a:ext cx="384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What is left when this tree is burnt.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and spell the </a:t>
            </a:r>
            <a:r>
              <a:rPr lang="en-GB" sz="2400" dirty="0" smtClean="0"/>
              <a:t>homonyms </a:t>
            </a:r>
            <a:r>
              <a:rPr lang="en-GB" sz="2400" dirty="0"/>
              <a:t>from the clues.</a:t>
            </a:r>
          </a:p>
        </p:txBody>
      </p:sp>
    </p:spTree>
    <p:extLst>
      <p:ext uri="{BB962C8B-B14F-4D97-AF65-F5344CB8AC3E}">
        <p14:creationId xmlns:p14="http://schemas.microsoft.com/office/powerpoint/2010/main" val="5318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h.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mummy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630" y="1665663"/>
            <a:ext cx="3587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Past tense of leave is not right.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left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536" y="2367281"/>
            <a:ext cx="3743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Nip between finger and thumb to steal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5890" y="2504017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pinch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13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quack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286590"/>
            <a:ext cx="129478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park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8667" y="5211539"/>
            <a:ext cx="14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715" y="3473019"/>
            <a:ext cx="381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fake doctor sounds like a duck.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5587" y="4160403"/>
            <a:ext cx="3839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Put your car with the trees and grass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998" y="5130000"/>
            <a:ext cx="379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keen supporter turns round to cool you.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and spell the </a:t>
            </a:r>
            <a:r>
              <a:rPr lang="en-GB" sz="2400" dirty="0" smtClean="0"/>
              <a:t>homonyms </a:t>
            </a:r>
            <a:r>
              <a:rPr lang="en-GB" sz="2400" dirty="0"/>
              <a:t>from the clues.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94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This parent is wrapped in bandages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726566"/>
            <a:ext cx="34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was wearing a fir coat too.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8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fur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5412" y="1623376"/>
            <a:ext cx="30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They’re replaces There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378" y="2399222"/>
            <a:ext cx="315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Were are the clothes you are going to wear?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31122"/>
            <a:ext cx="30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Where replaces were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83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pour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221088"/>
            <a:ext cx="359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f</a:t>
            </a:r>
            <a:r>
              <a:rPr lang="en-GB" sz="2000" dirty="0" smtClean="0">
                <a:solidFill>
                  <a:srgbClr val="FFFF00"/>
                </a:solidFill>
              </a:rPr>
              <a:t>ined, leaking, for, </a:t>
            </a:r>
            <a:r>
              <a:rPr lang="en-GB" sz="2000" dirty="0" err="1" smtClean="0">
                <a:solidFill>
                  <a:srgbClr val="FFFF00"/>
                </a:solidFill>
              </a:rPr>
              <a:t>marshall’s</a:t>
            </a:r>
            <a:r>
              <a:rPr lang="en-GB" sz="2000" dirty="0" smtClean="0">
                <a:solidFill>
                  <a:srgbClr val="FFFF00"/>
                </a:solidFill>
              </a:rPr>
              <a:t>, cereal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4410" y="5223203"/>
            <a:ext cx="185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</a:t>
            </a:r>
            <a:r>
              <a:rPr lang="en-GB" sz="2400" dirty="0" smtClean="0">
                <a:solidFill>
                  <a:srgbClr val="FFFF00"/>
                </a:solidFill>
              </a:rPr>
              <a:t>rown, boy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330000"/>
            <a:ext cx="35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Would you like me to pore the juice into the bowl?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615" y="4221088"/>
            <a:ext cx="381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He was find for </a:t>
            </a:r>
            <a:r>
              <a:rPr lang="en-GB" sz="1600" dirty="0" err="1" smtClean="0">
                <a:solidFill>
                  <a:srgbClr val="FFFF00"/>
                </a:solidFill>
              </a:rPr>
              <a:t>leeking</a:t>
            </a:r>
            <a:r>
              <a:rPr lang="en-GB" sz="1600" dirty="0" smtClean="0">
                <a:solidFill>
                  <a:srgbClr val="FFFF00"/>
                </a:solidFill>
              </a:rPr>
              <a:t> the secret recipe four the </a:t>
            </a:r>
            <a:r>
              <a:rPr lang="en-GB" sz="1600" dirty="0" err="1" smtClean="0">
                <a:solidFill>
                  <a:srgbClr val="FFFF00"/>
                </a:solidFill>
              </a:rPr>
              <a:t>martial’s</a:t>
            </a:r>
            <a:r>
              <a:rPr lang="en-GB" sz="1600" dirty="0" smtClean="0">
                <a:solidFill>
                  <a:srgbClr val="FFFF00"/>
                </a:solidFill>
              </a:rPr>
              <a:t> new breakfast serial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8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has groan into a big buoy!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correct the misspelt homophone(s) in each sentence.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615" y="1469488"/>
            <a:ext cx="373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going to their parents’ house.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58351" y="674257"/>
            <a:ext cx="299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listen but not there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84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</a:t>
            </a:r>
            <a:r>
              <a:rPr lang="en-GB" sz="2400" dirty="0" smtClean="0">
                <a:solidFill>
                  <a:srgbClr val="FFFF00"/>
                </a:solidFill>
              </a:rPr>
              <a:t>ear, here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9112" y="1623375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ight, knight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68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Escape from the jumping insect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2520" y="2523203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lee, flea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eech, beach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411" y="4301856"/>
            <a:ext cx="190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q</a:t>
            </a:r>
            <a:r>
              <a:rPr lang="en-GB" sz="2400" dirty="0" smtClean="0">
                <a:solidFill>
                  <a:srgbClr val="FFFF00"/>
                </a:solidFill>
              </a:rPr>
              <a:t>ueue, cue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0801" y="5223203"/>
            <a:ext cx="185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te, eight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453981"/>
            <a:ext cx="236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tree by the sea.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7" y="4225711"/>
            <a:ext cx="358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Make a line to use this at the snooker table.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8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g</a:t>
            </a:r>
            <a:r>
              <a:rPr lang="en-GB" sz="2000" dirty="0" smtClean="0">
                <a:solidFill>
                  <a:srgbClr val="FFFF00"/>
                </a:solidFill>
              </a:rPr>
              <a:t>obbled the number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identify and spell the homophones from the clues.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7436" y="1623376"/>
            <a:ext cx="328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It’s dark in shining armour.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34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colour as the wind moved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06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lue, blew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24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heck, cheque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665" y="2430000"/>
            <a:ext cx="36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Used to make bread, it grows in the garden.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53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lour, flower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9356" y="3458689"/>
            <a:ext cx="106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n, inn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2656" y="4301856"/>
            <a:ext cx="118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k</a:t>
            </a:r>
            <a:r>
              <a:rPr lang="en-GB" sz="2400" dirty="0" smtClean="0">
                <a:solidFill>
                  <a:srgbClr val="FFFF00"/>
                </a:solidFill>
              </a:rPr>
              <a:t>nit, nit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4410" y="5223203"/>
            <a:ext cx="192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issed, 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0885" y="3448023"/>
            <a:ext cx="358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Not out, a place to stay.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885" y="4221088"/>
            <a:ext cx="3839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Use needles to make a scarf for the unwelcome egg in your hair.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81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Did not hit the thin fog.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and spell the homophones from the clues.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602" y="1530173"/>
            <a:ext cx="373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Look carefully again as you write one to pay out money.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927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Active    Passive 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23842" y="1197328"/>
            <a:ext cx="234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Passive     Active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9512" y="619039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Active and Passive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07995" y="2910135"/>
            <a:ext cx="227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Active    Passive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866" y="4710335"/>
            <a:ext cx="292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Active    Passive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4792" y="4710335"/>
            <a:ext cx="234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Passive     Active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2910134"/>
            <a:ext cx="234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Passive     Active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19672" y="1412776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1628056" y="4896619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1619672" y="3132421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6304908" y="1411660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6320188" y="3132421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6251950" y="4905164"/>
            <a:ext cx="1440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3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540000"/>
            <a:ext cx="2637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door was closed by John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101" y="1623376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ate the sweets.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sweets were eaten by me. 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101" y="2476166"/>
            <a:ext cx="307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Susan pushed Sarah.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4234"/>
            <a:ext cx="287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was pushed by Susan.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8701" y="3438592"/>
            <a:ext cx="321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letter was written by Jack.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145014"/>
            <a:ext cx="3009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Caitlin was told off by Mrs Jones.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4265" y="5253981"/>
            <a:ext cx="294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paper was cut by Sue.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57" y="3401856"/>
            <a:ext cx="261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Jack wrote a letter.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225" y="4314291"/>
            <a:ext cx="364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Mrs Jones told off Caitlin.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6016" y="5211539"/>
            <a:ext cx="327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Sue cut the paper.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change these sentences from active to passive.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71" y="619525"/>
            <a:ext cx="308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John closed the door.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566876"/>
            <a:ext cx="292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car will be cleaned by James.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9799"/>
            <a:ext cx="34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Alfie is munching celery.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Celery is being munched by Alfie.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711" y="2328039"/>
            <a:ext cx="369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Mavis had been following Tom.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 had been followed by Mavis.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2677" y="3330000"/>
            <a:ext cx="299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is going to be kissed by Jenny.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321986"/>
            <a:ext cx="30761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car is started by Gavin.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447" y="5127145"/>
            <a:ext cx="301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Pasta used to be made by Mum for Mia.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7714" y="3423203"/>
            <a:ext cx="363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Jenny is going to kiss him.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324" y="4301856"/>
            <a:ext cx="356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Gavin starts the car.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6194" y="5026873"/>
            <a:ext cx="325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Mum used to make pasta for Mia.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active to passive.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017" y="658868"/>
            <a:ext cx="328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James will clean the car.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530897"/>
            <a:ext cx="304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soup had been stirred by John with a spoon.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1514" y="1438710"/>
            <a:ext cx="344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Kayleigh is going to be writing stories.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300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Stories are going to be written by Kayleigh.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9438" y="2476166"/>
            <a:ext cx="399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fox had killed the chicken.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339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chicken had been killed by the fox.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330000"/>
            <a:ext cx="328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Lies had been told by Connor to his Mum.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174956"/>
            <a:ext cx="28618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By whom has my cheese been eaten.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4265" y="5071302"/>
            <a:ext cx="30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pancakes will be flipped by Fred on Tuesday.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57" y="3242215"/>
            <a:ext cx="35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Connor had been telling lies to his Mum.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491" y="4301856"/>
            <a:ext cx="32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Who ate my cheese?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8324" y="5026873"/>
            <a:ext cx="370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Fred will be flipping the pancakes on Tuesday.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active to passive.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657" y="489591"/>
            <a:ext cx="362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John has been stirring the soup with a spoon.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93330" y="689645"/>
            <a:ext cx="270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girls ate sweets.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871" y="1438710"/>
            <a:ext cx="3371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house was blown down by the wolf.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29" y="1500266"/>
            <a:ext cx="281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wolf blew the house down.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314" y="2328039"/>
            <a:ext cx="357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baby is being watched by Sarah.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is watching the baby.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292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Gregory turned the page.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271079"/>
            <a:ext cx="25000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Lola crashed the car.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4265" y="5087619"/>
            <a:ext cx="287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Dave washed the pots and pans.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314" y="3242215"/>
            <a:ext cx="362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page was turned by Gregory.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314" y="4129625"/>
            <a:ext cx="355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car was crashed by Lola.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842" y="5026873"/>
            <a:ext cx="350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pots and pans were washed by Dave.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</a:t>
            </a:r>
            <a:r>
              <a:rPr lang="en-GB" sz="2400" dirty="0" smtClean="0"/>
              <a:t>passive to active.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70" y="474202"/>
            <a:ext cx="366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Sweets were eaten by the girls.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4257"/>
            <a:ext cx="307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will cook the dinner.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564" y="1438710"/>
            <a:ext cx="366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game Monopoly is being played by them.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00266"/>
            <a:ext cx="304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are playing the game Monopoly.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311" y="2320552"/>
            <a:ext cx="3645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Every Tuesday the bin is emptied by Sam.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17052"/>
            <a:ext cx="304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Every Tuesday Sam empties the bin.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6221" y="3326436"/>
            <a:ext cx="307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are going to paint the house by Tuesday.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8882" y="4132578"/>
            <a:ext cx="30761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cat used to chase the mouse.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133597"/>
            <a:ext cx="30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Dad would always pick the plums.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57" y="3238537"/>
            <a:ext cx="333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house is going to be painted by Tuesday.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11" y="4117190"/>
            <a:ext cx="363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mouse used to be chased by the cat.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311" y="5038537"/>
            <a:ext cx="354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plums would always be picked by Dad.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passive to active.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101" y="474202"/>
            <a:ext cx="365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dinner will be cooked by  Sarah.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49302"/>
              </p:ext>
            </p:extLst>
          </p:nvPr>
        </p:nvGraphicFramePr>
        <p:xfrm>
          <a:off x="4355976" y="260648"/>
          <a:ext cx="3528392" cy="59555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rhino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rhubarb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chemist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whirl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exhaust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orchestra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character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chaos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stomach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rhyme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gherkin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95488"/>
              </p:ext>
            </p:extLst>
          </p:nvPr>
        </p:nvGraphicFramePr>
        <p:xfrm>
          <a:off x="1259632" y="335250"/>
          <a:ext cx="2016224" cy="577443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152128"/>
                <a:gridCol w="864096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school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Christmas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honest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hour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ghost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whether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whistle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choir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3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93330" y="540000"/>
            <a:ext cx="292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Her parents will send her away to school.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101" y="1438710"/>
            <a:ext cx="344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meeting was called off.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9281" y="1508984"/>
            <a:ext cx="30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called off the meeting.</a:t>
            </a:r>
            <a:endParaRPr lang="en-GB" sz="4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101" y="2341695"/>
            <a:ext cx="343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By whom was the mistake made?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7150" y="2557138"/>
            <a:ext cx="31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Who made </a:t>
            </a:r>
            <a:r>
              <a:rPr lang="en-GB" sz="2000" smtClean="0">
                <a:solidFill>
                  <a:srgbClr val="FFFF00"/>
                </a:solidFill>
                <a:cs typeface="Times New Roman" panose="02020603050405020304" pitchFamily="18" charset="0"/>
              </a:rPr>
              <a:t>the mistake?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281" y="3432634"/>
            <a:ext cx="307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Jake told a lie to his mum.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4265" y="4174956"/>
            <a:ext cx="3009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Why did Joe eat the sweets?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330" y="5100093"/>
            <a:ext cx="30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Tomorrow Felix will mend the computer.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657" y="3242215"/>
            <a:ext cx="362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lie was told by Jake to his mum.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7657" y="4117190"/>
            <a:ext cx="342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Why were the sweets eaten by Joe?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657" y="5038537"/>
            <a:ext cx="3622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Tomorrow, the computer will be mended by Felix.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from passive to active.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389" y="474202"/>
            <a:ext cx="320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She will be sent away to school by her parents.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063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Determiners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Subordinate clauses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70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Relative clauses 2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Subordinate clauses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53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Determiners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4" y="4710334"/>
            <a:ext cx="249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Relative clauses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Determiners; clauses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15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grey cat ate five mice.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91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The, five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23376"/>
            <a:ext cx="298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My toilet is blocked again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9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358" y="2399222"/>
            <a:ext cx="359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Those poisonous spiders are going to be real trouble.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those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121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An, its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4" y="4369370"/>
            <a:ext cx="140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Every, 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260" y="3330000"/>
            <a:ext cx="3337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An owl will always return to its nest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70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Every cloud has a silver lining.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7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That is a truly awful smell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 determiners in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93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2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34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These, five, 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Some, all, the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51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goes my boy!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850" y="3457659"/>
            <a:ext cx="233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Which, its, bath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379" y="4323203"/>
            <a:ext cx="129478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Less, the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9850" y="5211539"/>
            <a:ext cx="197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My, one, her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334548"/>
            <a:ext cx="346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Which spider laid its eggs in the bath?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5507" y="4191181"/>
            <a:ext cx="351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Less salt would make the chips healthier.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461" y="5130000"/>
            <a:ext cx="390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My one great hope is that her phone is mended before Christmas.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determiners in these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565665"/>
            <a:ext cx="351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These five sausage have a taste of garlic.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68" y="1684931"/>
            <a:ext cx="345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Some people have all the luck.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7786" y="535758"/>
            <a:ext cx="374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worked hard at the allotment whilst my wife lay in bed.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314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hilst my wife lay in bed.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308" y="1638765"/>
            <a:ext cx="34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As the wind blew, he ran faster.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09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As the wind blew.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785" y="2399222"/>
            <a:ext cx="371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put on three jumpers because there was a hard frost.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0969" y="2399222"/>
            <a:ext cx="300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because there was a hard frost.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9134" y="3467134"/>
            <a:ext cx="291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Whenever she visited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7272" y="4147968"/>
            <a:ext cx="287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ven though he hadn’t passed his test.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330" y="5130000"/>
            <a:ext cx="302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s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 that he could eat them later.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7214" y="3278746"/>
            <a:ext cx="339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Whenever she visited, there was an argument.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147968"/>
            <a:ext cx="3599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 was driving even though he hadn’t passed his test.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648" y="5130000"/>
            <a:ext cx="383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stuffed his pockets with sweets so that he could eat them later.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63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identify the subordinate clauses in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8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350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ate until he burped.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7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u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ntil he burped.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45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After she got up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1379" y="2429780"/>
            <a:ext cx="36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Once the fire was out, they went to bed.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29" y="2569370"/>
            <a:ext cx="245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Once the fire was out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45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While the cat’s away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1766" y="4221088"/>
            <a:ext cx="237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ather than do her homework.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330" y="5130000"/>
            <a:ext cx="2939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p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rovided you have cleaned your room.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300093"/>
            <a:ext cx="352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While the cat’s away, the mice will play.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814" y="4215482"/>
            <a:ext cx="351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She decided to watch TV rather than do her homework.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2868" y="5100093"/>
            <a:ext cx="389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You can go for a sleepover provided you have cleaned your room.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subordinate clauses in these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378" y="1540864"/>
            <a:ext cx="2999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After she got up, she broke her phone.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5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1250" y="565665"/>
            <a:ext cx="350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ate from the blue bowl which he later broke.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289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hich he later broke.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295" y="1530173"/>
            <a:ext cx="363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gave it to his friend who had done his homework for him.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530173"/>
            <a:ext cx="274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 had done his homework for him.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364" y="2374317"/>
            <a:ext cx="3680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sneaked into the library where the sweets were hidden.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5234" y="2430000"/>
            <a:ext cx="260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here the sweets were hidden.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5234" y="3330000"/>
            <a:ext cx="286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hich promptly fused the whole house.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2451" y="4307893"/>
            <a:ext cx="261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hich barked the most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67602" y="5230491"/>
            <a:ext cx="286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 was late again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578" y="3330000"/>
            <a:ext cx="360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turned on the TV which promptly fused the whole house.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590" y="4160403"/>
            <a:ext cx="332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dogs which barked the most were taken away.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6675" y="5102294"/>
            <a:ext cx="327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Jane, who was late again, missed the bus.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relative </a:t>
            </a:r>
            <a:r>
              <a:rPr lang="en-GB" sz="2400" dirty="0"/>
              <a:t>clauses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15930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3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505851"/>
            <a:ext cx="362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Do you know the boy who broke the window?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263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 broke the window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544" y="1546432"/>
            <a:ext cx="363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like the photo which he showed first.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67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hich he showed first.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917" y="2393367"/>
            <a:ext cx="340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This the café where we first met.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67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here we first met.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31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 liked gardening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329" y="4213924"/>
            <a:ext cx="285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w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hom Mr Jones had told off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2832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smtClean="0">
                <a:solidFill>
                  <a:srgbClr val="FFFF00"/>
                </a:solidFill>
                <a:cs typeface="Times New Roman" panose="02020603050405020304" pitchFamily="18" charset="0"/>
              </a:rPr>
              <a:t>hat 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Mum had baked 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741" y="3315482"/>
            <a:ext cx="332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Debbie, who liked gardening, grew sunflowers and roses.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942" y="4189938"/>
            <a:ext cx="358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girls, whom Mr Jones had told off, carried on chatting.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360" y="5130000"/>
            <a:ext cx="36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cake that Mum had baked tasted delicious.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relative </a:t>
            </a:r>
            <a:r>
              <a:rPr lang="en-GB" sz="2400" dirty="0"/>
              <a:t>clauses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8292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4" y="1197329"/>
              <a:ext cx="2855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Adjectival phrases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Noun phrases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Adverbial phrases 2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Noun phrases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89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Adjectival phrases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63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Adverbial phrases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Types of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3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1187" y="535758"/>
            <a:ext cx="298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gobbled the extremely delicious cereal.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63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e</a:t>
            </a:r>
            <a:r>
              <a:rPr lang="en-GB" sz="2400" dirty="0" smtClean="0">
                <a:solidFill>
                  <a:srgbClr val="FFFF00"/>
                </a:solidFill>
              </a:rPr>
              <a:t>xtremely delicious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32" y="1500266"/>
            <a:ext cx="334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girl with the orange bag walked out of the blue door.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89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ith the orange bag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751" y="2389595"/>
            <a:ext cx="3521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woman from Glasgow won the race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8458" y="2486131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rom Glasgow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8458" y="3423203"/>
            <a:ext cx="258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ight-lipped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14291"/>
            <a:ext cx="334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overed in mud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273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</a:t>
            </a:r>
            <a:r>
              <a:rPr lang="en-GB" sz="2400" dirty="0" smtClean="0">
                <a:solidFill>
                  <a:srgbClr val="FFFF00"/>
                </a:solidFill>
              </a:rPr>
              <a:t>eavier and heavier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363" y="3330000"/>
            <a:ext cx="3702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tight-lipped teacher ordered him out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187" y="4221088"/>
            <a:ext cx="355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pig, covered in mud, rolled around on the carpet.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187" y="5119398"/>
            <a:ext cx="378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rain became heavier and heavier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 adjectival phrases in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91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l.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101393" y="679370"/>
            <a:ext cx="278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rritatingly loud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1393" y="1623375"/>
            <a:ext cx="229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 the corner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71" y="2389595"/>
            <a:ext cx="3663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Sam was an intelligent, brave and considerate pupil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1393" y="2358816"/>
            <a:ext cx="2494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ntelligent, brave and considerate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3668" y="3448023"/>
            <a:ext cx="254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uttermilk yellow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1288" y="4042434"/>
            <a:ext cx="299522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FFFF00"/>
                </a:solidFill>
                <a:ea typeface="Calibri"/>
                <a:cs typeface="Times New Roman"/>
              </a:rPr>
              <a:t>c</a:t>
            </a: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oming from the match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9561" y="5038536"/>
            <a:ext cx="276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hich was setting quickly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373" y="3334548"/>
            <a:ext cx="318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painted her room buttermilk yellow.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5992" y="4197014"/>
            <a:ext cx="315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Fans coming from the match fought the police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803" y="5069315"/>
            <a:ext cx="343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sun, which was setting quickly, lit up the horizon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adjectival phrases in these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74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snoring was irritatingly loud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234" y="1469488"/>
            <a:ext cx="3469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box in the corner started to collapse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0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308" y="515750"/>
            <a:ext cx="32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She ate her breakfast in the kitchen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0969" y="669639"/>
            <a:ext cx="205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 the kitchen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50" y="1530173"/>
            <a:ext cx="343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ran the race at the speed of light!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158" y="1623376"/>
            <a:ext cx="306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t the speed of light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413" y="2397303"/>
            <a:ext cx="308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On Monday we will have a spelling test.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523203"/>
            <a:ext cx="275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On Monday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7732" y="3423203"/>
            <a:ext cx="185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l</a:t>
            </a:r>
            <a:r>
              <a:rPr lang="en-GB" sz="2400" dirty="0" smtClean="0">
                <a:solidFill>
                  <a:srgbClr val="FFFF00"/>
                </a:solidFill>
              </a:rPr>
              <a:t>ike a stone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314291"/>
            <a:ext cx="176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All at once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22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At 6.30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697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aircraft fell like a stone.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277890"/>
            <a:ext cx="37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All at once the toilet overflowed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95" y="5223139"/>
            <a:ext cx="371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At 6.30 you must report for duty.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</a:t>
            </a:r>
            <a:r>
              <a:rPr lang="en-GB" sz="2400" dirty="0" smtClean="0"/>
              <a:t>the adverbial phrases </a:t>
            </a:r>
            <a:r>
              <a:rPr lang="en-GB" sz="2400" dirty="0"/>
              <a:t>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42780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579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They walked across the roof.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cross the roof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584" y="1469488"/>
            <a:ext cx="358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Without much thought, they trampled through the flowers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2113" y="1530173"/>
            <a:ext cx="2963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Without much thought; through the flowers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430000"/>
            <a:ext cx="333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Rebekah went for a sleepover at the week-end.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60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t the week-end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9415" y="3463509"/>
            <a:ext cx="188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 silence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8812" y="4295888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 the wood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0684" y="5224319"/>
            <a:ext cx="256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i</a:t>
            </a:r>
            <a:r>
              <a:rPr lang="en-GB" sz="2400" dirty="0" smtClean="0">
                <a:solidFill>
                  <a:srgbClr val="FFFF00"/>
                </a:solidFill>
              </a:rPr>
              <a:t>n a fit of rage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89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You will work in silence!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764" y="4315185"/>
            <a:ext cx="326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In the wood the owls hooted.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8942" y="5126729"/>
            <a:ext cx="316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She slammed the door in a fit of rage.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adjectival phrases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14584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34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like the food you cook.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63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he food you cook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0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</a:t>
            </a:r>
            <a:r>
              <a:rPr lang="en-GB" sz="2400" dirty="0" smtClean="0">
                <a:solidFill>
                  <a:srgbClr val="FFFF00"/>
                </a:solidFill>
              </a:rPr>
              <a:t>he fat lazy cat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51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Both of my sisters are nurses.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4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Both of my sisters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5340" y="3330000"/>
            <a:ext cx="2852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a</a:t>
            </a:r>
            <a:r>
              <a:rPr lang="en-GB" sz="2000" dirty="0" smtClean="0">
                <a:solidFill>
                  <a:srgbClr val="FFFF00"/>
                </a:solidFill>
              </a:rPr>
              <a:t> kiss; the man with the dog</a:t>
            </a:r>
            <a:endParaRPr lang="en-GB" sz="20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6278" y="4346812"/>
            <a:ext cx="230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All our books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4003" y="5223203"/>
            <a:ext cx="319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boy from Sheffield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1" y="3307609"/>
            <a:ext cx="318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blew a kiss at the man with the dog.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344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All our books were given away.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74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boy from Sheffield won easily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noun </a:t>
            </a:r>
            <a:r>
              <a:rPr lang="en-GB" sz="2400" dirty="0"/>
              <a:t>phrases in these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706" y="1623375"/>
            <a:ext cx="321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She chased the fat lazy cat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5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30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460" y="566412"/>
            <a:ext cx="362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was woken by the hiss of the steam engine.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7940" y="474202"/>
            <a:ext cx="289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hiss of the steam engine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010" y="1546432"/>
            <a:ext cx="3371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warm glow spread through her arms.</a:t>
            </a:r>
            <a:endParaRPr lang="en-GB" sz="20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6940" y="1623376"/>
            <a:ext cx="317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warm glow; her arms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543" y="2569370"/>
            <a:ext cx="375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True love always wins through.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1275" y="2522332"/>
            <a:ext cx="14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rue love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330000"/>
            <a:ext cx="3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powerful scent of the roses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8768" y="4160403"/>
            <a:ext cx="302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weak shaft of light; the temple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8768" y="5223203"/>
            <a:ext cx="301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vibrant red leaves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330" y="3333664"/>
            <a:ext cx="332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was struck by the powerful scent of the roses.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5843" y="4160403"/>
            <a:ext cx="3589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 weak shaft of light shone through the temple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010" y="5069315"/>
            <a:ext cx="3693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vibrant red leaves lit fell one by one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noun </a:t>
            </a:r>
            <a:r>
              <a:rPr lang="en-GB" sz="2400" dirty="0"/>
              <a:t>phrases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32811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601" y="1184791"/>
              <a:ext cx="153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FFF00"/>
                  </a:solidFill>
                </a:rPr>
                <a:t>c</a:t>
              </a:r>
              <a:r>
                <a:rPr lang="en-GB" sz="2400" dirty="0" smtClean="0">
                  <a:solidFill>
                    <a:srgbClr val="FFFF00"/>
                  </a:solidFill>
                </a:rPr>
                <a:t>ommas 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dashes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5" y="1205293"/>
            <a:ext cx="155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brackets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293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hyphens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39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: or ;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4" y="4710334"/>
            <a:ext cx="35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! </a:t>
            </a:r>
            <a:r>
              <a:rPr lang="en-GB" sz="2400" dirty="0">
                <a:solidFill>
                  <a:srgbClr val="FFFF00"/>
                </a:solidFill>
                <a:cs typeface="Calibri"/>
              </a:rPr>
              <a:t>o</a:t>
            </a:r>
            <a:r>
              <a:rPr lang="en-GB" sz="2400" dirty="0" smtClean="0">
                <a:solidFill>
                  <a:srgbClr val="FFFF00"/>
                </a:solidFill>
                <a:cs typeface="Calibri"/>
              </a:rPr>
              <a:t>r 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1" y="6190399"/>
            <a:ext cx="227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punctuation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6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15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Honestly he is a twit.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85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Honestly, he is a twit.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4" y="1624247"/>
            <a:ext cx="334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I ate bread plums and figs.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93127" y="1500100"/>
            <a:ext cx="281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ate bread, plums and figs.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413708"/>
            <a:ext cx="36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The girl who had mousey hair shouted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127" y="2399222"/>
            <a:ext cx="281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girl, who had mousey hair, shouted.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127" y="3330000"/>
            <a:ext cx="2947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Would you like green, blue, orange or mauve?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191181"/>
            <a:ext cx="299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eats a lot, but she is not fat.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69563" y="5270794"/>
            <a:ext cx="266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Freddy said, “Get lost!”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652" y="3278746"/>
            <a:ext cx="333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Would you like green blue orange or mauve?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652" y="4221088"/>
            <a:ext cx="290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eats a lot but she is not fat.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78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Freddy said “Get lost!”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4</a:t>
            </a:r>
            <a:r>
              <a:rPr lang="en-GB" dirty="0" smtClean="0">
                <a:solidFill>
                  <a:srgbClr val="FFFF00"/>
                </a:solidFill>
              </a:rPr>
              <a:t>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insert commas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28724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4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92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Sarah: What do you want?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5241" y="1500266"/>
            <a:ext cx="2892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fell asleep; it had been a long day.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430000"/>
            <a:ext cx="315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ate these foods crisps, peas, beans and melon.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8379" y="2430000"/>
            <a:ext cx="312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ate these foods: crisps, peas, beans and melon.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850" y="3300093"/>
            <a:ext cx="283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Sue ate five pears; Jenny ate six.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429" y="4145014"/>
            <a:ext cx="3122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</a:rPr>
              <a:t>These are the animals he saw: rats, mice and slugs.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7900" y="5088429"/>
            <a:ext cx="311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arrived late; he missed the bus.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278746"/>
            <a:ext cx="289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Sue ate five pears Jenny ate six.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719" y="4161274"/>
            <a:ext cx="315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These are the animals he saw rats, mice and slugs.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34867"/>
            <a:ext cx="380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arrived late he missed the bus.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to insert either a colon or a semicolon into each of these sentences.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15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Sarah What do you want?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373" y="1536532"/>
            <a:ext cx="318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 fell asleep it was had been a long day.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10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1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3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3239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Why did he do it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20158" y="669639"/>
            <a:ext cx="234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Why did he do it?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865" y="1662685"/>
            <a:ext cx="220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He’s mad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380" y="1662685"/>
            <a:ext cx="172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He’s mad!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08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ate it raw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1741" y="251780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She ate it raw!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2039" y="3467107"/>
            <a:ext cx="253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How old is that?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153" y="4314290"/>
            <a:ext cx="186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What is that?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0" y="5251063"/>
            <a:ext cx="3311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threw it in the rubbish bin!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195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How old is that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323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What is that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95" y="5234779"/>
            <a:ext cx="304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threw it in the rubbish bin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insert either a </a:t>
            </a:r>
            <a:r>
              <a:rPr lang="en-GB" sz="2400" dirty="0" smtClean="0"/>
              <a:t>question mark </a:t>
            </a:r>
            <a:r>
              <a:rPr lang="en-GB" sz="2400" dirty="0"/>
              <a:t>or </a:t>
            </a:r>
            <a:r>
              <a:rPr lang="en-GB" sz="2400" dirty="0" smtClean="0"/>
              <a:t>an exclamation mark </a:t>
            </a:r>
            <a:r>
              <a:rPr lang="en-GB" sz="2400" dirty="0"/>
              <a:t>into each of these sentences 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29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44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565665"/>
            <a:ext cx="371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old man who lived next door was bald.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565665"/>
            <a:ext cx="299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old man (who lived next door) was bald.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515655"/>
            <a:ext cx="344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hated the new car pink and yellow.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5412" y="1532871"/>
            <a:ext cx="310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hated the new car (pink and yellow).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868" y="2418155"/>
            <a:ext cx="326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prize was given by Mrs Bug wearing a blue dress.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401748"/>
            <a:ext cx="3119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prize was given by Mrs Bug (wearing a blue dress).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6425" y="3335961"/>
            <a:ext cx="324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Add the butter (which you weighed earlier) to the sugar.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295888"/>
            <a:ext cx="302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Sally (aged 9) won the race.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0969" y="5088429"/>
            <a:ext cx="323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had five mice (all from the same shop) in her room.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460" y="3335961"/>
            <a:ext cx="354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Add the butter which you weighed earlier to the sugar.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942" y="4315185"/>
            <a:ext cx="343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Sally aged 9 won the race.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5861" y="5100093"/>
            <a:ext cx="314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had five mice all from the same shop in her room.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65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insert </a:t>
            </a:r>
            <a:r>
              <a:rPr lang="en-GB" sz="2400" dirty="0" smtClean="0"/>
              <a:t>brackets </a:t>
            </a:r>
            <a:r>
              <a:rPr lang="en-GB" sz="2400" dirty="0"/>
              <a:t>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33926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66107"/>
              </p:ext>
            </p:extLst>
          </p:nvPr>
        </p:nvGraphicFramePr>
        <p:xfrm>
          <a:off x="2411760" y="404664"/>
          <a:ext cx="3528392" cy="595557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could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would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should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talk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walk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half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calf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calm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folk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chalk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yolk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salmon, stalk or almond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3287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Remember this I saved you.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328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Remember this – I saved you.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1957" y="1500266"/>
            <a:ext cx="339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cat – curled up in its basket – was watching intently.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768" y="2430000"/>
            <a:ext cx="36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had a choice to starve or to eat the mouldy bread.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8882" y="2418251"/>
            <a:ext cx="319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 had a choice – to starve or to eat the mouldy bread.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1580" y="3330000"/>
            <a:ext cx="354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 Jones – standing on the desk – looked down at the class.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1170" y="4221088"/>
            <a:ext cx="323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were two things she could do – laugh or cry.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1170" y="5130000"/>
            <a:ext cx="3186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Philip – late again – made his way to the classroom.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606" y="3299902"/>
            <a:ext cx="344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 Jones standing on the desk looked down at the class.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606" y="4224565"/>
            <a:ext cx="2867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were two things she could do laugh or cry.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606" y="5100093"/>
            <a:ext cx="352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Philip late again made his way to the classroom.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insert </a:t>
            </a:r>
            <a:r>
              <a:rPr lang="en-GB" sz="2400" dirty="0" smtClean="0"/>
              <a:t>dashes </a:t>
            </a:r>
            <a:r>
              <a:rPr lang="en-GB" sz="2400" dirty="0"/>
              <a:t>in these sentences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4263" y="1469488"/>
            <a:ext cx="357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The cat curled up in its basket was watching intently. 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460" y="568790"/>
            <a:ext cx="329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picked the sweet smelling rose.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8024" y="529283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picked the sweet-smelling rose.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63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Oliver was old and tight fisted.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8640" y="1657245"/>
            <a:ext cx="3444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Oliver was old and tight-fisted.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281" y="2538415"/>
            <a:ext cx="323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His house was custom built.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31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His house was custom-built.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317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was fit and sports-mad.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4518" y="4191181"/>
            <a:ext cx="31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was a build-up of dirt around the hot tap.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088429"/>
            <a:ext cx="294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green sweets are sugar-free.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32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was fit and sports mad.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801" y="4191181"/>
            <a:ext cx="358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There was a build up of dirt around the hot tap.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69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green sweets are sugar free.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insert </a:t>
            </a:r>
            <a:r>
              <a:rPr lang="en-GB" sz="2400" dirty="0" smtClean="0"/>
              <a:t>hyphens </a:t>
            </a:r>
            <a:r>
              <a:rPr lang="en-GB" sz="2400" dirty="0"/>
              <a:t>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14643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4" y="1197329"/>
              <a:ext cx="307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Speech marks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7797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Direct      Indirect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8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Direct      Indirect 1 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7" y="4710335"/>
            <a:ext cx="325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Indirect    Direct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18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Speech marks </a:t>
            </a:r>
            <a:r>
              <a:rPr lang="en-GB" sz="2400" dirty="0" smtClean="0">
                <a:solidFill>
                  <a:srgbClr val="FFFF00"/>
                </a:solidFill>
              </a:rPr>
              <a:t>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99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Speech marks </a:t>
            </a:r>
            <a:r>
              <a:rPr lang="en-GB" sz="2400" dirty="0" smtClean="0">
                <a:solidFill>
                  <a:srgbClr val="FFFF00"/>
                </a:solidFill>
              </a:rPr>
              <a:t>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Speech marks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6084168" y="3036794"/>
            <a:ext cx="216024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300192" y="4869160"/>
            <a:ext cx="216024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6020544" y="1340768"/>
            <a:ext cx="216024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59" y="679370"/>
            <a:ext cx="370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said, It’s on fire!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3429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She said, “It’s on fire!”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631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How many spiders? </a:t>
            </a:r>
            <a:r>
              <a:rPr lang="en-GB" sz="2000" dirty="0">
                <a:solidFill>
                  <a:srgbClr val="FFFF00"/>
                </a:solidFill>
              </a:rPr>
              <a:t>a</a:t>
            </a:r>
            <a:r>
              <a:rPr lang="en-GB" sz="2000" dirty="0" smtClean="0">
                <a:solidFill>
                  <a:srgbClr val="FFFF00"/>
                </a:solidFill>
              </a:rPr>
              <a:t>sked Jo.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9135" y="1649456"/>
            <a:ext cx="3395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“How many spiders?” asked Jo.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370186"/>
            <a:ext cx="36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It’s not fair, grumbled Mary, I’m never allowed out.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9135" y="2390749"/>
            <a:ext cx="348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“It’s </a:t>
            </a:r>
            <a:r>
              <a:rPr lang="en-GB" sz="2000" dirty="0">
                <a:solidFill>
                  <a:srgbClr val="FFFF00"/>
                </a:solidFill>
              </a:rPr>
              <a:t>not fair</a:t>
            </a:r>
            <a:r>
              <a:rPr lang="en-GB" sz="2000" dirty="0" smtClean="0">
                <a:solidFill>
                  <a:srgbClr val="FFFF00"/>
                </a:solidFill>
              </a:rPr>
              <a:t>,” </a:t>
            </a:r>
            <a:r>
              <a:rPr lang="en-GB" sz="2000" dirty="0">
                <a:solidFill>
                  <a:srgbClr val="FFFF00"/>
                </a:solidFill>
              </a:rPr>
              <a:t>grumbled </a:t>
            </a:r>
            <a:r>
              <a:rPr lang="en-GB" sz="2000" dirty="0" smtClean="0">
                <a:solidFill>
                  <a:srgbClr val="FFFF00"/>
                </a:solidFill>
              </a:rPr>
              <a:t>Mary, “I’m </a:t>
            </a:r>
            <a:r>
              <a:rPr lang="en-GB" sz="2000" dirty="0">
                <a:solidFill>
                  <a:srgbClr val="FFFF00"/>
                </a:solidFill>
              </a:rPr>
              <a:t>never allowed out</a:t>
            </a:r>
            <a:r>
              <a:rPr lang="en-GB" sz="2000" dirty="0" smtClean="0">
                <a:solidFill>
                  <a:srgbClr val="FFFF00"/>
                </a:solidFill>
              </a:rPr>
              <a:t>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8457" y="3330000"/>
            <a:ext cx="331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“I’m </a:t>
            </a:r>
            <a:r>
              <a:rPr lang="en-GB" sz="2000" dirty="0">
                <a:solidFill>
                  <a:srgbClr val="FFFF00"/>
                </a:solidFill>
              </a:rPr>
              <a:t>ill</a:t>
            </a:r>
            <a:r>
              <a:rPr lang="en-GB" sz="2000" dirty="0" smtClean="0">
                <a:solidFill>
                  <a:srgbClr val="FFFF00"/>
                </a:solidFill>
              </a:rPr>
              <a:t>,” </a:t>
            </a:r>
            <a:r>
              <a:rPr lang="en-GB" sz="2000" dirty="0">
                <a:solidFill>
                  <a:srgbClr val="FFFF00"/>
                </a:solidFill>
              </a:rPr>
              <a:t>declared Ben. </a:t>
            </a:r>
            <a:r>
              <a:rPr lang="en-GB" sz="2000" dirty="0" smtClean="0">
                <a:solidFill>
                  <a:srgbClr val="FFFF00"/>
                </a:solidFill>
              </a:rPr>
              <a:t>“It </a:t>
            </a:r>
            <a:r>
              <a:rPr lang="en-GB" sz="2000" dirty="0">
                <a:solidFill>
                  <a:srgbClr val="FFFF00"/>
                </a:solidFill>
              </a:rPr>
              <a:t>will rain tomorrow</a:t>
            </a:r>
            <a:r>
              <a:rPr lang="en-GB" sz="2000" dirty="0" smtClean="0">
                <a:solidFill>
                  <a:srgbClr val="FFFF00"/>
                </a:solidFill>
              </a:rPr>
              <a:t>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9600" y="4214594"/>
            <a:ext cx="334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“Pointless </a:t>
            </a:r>
            <a:r>
              <a:rPr lang="en-GB" sz="2000" dirty="0" err="1">
                <a:solidFill>
                  <a:srgbClr val="FFFF00"/>
                </a:solidFill>
              </a:rPr>
              <a:t>SPaG</a:t>
            </a:r>
            <a:r>
              <a:rPr lang="en-GB" sz="2000" dirty="0" smtClean="0">
                <a:solidFill>
                  <a:srgbClr val="FFFF00"/>
                </a:solidFill>
              </a:rPr>
              <a:t>,” </a:t>
            </a:r>
            <a:r>
              <a:rPr lang="en-GB" sz="2000" dirty="0">
                <a:solidFill>
                  <a:srgbClr val="FFFF00"/>
                </a:solidFill>
              </a:rPr>
              <a:t>asserted Zara, </a:t>
            </a:r>
            <a:r>
              <a:rPr lang="en-GB" sz="2000" dirty="0" smtClean="0">
                <a:solidFill>
                  <a:srgbClr val="FFFF00"/>
                </a:solidFill>
              </a:rPr>
              <a:t>“is </a:t>
            </a:r>
            <a:r>
              <a:rPr lang="en-GB" sz="2000" dirty="0">
                <a:solidFill>
                  <a:srgbClr val="FFFF00"/>
                </a:solidFill>
              </a:rPr>
              <a:t>great fun</a:t>
            </a:r>
            <a:r>
              <a:rPr lang="en-GB" sz="2000" dirty="0" smtClean="0">
                <a:solidFill>
                  <a:srgbClr val="FFFF00"/>
                </a:solidFill>
              </a:rPr>
              <a:t>!”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1337" y="5130000"/>
            <a:ext cx="3170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“Why’s </a:t>
            </a:r>
            <a:r>
              <a:rPr lang="en-GB" sz="2000" dirty="0">
                <a:solidFill>
                  <a:srgbClr val="FFFF00"/>
                </a:solidFill>
              </a:rPr>
              <a:t>that</a:t>
            </a:r>
            <a:r>
              <a:rPr lang="en-GB" sz="2000" dirty="0" smtClean="0">
                <a:solidFill>
                  <a:srgbClr val="FFFF00"/>
                </a:solidFill>
              </a:rPr>
              <a:t>?” </a:t>
            </a:r>
            <a:r>
              <a:rPr lang="en-GB" sz="2000" dirty="0">
                <a:solidFill>
                  <a:srgbClr val="FFFF00"/>
                </a:solidFill>
              </a:rPr>
              <a:t>asked Bill. </a:t>
            </a:r>
            <a:r>
              <a:rPr lang="en-GB" sz="2000" dirty="0" smtClean="0">
                <a:solidFill>
                  <a:srgbClr val="FFFF00"/>
                </a:solidFill>
              </a:rPr>
              <a:t>“She’s </a:t>
            </a:r>
            <a:r>
              <a:rPr lang="en-GB" sz="2000" dirty="0">
                <a:solidFill>
                  <a:srgbClr val="FFFF00"/>
                </a:solidFill>
              </a:rPr>
              <a:t>not here</a:t>
            </a:r>
            <a:r>
              <a:rPr lang="en-GB" sz="2000" dirty="0" smtClean="0">
                <a:solidFill>
                  <a:srgbClr val="FFFF00"/>
                </a:solidFill>
              </a:rPr>
              <a:t>.”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473" y="3330000"/>
            <a:ext cx="362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I’m ill, declared Ben. It will rain tomorrow.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221088"/>
            <a:ext cx="348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Pointless </a:t>
            </a:r>
            <a:r>
              <a:rPr lang="en-GB" sz="2000" dirty="0" err="1" smtClean="0">
                <a:solidFill>
                  <a:srgbClr val="FFFF00"/>
                </a:solidFill>
              </a:rPr>
              <a:t>SPaG</a:t>
            </a:r>
            <a:r>
              <a:rPr lang="en-GB" sz="2000" dirty="0" smtClean="0">
                <a:solidFill>
                  <a:srgbClr val="FFFF00"/>
                </a:solidFill>
              </a:rPr>
              <a:t>, asserted Zara, is great fun!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133597"/>
            <a:ext cx="345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Why’s that? </a:t>
            </a:r>
            <a:r>
              <a:rPr lang="en-GB" sz="2000" dirty="0">
                <a:solidFill>
                  <a:srgbClr val="FFFF00"/>
                </a:solidFill>
              </a:rPr>
              <a:t>a</a:t>
            </a:r>
            <a:r>
              <a:rPr lang="en-GB" sz="2000" dirty="0" smtClean="0">
                <a:solidFill>
                  <a:srgbClr val="FFFF00"/>
                </a:solidFill>
              </a:rPr>
              <a:t>sked Bill. She’s not here.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put speech marks into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97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09" y="547840"/>
            <a:ext cx="2925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“Spiders have eight legs,” retorted Sue.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8584" y="1500266"/>
            <a:ext cx="3179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Sue asked, “What time is it now?”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258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it down shouted </a:t>
            </a:r>
            <a:r>
              <a:rPr lang="en-GB" sz="2000" dirty="0" err="1" smtClean="0">
                <a:solidFill>
                  <a:srgbClr val="FFFF00"/>
                </a:solidFill>
              </a:rPr>
              <a:t>mr</a:t>
            </a:r>
            <a:r>
              <a:rPr lang="en-GB" sz="2000" dirty="0" smtClean="0">
                <a:solidFill>
                  <a:srgbClr val="FFFF00"/>
                </a:solidFill>
              </a:rPr>
              <a:t> smith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8379" y="2430000"/>
            <a:ext cx="284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“Sit down!” shouted Mr Smith.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9325" y="3344074"/>
            <a:ext cx="309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“What’s that?” demanded Miss Pickles.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9891" y="4158158"/>
            <a:ext cx="32060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ea typeface="Calibri"/>
                <a:cs typeface="Times New Roman"/>
              </a:rPr>
              <a:t>“Who has eaten the chocolate?” asked Mum.</a:t>
            </a:r>
            <a:endParaRPr lang="en-GB" sz="20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9325" y="5130000"/>
            <a:ext cx="298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“Hide now!” </a:t>
            </a:r>
            <a:r>
              <a:rPr lang="en-GB" sz="2000" dirty="0">
                <a:solidFill>
                  <a:srgbClr val="FFFF00"/>
                </a:solidFill>
              </a:rPr>
              <a:t>yelled the </a:t>
            </a:r>
            <a:r>
              <a:rPr lang="en-GB" sz="2000" dirty="0" smtClean="0">
                <a:solidFill>
                  <a:srgbClr val="FFFF00"/>
                </a:solidFill>
              </a:rPr>
              <a:t>policeman.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935" y="3344074"/>
            <a:ext cx="369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w</a:t>
            </a:r>
            <a:r>
              <a:rPr lang="en-GB" sz="2000" dirty="0" smtClean="0">
                <a:solidFill>
                  <a:srgbClr val="FFFF00"/>
                </a:solidFill>
              </a:rPr>
              <a:t>hat’s that demanded miss pickles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648" y="4178746"/>
            <a:ext cx="365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w</a:t>
            </a:r>
            <a:r>
              <a:rPr lang="en-GB" sz="2000" dirty="0" smtClean="0">
                <a:solidFill>
                  <a:srgbClr val="FFFF00"/>
                </a:solidFill>
              </a:rPr>
              <a:t>ho has eaten the chocolate asked mum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3" y="5211539"/>
            <a:ext cx="347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</a:t>
            </a:r>
            <a:r>
              <a:rPr lang="en-GB" sz="2000" dirty="0" smtClean="0">
                <a:solidFill>
                  <a:srgbClr val="FFFF00"/>
                </a:solidFill>
              </a:rPr>
              <a:t>ide now yelled the policeman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7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to punctuate these sentences.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0935" y="530197"/>
            <a:ext cx="322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piders have eight legs retorted sue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13" y="1654154"/>
            <a:ext cx="337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ue asked what time is it now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1&amp;return=true"/>
          </p:cNvPr>
          <p:cNvSpPr/>
          <p:nvPr/>
        </p:nvSpPr>
        <p:spPr>
          <a:xfrm>
            <a:off x="383648" y="2429129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546528"/>
            <a:ext cx="3239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scored four goals boasted tom four more than bill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5725" y="528272"/>
            <a:ext cx="328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scored four goals,” boasted Tom, “four more than Bill.”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40864"/>
            <a:ext cx="343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F00"/>
                </a:solidFill>
              </a:rPr>
              <a:t>j</a:t>
            </a:r>
            <a:r>
              <a:rPr lang="en-GB" sz="2000" dirty="0" err="1" smtClean="0">
                <a:solidFill>
                  <a:srgbClr val="FFFF00"/>
                </a:solidFill>
              </a:rPr>
              <a:t>anet</a:t>
            </a:r>
            <a:r>
              <a:rPr lang="en-GB" sz="2000" dirty="0" smtClean="0">
                <a:solidFill>
                  <a:srgbClr val="FFFF00"/>
                </a:solidFill>
              </a:rPr>
              <a:t> said </a:t>
            </a:r>
            <a:r>
              <a:rPr lang="en-GB" sz="2000" dirty="0" err="1" smtClean="0">
                <a:solidFill>
                  <a:srgbClr val="FFFF00"/>
                </a:solidFill>
              </a:rPr>
              <a:t>i</a:t>
            </a:r>
            <a:r>
              <a:rPr lang="en-GB" sz="2000" dirty="0" smtClean="0">
                <a:solidFill>
                  <a:srgbClr val="FFFF00"/>
                </a:solidFill>
              </a:rPr>
              <a:t> am not cleaning that toilet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158" y="1500266"/>
            <a:ext cx="342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Janet said, “I am not cleaning that toilet.”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370186"/>
            <a:ext cx="308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c</a:t>
            </a:r>
            <a:r>
              <a:rPr lang="en-GB" sz="2000" dirty="0" smtClean="0">
                <a:solidFill>
                  <a:srgbClr val="FFFF00"/>
                </a:solidFill>
              </a:rPr>
              <a:t>ome here ordered mum </a:t>
            </a:r>
            <a:r>
              <a:rPr lang="en-GB" sz="2000" dirty="0" err="1" smtClean="0">
                <a:solidFill>
                  <a:srgbClr val="FFFF00"/>
                </a:solidFill>
              </a:rPr>
              <a:t>i</a:t>
            </a:r>
            <a:r>
              <a:rPr lang="en-GB" sz="2000" dirty="0" smtClean="0">
                <a:solidFill>
                  <a:srgbClr val="FFFF00"/>
                </a:solidFill>
              </a:rPr>
              <a:t> need to go shopping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2283" y="2368444"/>
            <a:ext cx="3407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“Come here!” ordered Mum. “I need to go shopping.”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11105" y="3330000"/>
            <a:ext cx="350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“How come?” asked Fred. “She’s usually on time.”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1" y="4191181"/>
            <a:ext cx="3244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“It’s Saturday,” remarked Sue, “and it is raining again.”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0" y="5088429"/>
            <a:ext cx="295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“Sprouts are yummy,” said Dad, “as is broccoli.”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300093"/>
            <a:ext cx="303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</a:t>
            </a:r>
            <a:r>
              <a:rPr lang="en-GB" sz="2000" dirty="0" smtClean="0">
                <a:solidFill>
                  <a:srgbClr val="FFFF00"/>
                </a:solidFill>
              </a:rPr>
              <a:t>ow come asked </a:t>
            </a:r>
            <a:r>
              <a:rPr lang="en-GB" sz="2000" dirty="0" err="1" smtClean="0">
                <a:solidFill>
                  <a:srgbClr val="FFFF00"/>
                </a:solidFill>
              </a:rPr>
              <a:t>fred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</a:rPr>
              <a:t>shes</a:t>
            </a:r>
            <a:r>
              <a:rPr lang="en-GB" sz="2000" dirty="0" smtClean="0">
                <a:solidFill>
                  <a:srgbClr val="FFFF00"/>
                </a:solidFill>
              </a:rPr>
              <a:t> usually on time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626" y="4160403"/>
            <a:ext cx="323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its Saturday remarked sue and it is raining again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286" y="5100093"/>
            <a:ext cx="352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prouts are yummy said dad as is broccoli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05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punctuate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33254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36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>
            <a:hlinkClick r:id="" action="ppaction://customshow?id=4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671076"/>
            <a:ext cx="329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love dogs,” said Tom.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321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Tom said that he loves dogs.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57245"/>
            <a:ext cx="30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Jane said, “I eat eggs.”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179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Jane said that she eats eggs.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523203"/>
            <a:ext cx="366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always wake up early,” said Joe.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65371" y="2398161"/>
            <a:ext cx="325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Joe said that he always wakes up early.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0684" y="3300093"/>
            <a:ext cx="300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Bert asked how long there was left.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0684" y="4191181"/>
            <a:ext cx="31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said that she would tidy her room.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8452" y="5126211"/>
            <a:ext cx="300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Mark said that he ran last Sunday.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2876" y="3330000"/>
            <a:ext cx="3253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“How long is there left?” asked Bert.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6764" y="4315185"/>
            <a:ext cx="3669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said, “I will tidy my room.”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3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Mark said, “I ran last Sunday.”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sentences to indirect speech.</a:t>
            </a:r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62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6967" y="679370"/>
            <a:ext cx="350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John said, “I am going fishing.”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540000"/>
            <a:ext cx="307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John said that he was going fishing.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8406" y="1530173"/>
            <a:ext cx="304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Mary observed that she had head lice again.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602" y="2399222"/>
            <a:ext cx="368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“For breakfast,” boasted Simon, “I ate three shredded wheat.”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5" y="2460777"/>
            <a:ext cx="3603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Simon boasted that he had eaten three shredded wheat for breakfast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54003" y="3461527"/>
            <a:ext cx="297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Dave told Simon to get up.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1741" y="4221088"/>
            <a:ext cx="337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Sue asked Mary how old she was.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4753" y="5127014"/>
            <a:ext cx="319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Fred announced that he would be going to town.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602" y="3432634"/>
            <a:ext cx="359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“Get up Simon!” yelled Dave.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532" y="4191181"/>
            <a:ext cx="368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“How old are you Mary?” asked Sue.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5101" y="5088429"/>
            <a:ext cx="352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“I will be going to town,” announced Fred.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change these sentences to indirect speech.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4602" y="1484877"/>
            <a:ext cx="328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“I have head lice again,” observed Mary.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0" y="188640"/>
            <a:ext cx="43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variation on these answers is allowed.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cs typeface="Times New Roman" panose="02020603050405020304" pitchFamily="18" charset="0"/>
              </a:rPr>
              <a:t>÷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52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942" y="565665"/>
            <a:ext cx="362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John said that he had had enough.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565665"/>
            <a:ext cx="307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have had enough,” said John.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544" y="1530173"/>
            <a:ext cx="374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Mary said that she would like to go out.</a:t>
            </a:r>
            <a:endParaRPr lang="en-GB" sz="20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2304" y="1530173"/>
            <a:ext cx="310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would like to go out,” said Mary.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544" y="2430000"/>
            <a:ext cx="340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Tom told Joe to get his act together.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5480" y="2409786"/>
            <a:ext cx="3198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“Get your act together Joe!” ordered Tom.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1169" y="3330000"/>
            <a:ext cx="325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“I will kill the spider,” said Sue.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2304" y="4161274"/>
            <a:ext cx="324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“Can I come as well?” asked Sarah.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6252" y="5149984"/>
            <a:ext cx="338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“Tomorrow there will be heavy rain,” predicted the weather forecaster.</a:t>
            </a:r>
            <a:endParaRPr lang="en-GB" sz="1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330000"/>
            <a:ext cx="3109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Sue said she would kill the spider.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3" y="4202685"/>
            <a:ext cx="358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Sarah asked if she could go as well.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799" y="5130000"/>
            <a:ext cx="36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weather forecaster predicted heavy rain tomorrow.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change these sentences to direct speech.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88640"/>
            <a:ext cx="437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variation on these answers is allowed.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1847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Possession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Correct the mistakes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27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Contraction 2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0297" y="4710335"/>
            <a:ext cx="300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Correct the mistakes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413" y="2851215"/>
            <a:ext cx="175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Possession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299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Contraction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Apostrophes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write words beginning with the prefix bi-.</a:t>
            </a:r>
            <a:endParaRPr lang="en-GB" sz="3600" dirty="0"/>
          </a:p>
          <a:p>
            <a:pPr algn="ctr"/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596" y="645665"/>
            <a:ext cx="350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cat belonging to Jane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557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Jane’s cat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7" y="1598749"/>
            <a:ext cx="335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dog of Mr Jones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49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 Jones’s dog or Mr Jones’ dog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73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cake belonging to the children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9111" y="2520277"/>
            <a:ext cx="260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the children’s cake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1" y="3467134"/>
            <a:ext cx="165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i</a:t>
            </a:r>
            <a:r>
              <a:rPr lang="en-GB" sz="2000" dirty="0" smtClean="0">
                <a:solidFill>
                  <a:srgbClr val="FFFF00"/>
                </a:solidFill>
              </a:rPr>
              <a:t>ts fingers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3476" y="436141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boy’s legs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230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he boys’ legs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3325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fingers belonging to it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287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the legs of the boy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37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legs of the boys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633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rewrite the phrases using an apostrophe where necessary.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35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59" y="679370"/>
            <a:ext cx="370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pen of my brother-in-law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70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m</a:t>
            </a:r>
            <a:r>
              <a:rPr lang="en-GB" sz="2000" dirty="0" smtClean="0">
                <a:solidFill>
                  <a:srgbClr val="FFFF00"/>
                </a:solidFill>
              </a:rPr>
              <a:t>y brother-in-law’s pen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19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coats of the women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24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women’s coats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94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leaves of the tree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29" y="2569370"/>
            <a:ext cx="217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tree’s leaves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2624" y="3483366"/>
            <a:ext cx="280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 &amp; Mrs Smith’s house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3175" y="4369370"/>
            <a:ext cx="15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Sarah’s nose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399" y="5223203"/>
            <a:ext cx="244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Mary’s and my house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84758"/>
            <a:ext cx="340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house of Mr &amp; Mrs Smith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01856"/>
            <a:ext cx="319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nose of Sarah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8259" y="5115951"/>
            <a:ext cx="378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 house belonging to Mary and me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rewrite the </a:t>
            </a:r>
            <a:r>
              <a:rPr lang="en-GB" sz="2400" dirty="0" smtClean="0"/>
              <a:t>phrases </a:t>
            </a:r>
            <a:r>
              <a:rPr lang="en-GB" sz="2400" dirty="0"/>
              <a:t>using an apostrophe where necessary.</a:t>
            </a:r>
          </a:p>
        </p:txBody>
      </p:sp>
    </p:spTree>
    <p:extLst>
      <p:ext uri="{BB962C8B-B14F-4D97-AF65-F5344CB8AC3E}">
        <p14:creationId xmlns:p14="http://schemas.microsoft.com/office/powerpoint/2010/main" val="6781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56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It’s a lovely day.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272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 cannot come.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89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 can’t come.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08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It did not rain.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81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It didn’t rain.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2" y="3457659"/>
            <a:ext cx="263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You shan’t pass.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6434" y="4323202"/>
            <a:ext cx="313402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00"/>
                </a:solidFill>
                <a:ea typeface="Calibri"/>
                <a:cs typeface="Times New Roman"/>
              </a:rPr>
              <a:t>Whose cake won’t rise?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5494" y="5211539"/>
            <a:ext cx="244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They’ve spots.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303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You shall not pass.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1" y="4323203"/>
            <a:ext cx="33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Whose cake will not rise?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372" y="5211539"/>
            <a:ext cx="311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They have spots.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</a:t>
            </a:r>
            <a:r>
              <a:rPr lang="en-GB" sz="2400" dirty="0" smtClean="0"/>
              <a:t>shorten these sentences </a:t>
            </a:r>
            <a:r>
              <a:rPr lang="en-GB" sz="2400" dirty="0"/>
              <a:t>using an apostrophe where necessary.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29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It is a lovely day.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9171" y="679369"/>
            <a:ext cx="213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will eat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7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We’ll eat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37802"/>
            <a:ext cx="29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Who’s ready. I’m not.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30898"/>
            <a:ext cx="38395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FFFF00"/>
                </a:solidFill>
              </a:rPr>
              <a:t>He would eat it – he is greedy.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325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He’d eat it – he’s greedy.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30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couldn’t believe it.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7989" y="4320372"/>
            <a:ext cx="243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You’ve cracked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9112" y="5154662"/>
            <a:ext cx="342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They wouldn’t because they’re daft.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983" y="3469370"/>
            <a:ext cx="323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could not believe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623" y="4301856"/>
            <a:ext cx="292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You have cracked it.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145231"/>
            <a:ext cx="3816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They would not because they are daft.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shorten these sentences using an apostrophe where </a:t>
            </a:r>
            <a:r>
              <a:rPr lang="en-GB" sz="2400" dirty="0" smtClean="0"/>
              <a:t>necessary.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616" y="1640470"/>
            <a:ext cx="334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Who is ready? I am not.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8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30402" y="722127"/>
            <a:ext cx="189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F00"/>
                </a:solidFill>
              </a:rPr>
              <a:t>c</a:t>
            </a:r>
            <a:r>
              <a:rPr lang="en-GB" sz="2000" dirty="0" err="1" smtClean="0">
                <a:solidFill>
                  <a:srgbClr val="FFFF00"/>
                </a:solidFill>
              </a:rPr>
              <a:t>hildrens</a:t>
            </a:r>
            <a:r>
              <a:rPr lang="en-GB" sz="2000" dirty="0" smtClean="0">
                <a:solidFill>
                  <a:srgbClr val="FFFF00"/>
                </a:solidFill>
              </a:rPr>
              <a:t> toilet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94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c</a:t>
            </a:r>
            <a:r>
              <a:rPr lang="en-GB" sz="2000" dirty="0" smtClean="0">
                <a:solidFill>
                  <a:srgbClr val="FFFF00"/>
                </a:solidFill>
              </a:rPr>
              <a:t>hildren’s toilet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10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Apples and pears half price!</a:t>
            </a:r>
            <a:endParaRPr lang="en-GB" sz="20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867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Dunkin Donut’s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3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FFFF00"/>
                </a:solidFill>
              </a:rPr>
              <a:t>Dunkin’ Donuts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74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It’s mine and not yours. </a:t>
            </a:r>
            <a:endParaRPr lang="en-GB" sz="20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3599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Stop using apostrophes wrongly!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4940" y="5226928"/>
            <a:ext cx="271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Now open on Sundays.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094" y="3423203"/>
            <a:ext cx="327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It’s mine and not </a:t>
            </a:r>
            <a:r>
              <a:rPr lang="en-GB" sz="2000" dirty="0" err="1" smtClean="0">
                <a:solidFill>
                  <a:srgbClr val="FFFF00"/>
                </a:solidFill>
              </a:rPr>
              <a:t>your’s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378" y="4345069"/>
            <a:ext cx="3743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Stop using apostrophe’s wrongly!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02" y="5253981"/>
            <a:ext cx="352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Now open on Sunday’s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correct these phrases/ sentences.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441" y="1623376"/>
            <a:ext cx="382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apple’s and pear’s half price!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460" y="667887"/>
            <a:ext cx="362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Its time for chip’s.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3" y="679370"/>
            <a:ext cx="289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It’s time for chips.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0" y="1624616"/>
            <a:ext cx="2939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Second hand book’s £1</a:t>
            </a:r>
            <a:endParaRPr lang="en-GB" sz="2000" dirty="0">
              <a:solidFill>
                <a:srgbClr val="FFFF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25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Second hand books £1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558" y="2537573"/>
            <a:ext cx="2740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Tuesday is </a:t>
            </a:r>
            <a:r>
              <a:rPr lang="en-GB" sz="20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Ladie’s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night.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67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Tuesday is Ladies’ night.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9249" y="3453981"/>
            <a:ext cx="217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haven’t a clue. 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6839" y="4316034"/>
            <a:ext cx="179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Boys’ trousers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1953" y="5223203"/>
            <a:ext cx="212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Let’s go bananas!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460" y="3469370"/>
            <a:ext cx="185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 </a:t>
            </a:r>
            <a:r>
              <a:rPr lang="en-GB" sz="20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have’nt</a:t>
            </a:r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a clue.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2460" y="4316034"/>
            <a:ext cx="183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Boys </a:t>
            </a:r>
            <a:r>
              <a:rPr lang="en-GB" sz="20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trouser’s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709" y="5206292"/>
            <a:ext cx="205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Lets go banana’s!</a:t>
            </a:r>
            <a:endParaRPr lang="en-GB" sz="2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correct these phrases/ sentences.</a:t>
            </a:r>
          </a:p>
        </p:txBody>
      </p:sp>
    </p:spTree>
    <p:extLst>
      <p:ext uri="{BB962C8B-B14F-4D97-AF65-F5344CB8AC3E}">
        <p14:creationId xmlns:p14="http://schemas.microsoft.com/office/powerpoint/2010/main" val="27143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420550"/>
            <a:chOff x="3203847" y="260647"/>
            <a:chExt cx="2850455" cy="1420550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20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10226"/>
            <a:ext cx="3168352" cy="36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70999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475454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486066"/>
            <a:ext cx="3168352" cy="34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49635"/>
              </p:ext>
            </p:extLst>
          </p:nvPr>
        </p:nvGraphicFramePr>
        <p:xfrm>
          <a:off x="1907704" y="1196752"/>
          <a:ext cx="3384376" cy="48556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bicycle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binoculars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biceps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biweekly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bimonthly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bilingual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binary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biennial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bigamy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547454"/>
            <a:ext cx="3168352" cy="34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583454"/>
            <a:ext cx="3168352" cy="34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619454"/>
            <a:ext cx="3168352" cy="33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62226"/>
            <a:ext cx="3168352" cy="33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91454"/>
            <a:ext cx="3168352" cy="33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734226"/>
            <a:ext cx="3168352" cy="32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9</a:t>
              </a:r>
              <a:r>
                <a:rPr lang="en-GB" sz="4000" dirty="0" smtClean="0"/>
                <a:t>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781288"/>
            <a:ext cx="3168352" cy="32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03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16888"/>
            <a:ext cx="3168352" cy="32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56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52888"/>
            <a:ext cx="3168352" cy="31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88888"/>
            <a:ext cx="3168352" cy="31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beginning with the prefix </a:t>
            </a:r>
            <a:r>
              <a:rPr lang="en-GB" sz="3600" dirty="0" smtClean="0"/>
              <a:t>trans-.</a:t>
            </a:r>
            <a:endParaRPr lang="en-GB" sz="3600" dirty="0"/>
          </a:p>
          <a:p>
            <a:pPr algn="ctr"/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24888"/>
            <a:ext cx="3168352" cy="30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60888"/>
            <a:ext cx="3168352" cy="30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96888"/>
            <a:ext cx="3168352" cy="30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14888"/>
            <a:ext cx="3168352" cy="300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68888"/>
            <a:ext cx="3168352" cy="29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04888"/>
            <a:ext cx="3168352" cy="29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3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40888"/>
            <a:ext cx="3168352" cy="28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76888"/>
            <a:ext cx="3168352" cy="28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12888"/>
            <a:ext cx="3168352" cy="28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48888"/>
            <a:ext cx="3168352" cy="27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30654"/>
              </p:ext>
            </p:extLst>
          </p:nvPr>
        </p:nvGraphicFramePr>
        <p:xfrm>
          <a:off x="1187624" y="692696"/>
          <a:ext cx="2232248" cy="320802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287835"/>
                <a:gridCol w="944413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transfer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translate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transform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transition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transplant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01649"/>
              </p:ext>
            </p:extLst>
          </p:nvPr>
        </p:nvGraphicFramePr>
        <p:xfrm>
          <a:off x="4139952" y="692696"/>
          <a:ext cx="3384376" cy="412242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transmit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transaction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translucent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transpire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transgress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translocate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transient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84888"/>
            <a:ext cx="3168352" cy="27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20888"/>
            <a:ext cx="3168352" cy="27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56888"/>
            <a:ext cx="3168352" cy="26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92888"/>
            <a:ext cx="3168352" cy="26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28888"/>
            <a:ext cx="3168352" cy="25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64888"/>
            <a:ext cx="3168352" cy="25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00888"/>
            <a:ext cx="3168352" cy="25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36888"/>
            <a:ext cx="3168352" cy="24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72888"/>
            <a:ext cx="3168352" cy="24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08888"/>
            <a:ext cx="3168352" cy="24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1" y="349400"/>
            <a:ext cx="2736303" cy="648072"/>
            <a:chOff x="251521" y="332656"/>
            <a:chExt cx="2736303" cy="648072"/>
          </a:xfrm>
        </p:grpSpPr>
        <p:sp>
          <p:nvSpPr>
            <p:cNvPr id="4" name="Rounded Rectangle 3">
              <a:hlinkClick r:id="rId2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47667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b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3179028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156175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28758" y="1281768"/>
            <a:ext cx="2736303" cy="648072"/>
            <a:chOff x="251521" y="332656"/>
            <a:chExt cx="2736303" cy="648072"/>
          </a:xfrm>
        </p:grpSpPr>
        <p:sp>
          <p:nvSpPr>
            <p:cNvPr id="14" name="Rounded Rectangle 13">
              <a:hlinkClick r:id="rId5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476672"/>
              <a:ext cx="2255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g 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3156265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133412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26700" y="2331292"/>
            <a:ext cx="2736303" cy="648072"/>
            <a:chOff x="251521" y="332656"/>
            <a:chExt cx="2736303" cy="648072"/>
          </a:xfrm>
        </p:grpSpPr>
        <p:sp>
          <p:nvSpPr>
            <p:cNvPr id="20" name="Rounded Rectangle 19">
              <a:hlinkClick r:id="rId8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476672"/>
              <a:ext cx="225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w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154207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6131354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51521" y="3290140"/>
            <a:ext cx="2736303" cy="648072"/>
            <a:chOff x="251521" y="332656"/>
            <a:chExt cx="2736303" cy="648072"/>
          </a:xfrm>
        </p:grpSpPr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3528" y="476672"/>
              <a:ext cx="2487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k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Rounded Rectangle 23">
            <a:hlinkClick r:id="rId12" action="ppaction://hlinksldjump"/>
          </p:cNvPr>
          <p:cNvSpPr/>
          <p:nvPr/>
        </p:nvSpPr>
        <p:spPr>
          <a:xfrm>
            <a:off x="3179028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6156175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26700" y="4293436"/>
            <a:ext cx="2736303" cy="648072"/>
            <a:chOff x="251521" y="332656"/>
            <a:chExt cx="2736303" cy="648072"/>
          </a:xfrm>
        </p:grpSpPr>
        <p:sp>
          <p:nvSpPr>
            <p:cNvPr id="32" name="Rounded Rectangle 31">
              <a:hlinkClick r:id="rId14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528" y="476672"/>
              <a:ext cx="2257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h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154207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6131354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51521" y="5301548"/>
            <a:ext cx="2736303" cy="648072"/>
            <a:chOff x="251521" y="332656"/>
            <a:chExt cx="2736303" cy="648072"/>
          </a:xfrm>
        </p:grpSpPr>
        <p:sp>
          <p:nvSpPr>
            <p:cNvPr id="38" name="Rounded Rectangle 37">
              <a:hlinkClick r:id="rId17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528" y="47667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Words with a silent l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Rounded Rectangle 35">
            <a:hlinkClick r:id="rId18" action="ppaction://hlinksldjump"/>
          </p:cNvPr>
          <p:cNvSpPr/>
          <p:nvPr/>
        </p:nvSpPr>
        <p:spPr>
          <a:xfrm>
            <a:off x="3179028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hlinkClick r:id="rId19" action="ppaction://hlinksldjump"/>
          </p:cNvPr>
          <p:cNvSpPr/>
          <p:nvPr/>
        </p:nvSpPr>
        <p:spPr>
          <a:xfrm>
            <a:off x="6156175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C:\Users\Peter\AppData\Local\Microsoft\Windows\Temporary Internet Files\Content.IE5\64KPH4CW\MC900441497[1]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14" y="6100424"/>
            <a:ext cx="704796" cy="7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810536" y="611923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Round 1 Choices</a:t>
            </a:r>
            <a:endParaRPr lang="en-GB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3287039" y="493416"/>
            <a:ext cx="11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Prefix bi-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7039" y="24703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Prefix auto-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7039" y="1436372"/>
            <a:ext cx="135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Prefix trans-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2780" y="5440578"/>
            <a:ext cx="200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Synonyms for said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39365" y="4432466"/>
            <a:ext cx="207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Synonyms for went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1423" y="3445234"/>
            <a:ext cx="207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Punctuation marks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09803" y="2470322"/>
            <a:ext cx="23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Suffix -</a:t>
            </a:r>
            <a:r>
              <a:rPr lang="en-GB" dirty="0" err="1" smtClean="0">
                <a:solidFill>
                  <a:srgbClr val="FFFF00"/>
                </a:solidFill>
              </a:rPr>
              <a:t>cian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1423" y="1426022"/>
            <a:ext cx="234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Suffix -</a:t>
            </a:r>
            <a:r>
              <a:rPr lang="en-GB" dirty="0" err="1" smtClean="0">
                <a:solidFill>
                  <a:srgbClr val="FFFF00"/>
                </a:solidFill>
              </a:rPr>
              <a:t>cious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64519" y="503766"/>
            <a:ext cx="260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Words beginning with </a:t>
            </a:r>
            <a:r>
              <a:rPr lang="en-GB" dirty="0" err="1" smtClean="0">
                <a:solidFill>
                  <a:srgbClr val="FFFF00"/>
                </a:solidFill>
              </a:rPr>
              <a:t>wh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7039" y="54405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Letter string </a:t>
            </a:r>
            <a:r>
              <a:rPr lang="en-GB" dirty="0" err="1" smtClean="0">
                <a:solidFill>
                  <a:srgbClr val="FFFF00"/>
                </a:solidFill>
              </a:rPr>
              <a:t>augh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06673" y="4432466"/>
            <a:ext cx="124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Suffix -port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87039" y="3445234"/>
            <a:ext cx="12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Prefix tele-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beginning with the prefix </a:t>
            </a:r>
            <a:r>
              <a:rPr lang="en-GB" sz="3600" dirty="0" smtClean="0"/>
              <a:t>auto-.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44888"/>
            <a:ext cx="3168352" cy="23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80888"/>
            <a:ext cx="3168352" cy="23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2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16888"/>
            <a:ext cx="3168352" cy="23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52888"/>
            <a:ext cx="3168352" cy="22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88888"/>
            <a:ext cx="3168352" cy="22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24888"/>
            <a:ext cx="3168352" cy="21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60888"/>
            <a:ext cx="3168352" cy="21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0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96888"/>
            <a:ext cx="3168352" cy="21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32888"/>
            <a:ext cx="3168352" cy="20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68888"/>
            <a:ext cx="3168352" cy="20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62045"/>
              </p:ext>
            </p:extLst>
          </p:nvPr>
        </p:nvGraphicFramePr>
        <p:xfrm>
          <a:off x="2555776" y="1268760"/>
          <a:ext cx="3384376" cy="44890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automatic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automobile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autograph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autobiography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autopilot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autopsy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autonomy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autocrat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04888"/>
            <a:ext cx="3168352" cy="20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40888"/>
            <a:ext cx="3168352" cy="19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76888"/>
            <a:ext cx="3168352" cy="19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12888"/>
            <a:ext cx="3168352" cy="19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48888"/>
            <a:ext cx="3168352" cy="18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84888"/>
            <a:ext cx="3168352" cy="18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20888"/>
            <a:ext cx="3168352" cy="18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56888"/>
            <a:ext cx="3168352" cy="17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92888"/>
            <a:ext cx="3168352" cy="17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28888"/>
            <a:ext cx="3168352" cy="16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beginning with the prefix </a:t>
            </a:r>
            <a:r>
              <a:rPr lang="en-GB" sz="3600" dirty="0" smtClean="0"/>
              <a:t>tele-.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64888"/>
            <a:ext cx="3168352" cy="16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00888"/>
            <a:ext cx="3168352" cy="16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8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36888"/>
            <a:ext cx="3168352" cy="15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72888"/>
            <a:ext cx="3168352" cy="15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5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08888"/>
            <a:ext cx="3168352" cy="15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27454"/>
            <a:ext cx="3168352" cy="14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2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80888"/>
            <a:ext cx="3168352" cy="14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16888"/>
            <a:ext cx="3168352" cy="14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52888"/>
            <a:ext cx="3168352" cy="13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88888"/>
            <a:ext cx="3168352" cy="13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09535"/>
              </p:ext>
            </p:extLst>
          </p:nvPr>
        </p:nvGraphicFramePr>
        <p:xfrm>
          <a:off x="2555776" y="692696"/>
          <a:ext cx="3384376" cy="558894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television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telephone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telescope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teletext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telegram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telegraph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telecommunications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telephoto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teleconference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telepathy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0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24888"/>
            <a:ext cx="3168352" cy="12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60888"/>
            <a:ext cx="3168352" cy="12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96888"/>
            <a:ext cx="3168352" cy="12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32888"/>
            <a:ext cx="3168352" cy="11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68888"/>
            <a:ext cx="3168352" cy="11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539804"/>
            <a:chOff x="3203847" y="260647"/>
            <a:chExt cx="2850455" cy="1539804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31</a:t>
              </a:r>
            </a:p>
            <a:p>
              <a:pPr algn="ctr"/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04888"/>
            <a:ext cx="3168352" cy="11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4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40888"/>
            <a:ext cx="3168352" cy="10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76888"/>
            <a:ext cx="3168352" cy="10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12888"/>
            <a:ext cx="3168352" cy="10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48888"/>
            <a:ext cx="3168352" cy="9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</a:t>
            </a:r>
            <a:r>
              <a:rPr lang="en-GB" sz="3600" dirty="0" smtClean="0"/>
              <a:t>ending with the suffix -port.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84888"/>
            <a:ext cx="3168352" cy="9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20888"/>
            <a:ext cx="3168352" cy="9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56888"/>
            <a:ext cx="3168352" cy="8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92888"/>
            <a:ext cx="3168352" cy="8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00888"/>
            <a:ext cx="3168352" cy="7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36888"/>
            <a:ext cx="3168352" cy="6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72888"/>
            <a:ext cx="3168352" cy="6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08888"/>
            <a:ext cx="3168352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9959"/>
              </p:ext>
            </p:extLst>
          </p:nvPr>
        </p:nvGraphicFramePr>
        <p:xfrm>
          <a:off x="2555776" y="764704"/>
          <a:ext cx="3384376" cy="52223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airport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transport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support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passport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import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export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carport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teleport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2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44888"/>
            <a:ext cx="3168352" cy="5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80888"/>
            <a:ext cx="3168352" cy="5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16888"/>
            <a:ext cx="3168352" cy="5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52888"/>
            <a:ext cx="3168352" cy="4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88888"/>
            <a:ext cx="3168352" cy="4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24888"/>
            <a:ext cx="3168352" cy="3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60888"/>
            <a:ext cx="3168352" cy="3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96888"/>
            <a:ext cx="3168352" cy="3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32888"/>
            <a:ext cx="3168352" cy="2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68888"/>
            <a:ext cx="3168352" cy="2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ointless board going down half se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We gave 100 people 100 seconds to write words </a:t>
            </a:r>
            <a:r>
              <a:rPr lang="en-GB" sz="3200" dirty="0" smtClean="0"/>
              <a:t>containing the letter string </a:t>
            </a:r>
            <a:r>
              <a:rPr lang="en-GB" sz="3200" dirty="0" err="1" smtClean="0"/>
              <a:t>augh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04888"/>
            <a:ext cx="3168352" cy="2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40888"/>
            <a:ext cx="3168352" cy="1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76888"/>
            <a:ext cx="3168352" cy="1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12888"/>
            <a:ext cx="3168352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48888"/>
            <a:ext cx="3168352" cy="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84888"/>
            <a:ext cx="316835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13121" y="47701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Pointless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0800000">
            <a:off x="3004866" y="2403454"/>
            <a:ext cx="3168352" cy="3600000"/>
          </a:xfrm>
          <a:prstGeom prst="rect">
            <a:avLst/>
          </a:prstGeom>
          <a:pattFill prst="pct90">
            <a:fgClr>
              <a:srgbClr val="9E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uzzer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54614" y="1262741"/>
            <a:ext cx="2850455" cy="1080121"/>
          </a:xfrm>
          <a:prstGeom prst="ellipse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9999">
                <a:schemeClr val="bg2">
                  <a:lumMod val="60000"/>
                  <a:lumOff val="40000"/>
                </a:schemeClr>
              </a:gs>
              <a:gs pos="70000">
                <a:schemeClr val="bg2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85608" y="540972"/>
            <a:ext cx="1546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 smtClean="0">
                <a:solidFill>
                  <a:srgbClr val="FF0000"/>
                </a:solidFill>
              </a:rPr>
              <a:t>x</a:t>
            </a:r>
            <a:endParaRPr lang="en-GB" sz="1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420550"/>
            <a:chOff x="3203847" y="260647"/>
            <a:chExt cx="2850455" cy="1420550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20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10226"/>
            <a:ext cx="3168352" cy="36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0082"/>
            </a:gs>
            <a:gs pos="100000">
              <a:srgbClr val="150090"/>
            </a:gs>
            <a:gs pos="38000">
              <a:srgbClr val="B8023A"/>
            </a:gs>
            <a:gs pos="48000">
              <a:srgbClr val="C00000"/>
            </a:gs>
            <a:gs pos="0">
              <a:srgbClr val="C9280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4866" y="2470999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07028"/>
              </p:ext>
            </p:extLst>
          </p:nvPr>
        </p:nvGraphicFramePr>
        <p:xfrm>
          <a:off x="2555776" y="764704"/>
          <a:ext cx="3384376" cy="558894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laugh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daughter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naughty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laughter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slaughter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onslaught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draught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haughty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2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475454"/>
            <a:ext cx="3168352" cy="35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486066"/>
            <a:ext cx="3168352" cy="34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547454"/>
            <a:ext cx="3168352" cy="34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583454"/>
            <a:ext cx="3168352" cy="34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619454"/>
            <a:ext cx="3168352" cy="33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62226"/>
            <a:ext cx="3168352" cy="33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691454"/>
            <a:ext cx="3168352" cy="33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4866" y="2734226"/>
            <a:ext cx="3168352" cy="32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9</a:t>
              </a:r>
              <a:r>
                <a:rPr lang="en-GB" sz="4000" dirty="0" smtClean="0"/>
                <a:t>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006000" y="2781288"/>
            <a:ext cx="3168352" cy="32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16888"/>
            <a:ext cx="3168352" cy="32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words beginning with wh.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52888"/>
            <a:ext cx="3168352" cy="31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888888"/>
            <a:ext cx="3168352" cy="31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24888"/>
            <a:ext cx="3168352" cy="30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60888"/>
            <a:ext cx="3168352" cy="30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2996888"/>
            <a:ext cx="3168352" cy="30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14888"/>
            <a:ext cx="3168352" cy="300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068888"/>
            <a:ext cx="3168352" cy="29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04888"/>
            <a:ext cx="3168352" cy="29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40888"/>
            <a:ext cx="3168352" cy="28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176888"/>
            <a:ext cx="3168352" cy="28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9541"/>
              </p:ext>
            </p:extLst>
          </p:nvPr>
        </p:nvGraphicFramePr>
        <p:xfrm>
          <a:off x="755576" y="548680"/>
          <a:ext cx="3528392" cy="577443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where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whole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whom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wheeze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70949"/>
              </p:ext>
            </p:extLst>
          </p:nvPr>
        </p:nvGraphicFramePr>
        <p:xfrm>
          <a:off x="4499992" y="548680"/>
          <a:ext cx="3384376" cy="522231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whip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whack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whilst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whisper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whirl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whiskey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wheat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whizz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whoop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whine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12888"/>
            <a:ext cx="3168352" cy="28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48888"/>
            <a:ext cx="3168352" cy="27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284888"/>
            <a:ext cx="3168352" cy="27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20888"/>
            <a:ext cx="3168352" cy="27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56888"/>
            <a:ext cx="3168352" cy="26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392888"/>
            <a:ext cx="3168352" cy="26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28888"/>
            <a:ext cx="3168352" cy="25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464888"/>
            <a:ext cx="3168352" cy="25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70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00888"/>
            <a:ext cx="3168352" cy="25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36888"/>
            <a:ext cx="3168352" cy="24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1" y="349400"/>
            <a:ext cx="2736303" cy="648072"/>
            <a:chOff x="251521" y="332656"/>
            <a:chExt cx="2736303" cy="648072"/>
          </a:xfrm>
        </p:grpSpPr>
        <p:sp>
          <p:nvSpPr>
            <p:cNvPr id="4" name="Rounded Rectangle 3">
              <a:hlinkClick r:id="rId2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4766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Nouns - plurals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3179028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156175" y="34906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28758" y="1281768"/>
            <a:ext cx="2736303" cy="648072"/>
            <a:chOff x="251521" y="332656"/>
            <a:chExt cx="2736303" cy="648072"/>
          </a:xfrm>
        </p:grpSpPr>
        <p:sp>
          <p:nvSpPr>
            <p:cNvPr id="14" name="Rounded Rectangle 13">
              <a:hlinkClick r:id="rId5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476672"/>
              <a:ext cx="2615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Nouns – types, collectives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3156265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133412" y="128142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26700" y="2331292"/>
            <a:ext cx="2736303" cy="648072"/>
            <a:chOff x="251521" y="332656"/>
            <a:chExt cx="2736303" cy="648072"/>
          </a:xfrm>
        </p:grpSpPr>
        <p:sp>
          <p:nvSpPr>
            <p:cNvPr id="20" name="Rounded Rectangle 19">
              <a:hlinkClick r:id="rId8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476672"/>
              <a:ext cx="2617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Verbs – past tense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154207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6131354" y="2330952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51521" y="3290140"/>
            <a:ext cx="2736303" cy="681996"/>
            <a:chOff x="251521" y="332656"/>
            <a:chExt cx="2736303" cy="681996"/>
          </a:xfrm>
        </p:grpSpPr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1461" y="368321"/>
              <a:ext cx="2487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Identifying verbs, nouns </a:t>
              </a:r>
              <a:r>
                <a:rPr lang="en-GB" dirty="0" err="1" smtClean="0">
                  <a:solidFill>
                    <a:srgbClr val="FFFF00"/>
                  </a:solidFill>
                </a:rPr>
                <a:t>etc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Rounded Rectangle 23">
            <a:hlinkClick r:id="rId12" action="ppaction://hlinksldjump"/>
          </p:cNvPr>
          <p:cNvSpPr/>
          <p:nvPr/>
        </p:nvSpPr>
        <p:spPr>
          <a:xfrm>
            <a:off x="3179028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6156175" y="3289800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226700" y="4293436"/>
            <a:ext cx="2736303" cy="648072"/>
            <a:chOff x="251521" y="332656"/>
            <a:chExt cx="2736303" cy="648072"/>
          </a:xfrm>
        </p:grpSpPr>
        <p:sp>
          <p:nvSpPr>
            <p:cNvPr id="32" name="Rounded Rectangle 31">
              <a:hlinkClick r:id="rId14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528" y="476672"/>
              <a:ext cx="2041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Adding prefixes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154207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6131354" y="4293096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251521" y="5301548"/>
            <a:ext cx="2736303" cy="648072"/>
            <a:chOff x="251521" y="332656"/>
            <a:chExt cx="2736303" cy="648072"/>
          </a:xfrm>
        </p:grpSpPr>
        <p:sp>
          <p:nvSpPr>
            <p:cNvPr id="38" name="Rounded Rectangle 37">
              <a:hlinkClick r:id="rId17" action="ppaction://hlinksldjump"/>
            </p:cNvPr>
            <p:cNvSpPr/>
            <p:nvPr/>
          </p:nvSpPr>
          <p:spPr>
            <a:xfrm>
              <a:off x="251521" y="332656"/>
              <a:ext cx="2736303" cy="6480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528" y="4766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Adding suffixes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Rounded Rectangle 35">
            <a:hlinkClick r:id="rId18" action="ppaction://hlinksldjump"/>
          </p:cNvPr>
          <p:cNvSpPr/>
          <p:nvPr/>
        </p:nvSpPr>
        <p:spPr>
          <a:xfrm>
            <a:off x="3179028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>
            <a:hlinkClick r:id="rId19" action="ppaction://hlinksldjump"/>
          </p:cNvPr>
          <p:cNvSpPr/>
          <p:nvPr/>
        </p:nvSpPr>
        <p:spPr>
          <a:xfrm>
            <a:off x="6156175" y="5301208"/>
            <a:ext cx="273630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C:\Users\Peter\AppData\Local\Microsoft\Windows\Temporary Internet Files\Content.IE5\64KPH4CW\MC900441497[1]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14" y="6100424"/>
            <a:ext cx="704796" cy="7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810536" y="611923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Round 2 Choices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4934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Adjectives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9047" y="1420798"/>
            <a:ext cx="150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Antonyms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9047" y="24703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Spellings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9047" y="3434156"/>
            <a:ext cx="16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More spellings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77344" y="44298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Letter strings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13431" y="5440578"/>
            <a:ext cx="142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Apostrophes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66162" y="5307064"/>
            <a:ext cx="163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Homonyms &amp; Homophones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1227" y="494184"/>
            <a:ext cx="215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Active and passive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1227" y="14302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Determiners; clauses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1227" y="2470322"/>
            <a:ext cx="228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Types of phrases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514" y="3434156"/>
            <a:ext cx="213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Other punctuation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1227" y="4429893"/>
            <a:ext cx="192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Speech marks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words ending in the suffix -</a:t>
            </a:r>
            <a:r>
              <a:rPr lang="en-GB" sz="3600" dirty="0" err="1" smtClean="0"/>
              <a:t>cious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572888"/>
            <a:ext cx="3168352" cy="24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08888"/>
            <a:ext cx="3168352" cy="24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44888"/>
            <a:ext cx="3168352" cy="23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680888"/>
            <a:ext cx="3168352" cy="23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16888"/>
            <a:ext cx="3168352" cy="23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52888"/>
            <a:ext cx="3168352" cy="22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788888"/>
            <a:ext cx="3168352" cy="22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24888"/>
            <a:ext cx="3168352" cy="21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60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60888"/>
            <a:ext cx="3168352" cy="21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896888"/>
            <a:ext cx="3168352" cy="21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28549"/>
              </p:ext>
            </p:extLst>
          </p:nvPr>
        </p:nvGraphicFramePr>
        <p:xfrm>
          <a:off x="2555776" y="764704"/>
          <a:ext cx="3384376" cy="558894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precious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delicious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conscious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suspicious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vicious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gracious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spacious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ferocious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luscious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malicious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atrocious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7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32888"/>
            <a:ext cx="3168352" cy="20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3968888"/>
            <a:ext cx="3168352" cy="20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04888"/>
            <a:ext cx="3168352" cy="20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40888"/>
            <a:ext cx="3168352" cy="19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076888"/>
            <a:ext cx="3168352" cy="19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12888"/>
            <a:ext cx="3168352" cy="19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48888"/>
            <a:ext cx="3168352" cy="18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184888"/>
            <a:ext cx="3168352" cy="18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50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20888"/>
            <a:ext cx="3168352" cy="18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56888"/>
            <a:ext cx="3168352" cy="17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words ending in the suffix -</a:t>
            </a:r>
            <a:r>
              <a:rPr lang="en-GB" sz="3600" dirty="0" err="1" smtClean="0"/>
              <a:t>cian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292888"/>
            <a:ext cx="3168352" cy="17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28888"/>
            <a:ext cx="3168352" cy="16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364888"/>
            <a:ext cx="3168352" cy="165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00888"/>
            <a:ext cx="3168352" cy="16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36888"/>
            <a:ext cx="3168352" cy="15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472888"/>
            <a:ext cx="3168352" cy="15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08888"/>
            <a:ext cx="3168352" cy="15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27454"/>
            <a:ext cx="3168352" cy="14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40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580888"/>
            <a:ext cx="3168352" cy="14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16888"/>
            <a:ext cx="3168352" cy="14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80121"/>
              </p:ext>
            </p:extLst>
          </p:nvPr>
        </p:nvGraphicFramePr>
        <p:xfrm>
          <a:off x="2771800" y="764704"/>
          <a:ext cx="3384376" cy="48556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864096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musician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magician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electrician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optician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politician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mathematician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beautician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technician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physician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9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52888"/>
            <a:ext cx="3168352" cy="13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688888"/>
            <a:ext cx="3168352" cy="13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24888"/>
            <a:ext cx="3168352" cy="12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60888"/>
            <a:ext cx="3168352" cy="12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796888"/>
            <a:ext cx="3168352" cy="12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32888"/>
            <a:ext cx="3168352" cy="11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868888"/>
            <a:ext cx="3168352" cy="11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539804"/>
            <a:chOff x="3203847" y="260647"/>
            <a:chExt cx="2850455" cy="1539804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31</a:t>
              </a:r>
            </a:p>
            <a:p>
              <a:pPr algn="ctr"/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04888"/>
            <a:ext cx="3168352" cy="11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30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40888"/>
            <a:ext cx="3168352" cy="10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4976888"/>
            <a:ext cx="3168352" cy="10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name  punctuation marks.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12888"/>
            <a:ext cx="3168352" cy="10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48888"/>
            <a:ext cx="3168352" cy="9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084888"/>
            <a:ext cx="3168352" cy="9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20888"/>
            <a:ext cx="3168352" cy="90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56888"/>
            <a:ext cx="3168352" cy="86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192888"/>
            <a:ext cx="3168352" cy="82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228888"/>
            <a:ext cx="3168352" cy="79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20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00888"/>
            <a:ext cx="3168352" cy="72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1</a:t>
              </a:r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36888"/>
            <a:ext cx="3168352" cy="68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15479"/>
              </p:ext>
            </p:extLst>
          </p:nvPr>
        </p:nvGraphicFramePr>
        <p:xfrm>
          <a:off x="2555776" y="311586"/>
          <a:ext cx="3528392" cy="614106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stop .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 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Question mark ?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Exclamation mark 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Speech marks “ “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Apostrophe ‘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Colon 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Semi colon 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Dash 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Ellipsis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Brackets 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Hyphen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Quotation marks ‘ ‘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correct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372888"/>
            <a:ext cx="3168352" cy="64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17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08888"/>
            <a:ext cx="3168352" cy="61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16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44888"/>
            <a:ext cx="3168352" cy="57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15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480888"/>
            <a:ext cx="3168352" cy="54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14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16888"/>
            <a:ext cx="3168352" cy="50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13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52888"/>
            <a:ext cx="3168352" cy="46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12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588888"/>
            <a:ext cx="3168352" cy="43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24888"/>
            <a:ext cx="3168352" cy="39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10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60888"/>
            <a:ext cx="3168352" cy="36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9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696888"/>
            <a:ext cx="3168352" cy="32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synonyms for went.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8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32888"/>
            <a:ext cx="3168352" cy="28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768888"/>
            <a:ext cx="3168352" cy="25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6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04888"/>
            <a:ext cx="3168352" cy="21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40888"/>
            <a:ext cx="3168352" cy="180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4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876888"/>
            <a:ext cx="3168352" cy="144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12888"/>
            <a:ext cx="3168352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48888"/>
            <a:ext cx="3168352" cy="72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6589" y="477012"/>
              <a:ext cx="154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1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0800000">
            <a:off x="3006000" y="5984888"/>
            <a:ext cx="316835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54614" y="1262741"/>
            <a:ext cx="2850455" cy="1080121"/>
            <a:chOff x="3203847" y="260647"/>
            <a:chExt cx="2850455" cy="1080121"/>
          </a:xfrm>
        </p:grpSpPr>
        <p:sp>
          <p:nvSpPr>
            <p:cNvPr id="2" name="Oval 1"/>
            <p:cNvSpPr/>
            <p:nvPr/>
          </p:nvSpPr>
          <p:spPr>
            <a:xfrm>
              <a:off x="3203847" y="260647"/>
              <a:ext cx="2850455" cy="1080121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39999">
                  <a:schemeClr val="bg2">
                    <a:lumMod val="60000"/>
                    <a:lumOff val="40000"/>
                  </a:schemeClr>
                </a:gs>
                <a:gs pos="70000">
                  <a:schemeClr val="bg2">
                    <a:lumMod val="40000"/>
                    <a:lumOff val="60000"/>
                  </a:schemeClr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13121" y="477012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Pointless</a:t>
              </a:r>
              <a:endParaRPr lang="en-GB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2136" y="6010226"/>
            <a:ext cx="4896544" cy="540060"/>
          </a:xfrm>
          <a:prstGeom prst="rect">
            <a:avLst/>
          </a:prstGeom>
          <a:solidFill>
            <a:srgbClr val="1500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0405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0608" y="1088740"/>
            <a:ext cx="648072" cy="4914714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40770" y="548680"/>
            <a:ext cx="4896544" cy="540060"/>
          </a:xfrm>
          <a:prstGeom prst="rect">
            <a:avLst/>
          </a:prstGeom>
          <a:solidFill>
            <a:srgbClr val="3942F1">
              <a:alpha val="3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8477" y="548680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608" y="540974"/>
            <a:ext cx="0" cy="5400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levatorBe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93866" y="2708920"/>
            <a:ext cx="4038374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Thank you for playing Pointless </a:t>
            </a:r>
            <a:r>
              <a:rPr lang="en-GB" sz="2800" dirty="0" err="1" smtClean="0"/>
              <a:t>SPaG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30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31213"/>
              </p:ext>
            </p:extLst>
          </p:nvPr>
        </p:nvGraphicFramePr>
        <p:xfrm>
          <a:off x="4716016" y="404768"/>
          <a:ext cx="3528392" cy="568125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hurried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rushed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sprinted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hobbled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ambled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sailed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strolled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jogged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visited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biked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swam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crawled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(must be past tense)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33249"/>
              </p:ext>
            </p:extLst>
          </p:nvPr>
        </p:nvGraphicFramePr>
        <p:xfrm>
          <a:off x="827584" y="188640"/>
          <a:ext cx="3528392" cy="65077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walked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left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flew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moved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drove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travelled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crept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approached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skipped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hopped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marched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raced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climbed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0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</a:t>
            </a:r>
            <a:r>
              <a:rPr lang="en-GB" sz="3600" dirty="0" smtClean="0"/>
              <a:t>write down synonyms for said.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02112"/>
              </p:ext>
            </p:extLst>
          </p:nvPr>
        </p:nvGraphicFramePr>
        <p:xfrm>
          <a:off x="683568" y="116632"/>
          <a:ext cx="3528392" cy="65077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questioned</a:t>
                      </a:r>
                      <a:endParaRPr lang="en-GB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spoke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replied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asked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called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guessed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announced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mentioned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claimed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complained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repeated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commented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promised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agreed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99303"/>
              </p:ext>
            </p:extLst>
          </p:nvPr>
        </p:nvGraphicFramePr>
        <p:xfrm>
          <a:off x="4716016" y="548680"/>
          <a:ext cx="3528392" cy="568125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20280"/>
                <a:gridCol w="1008112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warned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boasted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admitted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stated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revealed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protested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murmured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sighed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screamed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urged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declared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teased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(must be past tense)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0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 gave 100 people 100 seconds to write words containing a silent b.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83486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08691" y="1120388"/>
            <a:ext cx="258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1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606" y="4648779"/>
            <a:ext cx="316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    singular 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691" y="4648780"/>
            <a:ext cx="200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Plurals 3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684" y="2846212"/>
            <a:ext cx="258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2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848580"/>
            <a:ext cx="163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5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7588" y="1120388"/>
            <a:ext cx="159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Plurals 4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Nouns - Plurals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6516216" y="4869157"/>
            <a:ext cx="273792" cy="1440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1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6&amp;return=true" highlightClick="1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10259" y="679370"/>
            <a:ext cx="57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6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rats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259" y="1623376"/>
            <a:ext cx="112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church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churches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447" y="2523203"/>
            <a:ext cx="69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city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5189" y="2554410"/>
            <a:ext cx="94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cities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kisses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3330" y="4301855"/>
            <a:ext cx="143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monkeys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0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dishes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553" y="3406359"/>
            <a:ext cx="64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kiss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52" y="4301856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monkey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79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3" y="6129940"/>
            <a:ext cx="726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the plurals of these nouns.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93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7&amp;return=true">
              <a:snd r:embed="rId2" name="pointless board going down.wav"/>
            </a:hlinkClick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83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children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tooth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teeth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0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foot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feet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0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0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95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mouse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97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louse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plurals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32313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66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calf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7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calves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670" y="1623376"/>
            <a:ext cx="85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roof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roofs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86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wife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9572" y="2533756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wives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loaves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14291"/>
            <a:ext cx="92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cliffs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0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chiefs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73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loaf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6058" y="4314291"/>
            <a:ext cx="83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cliff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413" y="5184913"/>
            <a:ext cx="82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chief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plurals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9580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10879" y="658868"/>
            <a:ext cx="136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antenna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41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antennae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98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sheep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2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woman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22332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women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people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0064" y="4301856"/>
            <a:ext cx="97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taxes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9722" y="5206972"/>
            <a:ext cx="79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09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person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940" y="4346956"/>
            <a:ext cx="69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tax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413" y="5206973"/>
            <a:ext cx="67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life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plurals of these nouns.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255" y="1612918"/>
            <a:ext cx="100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sheep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9&amp;return=true"/>
          </p:cNvPr>
          <p:cNvSpPr/>
          <p:nvPr/>
        </p:nvSpPr>
        <p:spPr>
          <a:xfrm>
            <a:off x="384549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239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casino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casinos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186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potato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9113" y="1657244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potatoes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formula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0234" y="2522332"/>
            <a:ext cx="144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formulae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0234" y="342320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fungi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14291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yoyos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43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volcanoes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14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fungus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587" y="4338592"/>
            <a:ext cx="104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yoyo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volcano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plurals 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3296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124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trousers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06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o singular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scarves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8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scarf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3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mangoes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mango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0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</a:t>
            </a:r>
            <a:r>
              <a:rPr lang="en-GB" sz="2400" dirty="0" smtClean="0">
                <a:solidFill>
                  <a:srgbClr val="FFFF00"/>
                </a:solidFill>
              </a:rPr>
              <a:t>o singular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bacterium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cactus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95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scissors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66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bacteria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cacti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</a:t>
            </a:r>
            <a:r>
              <a:rPr lang="en-GB" sz="2400" dirty="0" smtClean="0"/>
              <a:t>singular </a:t>
            </a:r>
            <a:r>
              <a:rPr lang="en-GB" sz="2400" dirty="0"/>
              <a:t>of these nouns.</a:t>
            </a:r>
          </a:p>
        </p:txBody>
      </p:sp>
    </p:spTree>
    <p:extLst>
      <p:ext uri="{BB962C8B-B14F-4D97-AF65-F5344CB8AC3E}">
        <p14:creationId xmlns:p14="http://schemas.microsoft.com/office/powerpoint/2010/main" val="1176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83486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27341" y="997274"/>
            <a:ext cx="244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Nouns – proper or common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605" y="4710335"/>
            <a:ext cx="208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Animal young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176" y="2742019"/>
            <a:ext cx="270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Classifying common nouns 1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91013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181939"/>
            <a:ext cx="202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Collectives 1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619039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Nouns- types, collectives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83486" y="4542219"/>
            <a:ext cx="270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Classifying common nouns 2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13290" y="689646"/>
            <a:ext cx="348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j</a:t>
            </a:r>
            <a:r>
              <a:rPr lang="en-GB" sz="2400" dirty="0" smtClean="0">
                <a:solidFill>
                  <a:srgbClr val="FFFF00"/>
                </a:solidFill>
              </a:rPr>
              <a:t>ealousy, palace, Mr Bean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Mr Bean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6" y="1645320"/>
            <a:ext cx="359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ook, Wales, manners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Wales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6" y="2558643"/>
            <a:ext cx="352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ed, Big Mac, beef burger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Big Mac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29" y="3469370"/>
            <a:ext cx="29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Long Rd, Little Snoring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Smith’s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11539"/>
            <a:ext cx="79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>
                <a:solidFill>
                  <a:srgbClr val="FFFF00"/>
                </a:solidFill>
              </a:rPr>
              <a:t>iPad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84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Long Rd, town, Little Snoring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305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Smith’s, shop, road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wan, computer, i</a:t>
            </a:r>
            <a:r>
              <a:rPr lang="en-GB" sz="2400" dirty="0">
                <a:solidFill>
                  <a:srgbClr val="FFFF00"/>
                </a:solidFill>
              </a:rPr>
              <a:t>P</a:t>
            </a:r>
            <a:r>
              <a:rPr lang="en-GB" sz="2400" dirty="0" smtClean="0">
                <a:solidFill>
                  <a:srgbClr val="FFFF00"/>
                </a:solidFill>
              </a:rPr>
              <a:t>ad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pick out the proper noun(s) from each list.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03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5" y="679370"/>
            <a:ext cx="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stone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concrete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swarm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18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flower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concrete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3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anger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66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flock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dreams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say what type of </a:t>
            </a:r>
            <a:r>
              <a:rPr lang="en-GB" sz="2400" dirty="0" smtClean="0"/>
              <a:t>noun </a:t>
            </a:r>
            <a:r>
              <a:rPr lang="en-GB" sz="2400" dirty="0"/>
              <a:t>these </a:t>
            </a:r>
            <a:r>
              <a:rPr lang="en-GB" sz="2400" dirty="0" smtClean="0"/>
              <a:t>common nouns are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6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62225"/>
              </p:ext>
            </p:extLst>
          </p:nvPr>
        </p:nvGraphicFramePr>
        <p:xfrm>
          <a:off x="3347864" y="261895"/>
          <a:ext cx="2736304" cy="659652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36204"/>
                <a:gridCol w="900100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crumb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bomb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plumb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doubt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limb</a:t>
                      </a:r>
                      <a:endParaRPr lang="en-GB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womb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debt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subtle</a:t>
                      </a:r>
                      <a:endParaRPr lang="en-GB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Anything else correct and not derived from the words</a:t>
                      </a:r>
                      <a:r>
                        <a:rPr lang="en-GB" baseline="0" dirty="0" smtClean="0"/>
                        <a:t> above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7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3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153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walrus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concrete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2" y="1577210"/>
            <a:ext cx="149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memory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99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43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collective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94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250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childhood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95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herd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say what type of noun these common nouns </a:t>
            </a:r>
            <a:r>
              <a:rPr lang="en-GB" sz="2400" dirty="0" smtClean="0"/>
              <a:t>are.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84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157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sheep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flock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chool or shoal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65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geese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24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g</a:t>
            </a:r>
            <a:r>
              <a:rPr lang="en-GB" sz="2400" dirty="0" smtClean="0">
                <a:solidFill>
                  <a:srgbClr val="FFFF00"/>
                </a:solidFill>
              </a:rPr>
              <a:t>aggle or flock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pride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warm or hive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36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bunch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16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lions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03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59" y="5211539"/>
            <a:ext cx="147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bananas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name the collective for a group of these animals / objects.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214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fish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3&amp;return=true"/>
          </p:cNvPr>
          <p:cNvSpPr/>
          <p:nvPr/>
        </p:nvSpPr>
        <p:spPr>
          <a:xfrm>
            <a:off x="384549" y="332029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20712" y="648592"/>
            <a:ext cx="210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keys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bunch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335" y="1601890"/>
            <a:ext cx="112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cards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pack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3" y="2507815"/>
            <a:ext cx="12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puppies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litter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5412" y="3478800"/>
            <a:ext cx="189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c</a:t>
            </a:r>
            <a:r>
              <a:rPr lang="en-GB" sz="2000" dirty="0" smtClean="0">
                <a:solidFill>
                  <a:srgbClr val="FFFF00"/>
                </a:solidFill>
              </a:rPr>
              <a:t>loud or swarm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1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murder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pack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440" y="3417245"/>
            <a:ext cx="127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gnats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0192" y="4338592"/>
            <a:ext cx="92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crows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736" y="5158998"/>
            <a:ext cx="108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lies</a:t>
            </a:r>
            <a:endParaRPr lang="en-GB" sz="2400" i="1" dirty="0">
              <a:solidFill>
                <a:srgbClr val="FFFF00"/>
              </a:solidFill>
              <a:latin typeface="Cambria Math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name the collective for a group of these animals / objects.</a:t>
            </a:r>
          </a:p>
        </p:txBody>
      </p:sp>
    </p:spTree>
    <p:extLst>
      <p:ext uri="{BB962C8B-B14F-4D97-AF65-F5344CB8AC3E}">
        <p14:creationId xmlns:p14="http://schemas.microsoft.com/office/powerpoint/2010/main" val="25556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18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76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calf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87901"/>
            <a:ext cx="105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goose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0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gosling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10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cygnet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977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lamb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nymph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tadpole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3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sheep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10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dragonfly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86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frog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 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name the young of these animals.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28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2188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Past tense 1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Past tense </a:t>
            </a:r>
            <a:r>
              <a:rPr lang="en-GB" sz="3200" dirty="0" smtClean="0">
                <a:solidFill>
                  <a:srgbClr val="FFFF00"/>
                </a:solidFill>
              </a:rPr>
              <a:t>3</a:t>
            </a:r>
            <a:endParaRPr lang="en-GB" sz="3200" dirty="0">
              <a:solidFill>
                <a:srgbClr val="FFFF00"/>
              </a:solidFill>
            </a:endParaRPr>
          </a:p>
          <a:p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220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Past tense </a:t>
            </a:r>
            <a:r>
              <a:rPr lang="en-GB" sz="3200" dirty="0" smtClean="0">
                <a:solidFill>
                  <a:srgbClr val="FFFF00"/>
                </a:solidFill>
              </a:rPr>
              <a:t>2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Past tense </a:t>
            </a:r>
            <a:r>
              <a:rPr lang="en-GB" sz="3200" dirty="0" smtClean="0">
                <a:solidFill>
                  <a:srgbClr val="FFFF00"/>
                </a:solidFill>
              </a:rPr>
              <a:t>5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8886" y="1120386"/>
            <a:ext cx="231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Past tense </a:t>
            </a:r>
            <a:r>
              <a:rPr lang="en-GB" sz="3200" dirty="0" smtClean="0">
                <a:solidFill>
                  <a:srgbClr val="FFFF00"/>
                </a:solidFill>
              </a:rPr>
              <a:t>4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64878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Past tense </a:t>
            </a:r>
            <a:r>
              <a:rPr lang="en-GB" sz="3200" dirty="0" smtClean="0">
                <a:solidFill>
                  <a:srgbClr val="FFFF00"/>
                </a:solidFill>
              </a:rPr>
              <a:t>6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Verbs – past tense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2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5131" y="658868"/>
            <a:ext cx="71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16" y="1663147"/>
            <a:ext cx="215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carried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699" y="2522332"/>
            <a:ext cx="159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grab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grabbed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began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8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107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swept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0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begin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103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03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sweep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change these verbs to the past tense.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089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0903" y="658868"/>
                <a:ext cx="1211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find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3" y="658868"/>
                <a:ext cx="121156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64465" y="658867"/>
                <a:ext cx="981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found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465" y="658867"/>
                <a:ext cx="98104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0849" y="1623376"/>
                <a:ext cx="1210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swim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49" y="1623376"/>
                <a:ext cx="121038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37558" y="1628277"/>
                <a:ext cx="1234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0" dirty="0">
                          <a:solidFill>
                            <a:srgbClr val="FFFF00"/>
                          </a:solidFill>
                          <a:latin typeface="Cambria Math"/>
                        </a:rPr>
                        <m:t>swam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558" y="1628277"/>
                <a:ext cx="123485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76597" y="2462747"/>
            <a:ext cx="85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run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4387" y="2476166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ran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0176" y="3382095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thought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4387" y="4255690"/>
            <a:ext cx="85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took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0072" y="513000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told</a:t>
            </a:r>
            <a:endParaRPr lang="en-GB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9672" y="3423203"/>
                <a:ext cx="1189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think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" y="3423203"/>
                <a:ext cx="118999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672" y="4278103"/>
                <a:ext cx="1194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</a:rPr>
                        <m:t>take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" y="4278103"/>
                <a:ext cx="119470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4386" y="5206977"/>
                <a:ext cx="884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tell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6" y="5206977"/>
                <a:ext cx="8845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5</a:t>
            </a:r>
            <a:r>
              <a:rPr lang="en-GB" dirty="0" smtClean="0">
                <a:solidFill>
                  <a:srgbClr val="FFFF00"/>
                </a:solidFill>
              </a:rPr>
              <a:t>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tense.</a:t>
            </a:r>
          </a:p>
        </p:txBody>
      </p:sp>
    </p:spTree>
    <p:extLst>
      <p:ext uri="{BB962C8B-B14F-4D97-AF65-F5344CB8AC3E}">
        <p14:creationId xmlns:p14="http://schemas.microsoft.com/office/powerpoint/2010/main" val="10354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0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buy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bought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shake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shook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wrote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23203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write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60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tense.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wear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6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136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0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65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fought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shot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05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stole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86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3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shoot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steal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4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tense.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135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hide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4&amp;return=true"/>
          </p:cNvPr>
          <p:cNvSpPr/>
          <p:nvPr/>
        </p:nvSpPr>
        <p:spPr>
          <a:xfrm>
            <a:off x="405592" y="3318739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04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forbid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forbade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2" y="1657245"/>
            <a:ext cx="66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was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does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612" y="25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80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heard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flew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dug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4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4" y="4317245"/>
            <a:ext cx="122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tense.</a:t>
            </a:r>
          </a:p>
        </p:txBody>
      </p:sp>
    </p:spTree>
    <p:extLst>
      <p:ext uri="{BB962C8B-B14F-4D97-AF65-F5344CB8AC3E}">
        <p14:creationId xmlns:p14="http://schemas.microsoft.com/office/powerpoint/2010/main" val="34143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g.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6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131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break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broke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drive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drove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90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taught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9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4" y="3448023"/>
            <a:ext cx="57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106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teach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these verbs to the past </a:t>
            </a:r>
            <a:r>
              <a:rPr lang="en-GB" sz="2400" dirty="0" smtClean="0"/>
              <a:t>tense.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4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2980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FFFF00"/>
                  </a:solidFill>
                </a:rPr>
                <a:t>Identifying verbs</a:t>
              </a:r>
              <a:endParaRPr lang="en-GB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adjectives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314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nouns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prepositions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349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adverbs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0115" y="4667695"/>
            <a:ext cx="327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Identifying </a:t>
            </a:r>
            <a:r>
              <a:rPr lang="en-GB" sz="2800" dirty="0" smtClean="0">
                <a:solidFill>
                  <a:srgbClr val="FFFF00"/>
                </a:solidFill>
              </a:rPr>
              <a:t>pronouns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Identifying nouns, verbs </a:t>
            </a:r>
            <a:r>
              <a:rPr lang="en-GB" dirty="0" err="1" smtClean="0"/>
              <a:t>etc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3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91973"/>
            <a:ext cx="366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Sarah hit her brother.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3394" y="1641403"/>
            <a:ext cx="344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Molly was late for dance.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73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was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352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 wanted to believe her.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anted, believe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96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</a:t>
            </a:r>
            <a:r>
              <a:rPr lang="en-GB" sz="2400" dirty="0" smtClean="0">
                <a:solidFill>
                  <a:srgbClr val="FFFF00"/>
                </a:solidFill>
              </a:rPr>
              <a:t>aid, is (from it’s), 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79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rgbClr val="FFFF00"/>
                </a:solidFill>
              </a:rPr>
              <a:t>ould, see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309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w</a:t>
            </a:r>
            <a:r>
              <a:rPr lang="en-GB" sz="2400" dirty="0" smtClean="0">
                <a:solidFill>
                  <a:srgbClr val="FFFF00"/>
                </a:solidFill>
              </a:rPr>
              <a:t>as observed, walked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1" y="3445698"/>
            <a:ext cx="366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She said, “It’s true, I ate it.”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71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 could see all the bushes.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373" y="5026873"/>
            <a:ext cx="33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He was observed by all as he walked past.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742" y="6027003"/>
            <a:ext cx="78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the verbs in these sentences.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84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2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7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6248" y="710148"/>
            <a:ext cx="30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Mum gave her lunch.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91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Mum, lunch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943" y="1669543"/>
            <a:ext cx="35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Jane felt admiration for her brother.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332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Jane, admiration, brother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37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It was time for Judo.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385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time, Judo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747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Mrs Jones, evening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230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cats, love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69370"/>
            <a:ext cx="225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ilence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330870"/>
            <a:ext cx="3655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Mrs Jones arrived later in the evening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343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cats need lots of love.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73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Silence is golden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678" y="6027003"/>
            <a:ext cx="798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nouns, but not the pronouns, in </a:t>
            </a:r>
            <a:r>
              <a:rPr lang="en-GB" sz="2400" dirty="0"/>
              <a:t>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39089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6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3&amp;return=true"/>
          </p:cNvPr>
          <p:cNvSpPr/>
          <p:nvPr/>
        </p:nvSpPr>
        <p:spPr>
          <a:xfrm>
            <a:off x="384550" y="5115482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5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9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62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o</a:t>
            </a:r>
            <a:r>
              <a:rPr lang="en-GB" sz="2000" dirty="0" smtClean="0">
                <a:solidFill>
                  <a:srgbClr val="FFFF00"/>
                </a:solidFill>
              </a:rPr>
              <a:t>ld, grey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10367"/>
            <a:ext cx="3443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Unwisely, the young woman left her car unlocked</a:t>
            </a:r>
            <a:r>
              <a:rPr lang="en-GB" sz="2400" dirty="0" smtClean="0">
                <a:solidFill>
                  <a:srgbClr val="FFFF00"/>
                </a:solidFill>
              </a:rPr>
              <a:t>. </a:t>
            </a:r>
          </a:p>
          <a:p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238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y</a:t>
            </a:r>
            <a:r>
              <a:rPr lang="en-GB" sz="2000" dirty="0" smtClean="0">
                <a:solidFill>
                  <a:srgbClr val="FFFF00"/>
                </a:solidFill>
              </a:rPr>
              <a:t>oung, unlocked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039" y="2431741"/>
            <a:ext cx="344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tall, fat elephant turned around.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29" y="2569370"/>
            <a:ext cx="18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all, fat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silly, smelly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horizontal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201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d</a:t>
            </a:r>
            <a:r>
              <a:rPr lang="en-GB" sz="2000" dirty="0" smtClean="0">
                <a:solidFill>
                  <a:srgbClr val="FFFF00"/>
                </a:solidFill>
              </a:rPr>
              <a:t>elicious, tiny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330870"/>
            <a:ext cx="337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silly girl sat smirking outside the smelly toilet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465" y="4163357"/>
            <a:ext cx="3424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horizontal rain lashed the windows repeatedly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1432" y="5115482"/>
            <a:ext cx="34082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delicious smell wafted through the tiny kitchen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adjectives </a:t>
            </a:r>
            <a:r>
              <a:rPr lang="en-GB" sz="2400" dirty="0"/>
              <a:t>in these </a:t>
            </a:r>
            <a:r>
              <a:rPr lang="en-GB" sz="2400" dirty="0" smtClean="0"/>
              <a:t>sentences.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366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quickly put on his old, grey coat.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2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10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301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spoke beautifully.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beautifully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u</a:t>
            </a:r>
            <a:r>
              <a:rPr lang="en-GB" sz="2000" dirty="0" smtClean="0">
                <a:solidFill>
                  <a:srgbClr val="FFFF00"/>
                </a:solidFill>
              </a:rPr>
              <a:t>nkindly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51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Sleepily, she opened her eyes.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sleepily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67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u</a:t>
            </a:r>
            <a:r>
              <a:rPr lang="en-GB" sz="2000" dirty="0" smtClean="0">
                <a:solidFill>
                  <a:srgbClr val="FFFF00"/>
                </a:solidFill>
              </a:rPr>
              <a:t>nfortunately, late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158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</a:t>
            </a:r>
            <a:r>
              <a:rPr lang="en-GB" sz="2000" dirty="0" smtClean="0">
                <a:solidFill>
                  <a:srgbClr val="FFFF00"/>
                </a:solidFill>
              </a:rPr>
              <a:t>appily, soon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69370"/>
            <a:ext cx="323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lowly, upstairs, wearily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351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Unfortunately, because he was late, his boss fired him.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351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Happily, I will be leaving soon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59" y="5177036"/>
            <a:ext cx="372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Slowly walking upstairs, she looked wearily at the clock.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adverbs </a:t>
            </a:r>
            <a:r>
              <a:rPr lang="en-GB" sz="2400" dirty="0"/>
              <a:t>in these </a:t>
            </a:r>
            <a:r>
              <a:rPr lang="en-GB" sz="2400" dirty="0" smtClean="0"/>
              <a:t>sentences.</a:t>
            </a:r>
            <a:endParaRPr lang="en-GB" sz="2400" dirty="0"/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36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Unkindly, he called him silly Billy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3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2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6" y="565665"/>
            <a:ext cx="3673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chocolate was found hidden under the bed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under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586" y="1607988"/>
            <a:ext cx="272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worked on Saturday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7" y="2551055"/>
            <a:ext cx="366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went to his house by train.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9612" y="2569370"/>
            <a:ext cx="109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o, by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800"/>
            <a:ext cx="153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between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158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below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n</a:t>
            </a:r>
            <a:r>
              <a:rPr lang="en-GB" sz="2000" dirty="0" smtClean="0">
                <a:solidFill>
                  <a:srgbClr val="FFFF00"/>
                </a:solidFill>
              </a:rPr>
              <a:t>ext to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365" y="3401856"/>
            <a:ext cx="318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Between his parents, sat Joe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4" y="4348023"/>
            <a:ext cx="338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“Below the stairs,” I bellow.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014" y="5192426"/>
            <a:ext cx="360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put </a:t>
            </a:r>
            <a:r>
              <a:rPr lang="en-GB" dirty="0" err="1" smtClean="0">
                <a:solidFill>
                  <a:srgbClr val="FFFF00"/>
                </a:solidFill>
              </a:rPr>
              <a:t>Smarties</a:t>
            </a:r>
            <a:r>
              <a:rPr lang="en-GB" dirty="0" smtClean="0">
                <a:solidFill>
                  <a:srgbClr val="FFFF00"/>
                </a:solidFill>
              </a:rPr>
              <a:t> next to the cake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prepositions </a:t>
            </a:r>
            <a:r>
              <a:rPr lang="en-GB" sz="2400" dirty="0"/>
              <a:t>in these sentences</a:t>
            </a:r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47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46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He was late again.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54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h</a:t>
            </a:r>
            <a:r>
              <a:rPr lang="en-GB" sz="2000" dirty="0" smtClean="0">
                <a:solidFill>
                  <a:srgbClr val="FFFF00"/>
                </a:solidFill>
              </a:rPr>
              <a:t>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07988"/>
            <a:ext cx="214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She told him off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45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he, him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366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Don’t touch mine, I will give you his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45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m</a:t>
            </a:r>
            <a:r>
              <a:rPr lang="en-GB" sz="2000" dirty="0" smtClean="0">
                <a:solidFill>
                  <a:srgbClr val="FFFF00"/>
                </a:solidFill>
              </a:rPr>
              <a:t>ine, I, you, his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17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hey, itself, her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17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I, its, she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5211539"/>
            <a:ext cx="244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he, him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272" y="3330870"/>
            <a:ext cx="3541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They saw the dog turn itself round to face her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233" y="4221088"/>
            <a:ext cx="3615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“I’ve had mine; it’s time for the cat to eat have its,”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she said.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11539"/>
            <a:ext cx="34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She gave Fred’s sweets back to him.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</a:t>
            </a:r>
            <a:r>
              <a:rPr lang="en-GB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identify the </a:t>
            </a:r>
            <a:r>
              <a:rPr lang="en-GB" sz="2400" dirty="0" smtClean="0"/>
              <a:t>pronouns </a:t>
            </a:r>
            <a:r>
              <a:rPr lang="en-GB" sz="2400" dirty="0"/>
              <a:t>in these </a:t>
            </a:r>
            <a:r>
              <a:rPr lang="en-GB" sz="2400" dirty="0" smtClean="0"/>
              <a:t>sentences.</a:t>
            </a:r>
            <a:endParaRPr lang="en-GB" sz="2400" dirty="0"/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36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86" y="1120388"/>
              <a:ext cx="247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FF00"/>
                  </a:solidFill>
                </a:rPr>
                <a:t>Opposites 1</a:t>
              </a:r>
              <a:endParaRPr lang="en-GB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7544" y="464878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3200" dirty="0" smtClean="0">
                <a:solidFill>
                  <a:srgbClr val="FFFF00"/>
                </a:solidFill>
              </a:rPr>
              <a:t>Opposites 3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6" y="2846212"/>
            <a:ext cx="249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Opposites 2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282874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Opposites 5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6071" y="1120386"/>
            <a:ext cx="2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Opposites 4 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1" y="4648780"/>
            <a:ext cx="327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FF00"/>
                </a:solidFill>
              </a:rPr>
              <a:t>i</a:t>
            </a:r>
            <a:r>
              <a:rPr lang="en-GB" sz="3200" dirty="0" err="1" smtClean="0">
                <a:solidFill>
                  <a:srgbClr val="FFFF00"/>
                </a:solidFill>
              </a:rPr>
              <a:t>m</a:t>
            </a:r>
            <a:r>
              <a:rPr lang="en-GB" sz="3200" dirty="0" smtClean="0">
                <a:solidFill>
                  <a:srgbClr val="FFFF00"/>
                </a:solidFill>
              </a:rPr>
              <a:t> or in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Prefixes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3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85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74114" y="691973"/>
            <a:ext cx="135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behave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55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misbehave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32" y="1613453"/>
            <a:ext cx="103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sense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nonsense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86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nti-clockwise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disrespect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5103" y="4292572"/>
            <a:ext cx="151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miscount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8" y="5223203"/>
            <a:ext cx="147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unrealistic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7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respect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4909" y="4314291"/>
            <a:ext cx="197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count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01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realistic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6013942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correct </a:t>
            </a:r>
            <a:r>
              <a:rPr lang="en-GB" sz="2400" dirty="0" smtClean="0"/>
              <a:t>prefix to give a word with the opposite meaning.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95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38184"/>
              </p:ext>
            </p:extLst>
          </p:nvPr>
        </p:nvGraphicFramePr>
        <p:xfrm>
          <a:off x="3491880" y="131262"/>
          <a:ext cx="2520281" cy="604527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20181"/>
                <a:gridCol w="900100"/>
              </a:tblGrid>
              <a:tr h="641604">
                <a:tc>
                  <a:txBody>
                    <a:bodyPr/>
                    <a:lstStyle/>
                    <a:p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gnome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sign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design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gnash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gnaw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reign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foreign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gnarled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gnu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3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possible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impossible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50" y="1593470"/>
            <a:ext cx="148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relevant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5411" y="1623376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irrelevant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9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legal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94661" y="2522332"/>
            <a:ext cx="154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illegal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4172" y="3440768"/>
            <a:ext cx="20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inconsiderate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01856"/>
            <a:ext cx="1629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immoral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182" y="5211539"/>
            <a:ext cx="237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irresponsible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2" y="3448023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considerate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38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responsible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correct prefix to give a word with the opposite meaning.</a:t>
            </a:r>
          </a:p>
        </p:txBody>
      </p:sp>
    </p:spTree>
    <p:extLst>
      <p:ext uri="{BB962C8B-B14F-4D97-AF65-F5344CB8AC3E}">
        <p14:creationId xmlns:p14="http://schemas.microsoft.com/office/powerpoint/2010/main" val="1512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4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unfair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jointed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disjointed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irregular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illegible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improper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23203"/>
            <a:ext cx="143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incorrect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legible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5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proper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60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correct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correct prefix to give a word with the opposite </a:t>
            </a:r>
            <a:r>
              <a:rPr lang="en-GB" sz="2400" dirty="0" smtClean="0"/>
              <a:t>meaning.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25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fair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8" y="667837"/>
            <a:ext cx="136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explode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implode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descend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39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absent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present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backwards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72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discourage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12126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exclude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14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forwards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encourage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include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</a:t>
            </a:r>
            <a:r>
              <a:rPr lang="en-GB" sz="2400" dirty="0" smtClean="0"/>
              <a:t>change the prefix </a:t>
            </a:r>
            <a:r>
              <a:rPr lang="en-GB" sz="2400" dirty="0"/>
              <a:t>to give a word with the opposite </a:t>
            </a:r>
            <a:r>
              <a:rPr lang="en-GB" sz="2400" dirty="0" smtClean="0"/>
              <a:t>meaning.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12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ascend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9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29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interior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exterior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322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increase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decrease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49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maximum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50745" y="2522332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minimum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1379" y="3401856"/>
            <a:ext cx="168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pessimist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486" y="4352783"/>
            <a:ext cx="165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downstairs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6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inferior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optimist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122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upstairs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superior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</a:t>
            </a:r>
            <a:r>
              <a:rPr lang="en-GB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549" y="599134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change the prefix to give a word with the opposite </a:t>
            </a:r>
            <a:r>
              <a:rPr lang="en-GB" sz="2400" dirty="0" smtClean="0"/>
              <a:t>meaning.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73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8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3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8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354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proper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55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improper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formation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information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65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movable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immovable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immortal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inefficient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521153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invaluable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3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mortal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246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efficient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valuable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6038947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use either </a:t>
            </a:r>
            <a:r>
              <a:rPr lang="en-GB" sz="2400" dirty="0" err="1" smtClean="0"/>
              <a:t>im</a:t>
            </a:r>
            <a:r>
              <a:rPr lang="en-GB" sz="2400" dirty="0" smtClean="0"/>
              <a:t>- or in- as a prefix with these words.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56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1878" y="1166552"/>
              <a:ext cx="737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FFFF00"/>
                  </a:solidFill>
                  <a:latin typeface="Calibri"/>
                  <a:cs typeface="Calibri"/>
                </a:rPr>
                <a:t>-</a:t>
              </a:r>
              <a:r>
                <a:rPr lang="en-GB" sz="2800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ing</a:t>
              </a:r>
              <a:endParaRPr lang="en-GB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FFFF00"/>
                </a:solidFill>
                <a:cs typeface="Calibri"/>
              </a:rPr>
              <a:t>s</a:t>
            </a:r>
            <a:r>
              <a:rPr lang="en-GB" sz="2800" dirty="0" smtClean="0">
                <a:solidFill>
                  <a:srgbClr val="FFFF00"/>
                </a:solidFill>
                <a:cs typeface="Calibri"/>
              </a:rPr>
              <a:t>hun sound 1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2082" y="1151166"/>
            <a:ext cx="218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lang="en-GB" sz="2800" dirty="0" err="1" smtClean="0">
                <a:solidFill>
                  <a:srgbClr val="FFFF00"/>
                </a:solidFill>
                <a:latin typeface="Calibri"/>
                <a:cs typeface="Calibri"/>
              </a:rPr>
              <a:t>ible</a:t>
            </a:r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 or -able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1" y="4648780"/>
            <a:ext cx="244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s</a:t>
            </a:r>
            <a:r>
              <a:rPr lang="en-GB" sz="2800" dirty="0" smtClean="0">
                <a:solidFill>
                  <a:srgbClr val="FFFF00"/>
                </a:solidFill>
              </a:rPr>
              <a:t>hun sound 2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878" y="2881992"/>
            <a:ext cx="88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lang="en-GB" sz="2800" dirty="0" err="1" smtClean="0">
                <a:solidFill>
                  <a:srgbClr val="FFFF00"/>
                </a:solidFill>
                <a:latin typeface="Calibri"/>
                <a:cs typeface="Calibri"/>
              </a:rPr>
              <a:t>ed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46487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-ship or -hood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Suffixes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1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0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9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91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hating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114" y="1665702"/>
            <a:ext cx="92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turn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turning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09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5412" y="2522332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spitting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2224" y="3451392"/>
            <a:ext cx="121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spying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60686" y="4314291"/>
            <a:ext cx="122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tapping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1378" y="5278486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taping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7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60458"/>
            <a:ext cx="146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36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tape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add the suffix -</a:t>
            </a:r>
            <a:r>
              <a:rPr lang="en-GB" sz="2400" dirty="0" err="1" smtClean="0"/>
              <a:t>ing</a:t>
            </a:r>
            <a:r>
              <a:rPr lang="en-GB" sz="2400" dirty="0" smtClean="0"/>
              <a:t> to these verbs.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6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2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5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carry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carried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022" y="1623376"/>
            <a:ext cx="8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hug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hugged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4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loved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9111" y="3469369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destroyed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5587" y="4348023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fried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69370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stopped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destroy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14291"/>
            <a:ext cx="238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fry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stop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suffix </a:t>
            </a:r>
            <a:r>
              <a:rPr lang="en-GB" sz="2400" dirty="0" smtClean="0"/>
              <a:t>-</a:t>
            </a:r>
            <a:r>
              <a:rPr lang="en-GB" sz="2400" dirty="0" err="1" smtClean="0"/>
              <a:t>ed</a:t>
            </a:r>
            <a:r>
              <a:rPr lang="en-GB" sz="2400" dirty="0" smtClean="0"/>
              <a:t> </a:t>
            </a:r>
            <a:r>
              <a:rPr lang="en-GB" sz="2400" dirty="0"/>
              <a:t>to these verbs.</a:t>
            </a:r>
          </a:p>
        </p:txBody>
      </p:sp>
    </p:spTree>
    <p:extLst>
      <p:ext uri="{BB962C8B-B14F-4D97-AF65-F5344CB8AC3E}">
        <p14:creationId xmlns:p14="http://schemas.microsoft.com/office/powerpoint/2010/main" val="33820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8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88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77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childhood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19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mother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motherhood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9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champion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17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championship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knighthood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partnership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30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membership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knight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71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partner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53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member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</a:t>
            </a:r>
            <a:r>
              <a:rPr lang="en-GB" sz="2400" dirty="0" smtClean="0"/>
              <a:t>suffixes -ship or -hood </a:t>
            </a:r>
            <a:r>
              <a:rPr lang="en-GB" sz="2400" dirty="0"/>
              <a:t>to these </a:t>
            </a:r>
            <a:r>
              <a:rPr lang="en-GB" sz="2400" dirty="0" smtClean="0"/>
              <a:t>words.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25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child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8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8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4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0308" y="700288"/>
            <a:ext cx="93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reliable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reversible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forgive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forgivable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horrible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enviable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2" y="5165373"/>
            <a:ext cx="212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responsible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horrid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envy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response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</a:t>
            </a:r>
            <a:r>
              <a:rPr lang="en-GB" sz="2400" dirty="0" smtClean="0"/>
              <a:t>suffixes -</a:t>
            </a:r>
            <a:r>
              <a:rPr lang="en-GB" sz="2400" dirty="0" err="1" smtClean="0"/>
              <a:t>ible</a:t>
            </a:r>
            <a:r>
              <a:rPr lang="en-GB" sz="2400" dirty="0" smtClean="0"/>
              <a:t> or -able </a:t>
            </a:r>
            <a:r>
              <a:rPr lang="en-GB" sz="2400" dirty="0"/>
              <a:t>to these </a:t>
            </a:r>
            <a:r>
              <a:rPr lang="en-GB" sz="2400" dirty="0" smtClean="0"/>
              <a:t>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308" y="1623376"/>
            <a:ext cx="214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reverse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828" y="332656"/>
            <a:ext cx="853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gave 100 people 100 seconds to write words containing a silent </a:t>
            </a:r>
            <a:r>
              <a:rPr lang="en-GB" sz="3600" dirty="0" smtClean="0"/>
              <a:t>w.</a:t>
            </a:r>
            <a:endParaRPr lang="en-GB" sz="3600" dirty="0"/>
          </a:p>
        </p:txBody>
      </p:sp>
      <p:pic>
        <p:nvPicPr>
          <p:cNvPr id="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693866" y="2636912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690112" y="2776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Answers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7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9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85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6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inflate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inflation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extend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extension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pronounce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1379" y="2550087"/>
            <a:ext cx="194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pronunciation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46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collision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140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creation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66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division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collide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377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create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05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divide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</a:t>
            </a:r>
            <a:r>
              <a:rPr lang="en-GB" sz="2400" dirty="0" smtClean="0"/>
              <a:t>correct suffix to give a word ending with a shun sound.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89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6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21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9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46764" y="679370"/>
            <a:ext cx="282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explode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62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explosion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34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Venice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Venetian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787" y="2568498"/>
            <a:ext cx="14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qualify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0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qualification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reduction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9763" y="4301856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Asian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2" y="52232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magician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741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reduce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255690"/>
            <a:ext cx="1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Asia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magic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add the correct suffix to give a word ending with a shun sound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72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213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  <a:latin typeface="Calibri"/>
                  <a:cs typeface="Calibri"/>
                </a:rPr>
                <a:t>Comparatives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203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Superlatives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205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Superlatives 1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Superlatives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231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Comparatives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915" y="4710334"/>
            <a:ext cx="2273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Comparatives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8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9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00849" y="6919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good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12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better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1" y="1665703"/>
            <a:ext cx="106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1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colder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150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tricky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4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trickier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738" y="3470503"/>
            <a:ext cx="20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ore horrible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sadder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2555" y="5223203"/>
            <a:ext cx="10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nicer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46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horrible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90" y="4314291"/>
            <a:ext cx="132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14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the comparatives for these adjectives.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04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6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3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5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6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9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wonderful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227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ore wonderful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8" y="1598749"/>
            <a:ext cx="89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worse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7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cool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4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cooler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37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crazier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242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f</a:t>
            </a:r>
            <a:r>
              <a:rPr lang="en-GB" sz="2400" dirty="0" smtClean="0">
                <a:solidFill>
                  <a:srgbClr val="FFFF00"/>
                </a:solidFill>
              </a:rPr>
              <a:t>arther or further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sillier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crazy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6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silly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comparatives for these adjectives.</a:t>
            </a:r>
          </a:p>
        </p:txBody>
      </p:sp>
    </p:spTree>
    <p:extLst>
      <p:ext uri="{BB962C8B-B14F-4D97-AF65-F5344CB8AC3E}">
        <p14:creationId xmlns:p14="http://schemas.microsoft.com/office/powerpoint/2010/main" val="27995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9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4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10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7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029398" y="688775"/>
            <a:ext cx="119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whiter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9239" y="1625360"/>
            <a:ext cx="13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grumpy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27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grumpier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92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madder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3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larger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more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28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ore generous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0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large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06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much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96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generous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comparatives for these adjectives.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08" y="705035"/>
            <a:ext cx="106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white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1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4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134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55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saddest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nice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nicest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24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</a:t>
            </a:r>
            <a:r>
              <a:rPr lang="en-GB" sz="2400" dirty="0" smtClean="0">
                <a:solidFill>
                  <a:srgbClr val="FFFF00"/>
                </a:solidFill>
              </a:rPr>
              <a:t>ost enormous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79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trickiest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tallest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enormous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128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tricky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83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tall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1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</a:t>
            </a:r>
            <a:r>
              <a:rPr lang="en-GB" sz="2400" dirty="0" smtClean="0"/>
              <a:t>superlatives </a:t>
            </a:r>
            <a:r>
              <a:rPr lang="en-GB" sz="2400" dirty="0"/>
              <a:t>for these adjectives.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41" y="1623376"/>
            <a:ext cx="113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good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1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71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6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66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58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strange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6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strangest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85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dry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driest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7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bad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70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worst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1378" y="3423203"/>
            <a:ext cx="153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thinnest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280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arthest or furthest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8" y="5253981"/>
            <a:ext cx="20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ost exciting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23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thin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78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exciting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90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superlatives for these adjectives.</a:t>
            </a:r>
          </a:p>
        </p:txBody>
      </p:sp>
    </p:spTree>
    <p:extLst>
      <p:ext uri="{BB962C8B-B14F-4D97-AF65-F5344CB8AC3E}">
        <p14:creationId xmlns:p14="http://schemas.microsoft.com/office/powerpoint/2010/main" val="12999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8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6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8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69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8942" y="612702"/>
                <a:ext cx="1130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dirty="0">
                          <a:solidFill>
                            <a:srgbClr val="FFFF00"/>
                          </a:solidFill>
                          <a:cs typeface="Times New Roman" panose="02020603050405020304" pitchFamily="18" charset="0"/>
                        </a:rPr>
                        <m:t>special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42" y="612702"/>
                <a:ext cx="113073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2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959112" y="679370"/>
            <a:ext cx="198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ost special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200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fat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3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fattest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64" y="2544055"/>
            <a:ext cx="1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Andalus" panose="02010000000000000000" pitchFamily="2" charset="-78"/>
              </a:rPr>
              <a:t>delicious</a:t>
            </a:r>
            <a:endParaRPr lang="en-GB" sz="2400" dirty="0">
              <a:solidFill>
                <a:srgbClr val="FFFF00"/>
              </a:solidFill>
              <a:cs typeface="Andalus" panose="020100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20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ost delicious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grumpiest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01856"/>
            <a:ext cx="122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most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9" y="52232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wisest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5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grumpy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3" y="4348023"/>
            <a:ext cx="95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some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08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48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superlatives for these adjectives.</a:t>
            </a:r>
          </a:p>
        </p:txBody>
      </p:sp>
    </p:spTree>
    <p:extLst>
      <p:ext uri="{BB962C8B-B14F-4D97-AF65-F5344CB8AC3E}">
        <p14:creationId xmlns:p14="http://schemas.microsoft.com/office/powerpoint/2010/main" val="21745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5" y="1197329"/>
              <a:ext cx="336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Antonyms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Antonyms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1" y="1149512"/>
            <a:ext cx="320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Antonyms 4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171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Antonyms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347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Antonyms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3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Antonyms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1" y="6190399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Antonyms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628881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2524"/>
              </p:ext>
            </p:extLst>
          </p:nvPr>
        </p:nvGraphicFramePr>
        <p:xfrm>
          <a:off x="3203848" y="38951"/>
          <a:ext cx="2880320" cy="650421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80220"/>
                <a:gridCol w="900100"/>
              </a:tblGrid>
              <a:tr h="6416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write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wrong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66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sword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wreck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answer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wrist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wrapper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wrestle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wretch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wrinkle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writhe</a:t>
                      </a:r>
                      <a:endParaRPr lang="en-GB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Anything else correct and not derived from the words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above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2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70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2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109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cruel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9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kind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109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dawn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0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dusk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114" y="2523203"/>
            <a:ext cx="244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optimist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pessimist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738" y="3470503"/>
            <a:ext cx="12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opaque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15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empty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2555" y="5223203"/>
            <a:ext cx="182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temporary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89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transparent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67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full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182186"/>
            <a:ext cx="216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permanent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77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write the antonyms for these words.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47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3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4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21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91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1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350" y="647623"/>
            <a:ext cx="17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horizontal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1" y="67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vertical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98" y="1598749"/>
            <a:ext cx="170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maximum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2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minimum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28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victory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914" y="2551054"/>
            <a:ext cx="176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 </a:t>
            </a:r>
            <a:r>
              <a:rPr lang="en-GB" sz="2400" dirty="0" smtClean="0">
                <a:solidFill>
                  <a:srgbClr val="FFFF00"/>
                </a:solidFill>
              </a:rPr>
              <a:t> defeat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09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9111" y="4369370"/>
            <a:ext cx="17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contract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5411" y="5211539"/>
            <a:ext cx="151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failure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42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East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350" y="4314291"/>
            <a:ext cx="23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expand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success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72" y="5949696"/>
            <a:ext cx="777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antonyms for these words.</a:t>
            </a:r>
          </a:p>
        </p:txBody>
      </p:sp>
    </p:spTree>
    <p:extLst>
      <p:ext uri="{BB962C8B-B14F-4D97-AF65-F5344CB8AC3E}">
        <p14:creationId xmlns:p14="http://schemas.microsoft.com/office/powerpoint/2010/main" val="6882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>
            <a:hlinkClick r:id="" action="ppaction://customshow?id=56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3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26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7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l</a:t>
            </a:r>
            <a:r>
              <a:rPr lang="en-GB" sz="2400" dirty="0" smtClean="0">
                <a:solidFill>
                  <a:srgbClr val="FFFF00"/>
                </a:solidFill>
              </a:rPr>
              <a:t>end or loan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577210"/>
            <a:ext cx="22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better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23376"/>
            <a:ext cx="145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worse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22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conductor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66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insulator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retreat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remember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7150" y="5211539"/>
            <a:ext cx="143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exclude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02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advance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72" y="4323203"/>
            <a:ext cx="14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forget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21" y="5188282"/>
            <a:ext cx="153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include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5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410" y="5949696"/>
            <a:ext cx="77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antonyms for these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461" y="679370"/>
            <a:ext cx="193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borrow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29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8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6" name="Rounded Rectangle 15">
            <a:hlinkClick r:id="" action="ppaction://customshow?id=39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3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7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4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378" y="650121"/>
            <a:ext cx="170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entrance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220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exit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sharp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57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tame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69370"/>
            <a:ext cx="123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wild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answer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179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innocent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9393" y="5165373"/>
            <a:ext cx="15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plural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308" y="3401856"/>
            <a:ext cx="257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question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308" y="4348023"/>
            <a:ext cx="200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guilty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360" y="5211539"/>
            <a:ext cx="154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singular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40" y="5949696"/>
            <a:ext cx="782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</a:t>
            </a:r>
            <a:r>
              <a:rPr lang="en-GB" sz="2400" dirty="0" smtClean="0"/>
              <a:t>one word </a:t>
            </a:r>
            <a:r>
              <a:rPr lang="en-GB" sz="2400" dirty="0"/>
              <a:t>antonyms for these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40" y="1623376"/>
            <a:ext cx="213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 blunt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7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99&amp;return=true"/>
          </p:cNvPr>
          <p:cNvSpPr/>
          <p:nvPr/>
        </p:nvSpPr>
        <p:spPr>
          <a:xfrm>
            <a:off x="384903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2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2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7&amp;return=true"/>
          </p:cNvPr>
          <p:cNvSpPr/>
          <p:nvPr/>
        </p:nvSpPr>
        <p:spPr>
          <a:xfrm>
            <a:off x="386833" y="3308653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30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68587" y="674257"/>
            <a:ext cx="1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tight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112" y="679370"/>
            <a:ext cx="12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loose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71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noisy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95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quiet or silent 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308" y="2551055"/>
            <a:ext cx="114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admit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470" y="2550087"/>
            <a:ext cx="14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deny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9612" y="3478799"/>
            <a:ext cx="175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harmless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8577" y="4317245"/>
            <a:ext cx="163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immature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1379" y="5253981"/>
            <a:ext cx="122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reveal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260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harmful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013" y="4317245"/>
            <a:ext cx="215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mature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conceal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78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 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5908052"/>
            <a:ext cx="795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antonyms for these words.</a:t>
            </a:r>
          </a:p>
        </p:txBody>
      </p:sp>
    </p:spTree>
    <p:extLst>
      <p:ext uri="{BB962C8B-B14F-4D97-AF65-F5344CB8AC3E}">
        <p14:creationId xmlns:p14="http://schemas.microsoft.com/office/powerpoint/2010/main" val="38187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0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>
            <a:hlinkClick r:id="" action="ppaction://customshow?id=47&amp;return=true"/>
          </p:cNvPr>
          <p:cNvSpPr/>
          <p:nvPr/>
        </p:nvSpPr>
        <p:spPr>
          <a:xfrm>
            <a:off x="384904" y="4202685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7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8942" y="671076"/>
                <a:ext cx="21388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rgbClr val="FFFF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left</m:t>
                      </m:r>
                    </m:oMath>
                  </m:oMathPara>
                </a14:m>
                <a:endParaRPr lang="en-GB" sz="2400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42" y="671076"/>
                <a:ext cx="213884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959112" y="679370"/>
            <a:ext cx="22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ight or arrived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461" y="1657245"/>
            <a:ext cx="139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foolish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3330" y="1669543"/>
            <a:ext cx="105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wise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584" y="2522332"/>
            <a:ext cx="203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asleep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3330" y="2527922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awake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330" y="3469370"/>
            <a:ext cx="181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d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ull or dim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5412" y="4369370"/>
            <a:ext cx="20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internal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4518" y="5223203"/>
            <a:ext cx="250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ude or impolite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413" y="3448023"/>
            <a:ext cx="188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bright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414" y="4348023"/>
            <a:ext cx="13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external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3" y="5263448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polite</a:t>
            </a:r>
            <a:endParaRPr lang="en-GB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84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908052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22" y="5949696"/>
            <a:ext cx="787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asked 100 people to write the antonyms for these words.</a:t>
            </a:r>
          </a:p>
        </p:txBody>
      </p:sp>
    </p:spTree>
    <p:extLst>
      <p:ext uri="{BB962C8B-B14F-4D97-AF65-F5344CB8AC3E}">
        <p14:creationId xmlns:p14="http://schemas.microsoft.com/office/powerpoint/2010/main" val="3134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60517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99614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67566" y="45091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024181" y="2708920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033135" y="980728"/>
            <a:ext cx="3648676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83486" y="980728"/>
            <a:ext cx="3648676" cy="864096"/>
            <a:chOff x="583486" y="980728"/>
            <a:chExt cx="3648676" cy="864096"/>
          </a:xfrm>
        </p:grpSpPr>
        <p:sp>
          <p:nvSpPr>
            <p:cNvPr id="11" name="Rounded Rectangle 10">
              <a:hlinkClick r:id="rId7" action="ppaction://hlinksldjump"/>
            </p:cNvPr>
            <p:cNvSpPr/>
            <p:nvPr/>
          </p:nvSpPr>
          <p:spPr>
            <a:xfrm>
              <a:off x="583486" y="980728"/>
              <a:ext cx="3648676" cy="864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996" y="1197329"/>
              <a:ext cx="1624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Spellings 1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4" y="46487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85121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cs typeface="Calibri"/>
              </a:rPr>
              <a:t>Spellings 5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8072" y="1149512"/>
            <a:ext cx="174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Spellings 4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9" name="Picture 2" descr="C:\Users\Peter\AppData\Local\Microsoft\Windows\Temporary Internet Files\Content.IE5\64KPH4CW\MC900441497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06" y="5733256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6228" y="4710335"/>
            <a:ext cx="178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Spellings 6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011" y="2851215"/>
            <a:ext cx="166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alibri"/>
                <a:cs typeface="Calibri"/>
              </a:rPr>
              <a:t>Spellings 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995" y="4710334"/>
            <a:ext cx="177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cs typeface="Calibri"/>
              </a:rPr>
              <a:t>Spellings 3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6190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Spellings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1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9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7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8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2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5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767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One person is an </a:t>
            </a:r>
            <a:r>
              <a:rPr lang="en-GB" sz="2000" dirty="0" err="1" smtClean="0">
                <a:solidFill>
                  <a:srgbClr val="FFFF00"/>
                </a:solidFill>
              </a:rPr>
              <a:t>ind</a:t>
            </a:r>
            <a:r>
              <a:rPr lang="en-GB" sz="2000" dirty="0" smtClean="0">
                <a:solidFill>
                  <a:srgbClr val="FFFF00"/>
                </a:solidFill>
              </a:rPr>
              <a:t>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47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individual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219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Keen to succeed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65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determined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Not passive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aggressive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vehicle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language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44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physical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333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car or bus.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260" y="4221088"/>
            <a:ext cx="305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We use the English </a:t>
            </a:r>
            <a:r>
              <a:rPr lang="en-GB" sz="2000" dirty="0" err="1" smtClean="0">
                <a:solidFill>
                  <a:srgbClr val="FFFF00"/>
                </a:solidFill>
              </a:rPr>
              <a:t>lan</a:t>
            </a:r>
            <a:r>
              <a:rPr lang="en-GB" sz="2000" dirty="0" smtClean="0">
                <a:solidFill>
                  <a:srgbClr val="FFFF00"/>
                </a:solidFill>
              </a:rPr>
              <a:t>___ to communicate.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The P in PE.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11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ind</a:t>
            </a:r>
            <a:r>
              <a:rPr lang="en-GB" sz="2400" dirty="0" smtClean="0">
                <a:solidFill>
                  <a:srgbClr val="FFFF00"/>
                </a:solidFill>
              </a:rPr>
              <a:t>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det</a:t>
            </a:r>
            <a:r>
              <a:rPr lang="en-GB" sz="2400" dirty="0" smtClean="0">
                <a:solidFill>
                  <a:srgbClr val="FFFF00"/>
                </a:solidFill>
              </a:rPr>
              <a:t>____d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ag____</a:t>
            </a:r>
            <a:r>
              <a:rPr lang="en-GB" sz="2400" dirty="0" err="1" smtClean="0">
                <a:solidFill>
                  <a:srgbClr val="FFFF00"/>
                </a:solidFill>
              </a:rPr>
              <a:t>ve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ve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</a:rPr>
              <a:t>an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r>
              <a:rPr lang="en-GB" sz="2400" dirty="0" err="1" smtClean="0">
                <a:solidFill>
                  <a:srgbClr val="FFFF00"/>
                </a:solidFill>
              </a:rPr>
              <a:t>cal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50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53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38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57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80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62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283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type of plant or fruit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12702"/>
            <a:ext cx="103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variety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34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FF00"/>
                </a:solidFill>
              </a:rPr>
              <a:t>e</a:t>
            </a:r>
            <a:r>
              <a:rPr lang="en-GB" sz="2000" dirty="0" err="1" smtClean="0">
                <a:solidFill>
                  <a:srgbClr val="FFFF00"/>
                </a:solidFill>
              </a:rPr>
              <a:t>g</a:t>
            </a:r>
            <a:r>
              <a:rPr lang="en-GB" sz="2000" dirty="0" smtClean="0">
                <a:solidFill>
                  <a:srgbClr val="FFFF00"/>
                </a:solidFill>
              </a:rPr>
              <a:t> cat, hat and sat all r___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52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rhyme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Where an arm joins your body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shoulder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lightning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7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opportunity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37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rhythm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24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Found with thunder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355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chance to do something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25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Music has a r_____.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59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753" y="646610"/>
            <a:ext cx="121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v___ty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66954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</a:t>
            </a:r>
            <a:r>
              <a:rPr lang="en-GB" sz="2400" dirty="0" smtClean="0">
                <a:solidFill>
                  <a:srgbClr val="FFFF00"/>
                </a:solidFill>
              </a:rPr>
              <a:t>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sh</a:t>
            </a:r>
            <a:r>
              <a:rPr lang="en-GB" sz="2400" dirty="0" smtClean="0">
                <a:solidFill>
                  <a:srgbClr val="FFFF00"/>
                </a:solidFill>
              </a:rPr>
              <a:t>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l</a:t>
            </a:r>
            <a:r>
              <a:rPr lang="en-GB" sz="2400" dirty="0" err="1" smtClean="0">
                <a:solidFill>
                  <a:srgbClr val="FFFF00"/>
                </a:solidFill>
              </a:rPr>
              <a:t>______</a:t>
            </a:r>
            <a:r>
              <a:rPr lang="en-GB" sz="2400" dirty="0" err="1">
                <a:solidFill>
                  <a:srgbClr val="FFFF00"/>
                </a:solidFill>
              </a:rPr>
              <a:t>g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51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op_____ty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356" y="5211537"/>
            <a:ext cx="11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r____m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" action="ppaction://customshow?id=43&amp;return=true"/>
          </p:cNvPr>
          <p:cNvSpPr/>
          <p:nvPr/>
        </p:nvSpPr>
        <p:spPr>
          <a:xfrm>
            <a:off x="400847" y="565665"/>
            <a:ext cx="830268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" action="ppaction://customshow?id=47&amp;return=true"/>
          </p:cNvPr>
          <p:cNvSpPr/>
          <p:nvPr/>
        </p:nvSpPr>
        <p:spPr>
          <a:xfrm>
            <a:off x="400846" y="1530173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" action="ppaction://customshow?id=41&amp;return=true"/>
          </p:cNvPr>
          <p:cNvSpPr/>
          <p:nvPr/>
        </p:nvSpPr>
        <p:spPr>
          <a:xfrm>
            <a:off x="400849" y="5130000"/>
            <a:ext cx="830268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" action="ppaction://customshow?id=45&amp;return=true"/>
          </p:cNvPr>
          <p:cNvSpPr/>
          <p:nvPr/>
        </p:nvSpPr>
        <p:spPr>
          <a:xfrm>
            <a:off x="400848" y="4221088"/>
            <a:ext cx="830197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customshow?id=43&amp;return=true"/>
          </p:cNvPr>
          <p:cNvSpPr/>
          <p:nvPr/>
        </p:nvSpPr>
        <p:spPr>
          <a:xfrm>
            <a:off x="400847" y="3330000"/>
            <a:ext cx="8302681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hlinkClick r:id="" action="ppaction://customshow?id=57&amp;return=true"/>
          </p:cNvPr>
          <p:cNvSpPr/>
          <p:nvPr/>
        </p:nvSpPr>
        <p:spPr>
          <a:xfrm>
            <a:off x="400846" y="2430000"/>
            <a:ext cx="8301973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23669" y="565665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232897" y="51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223669" y="422108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32897" y="1530173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23669" y="33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32897" y="2430000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8260" y="679370"/>
            <a:ext cx="348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Go with someone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158" y="667894"/>
            <a:ext cx="168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accompany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260" y="1665703"/>
            <a:ext cx="348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00"/>
                </a:solidFill>
              </a:rPr>
              <a:t>Eastenders</a:t>
            </a:r>
            <a:r>
              <a:rPr lang="en-GB" sz="2000" dirty="0" smtClean="0">
                <a:solidFill>
                  <a:srgbClr val="FFFF00"/>
                </a:solidFill>
              </a:rPr>
              <a:t> is a TV </a:t>
            </a:r>
            <a:r>
              <a:rPr lang="en-GB" sz="2000" dirty="0" err="1" smtClean="0">
                <a:solidFill>
                  <a:srgbClr val="FFFF00"/>
                </a:solidFill>
              </a:rPr>
              <a:t>pr</a:t>
            </a:r>
            <a:r>
              <a:rPr lang="en-GB" sz="2000" dirty="0" smtClean="0">
                <a:solidFill>
                  <a:srgbClr val="FFFF00"/>
                </a:solidFill>
              </a:rPr>
              <a:t>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866" y="1570353"/>
            <a:ext cx="165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programme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13" y="2523203"/>
            <a:ext cx="375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A book of words and meanings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1322" y="2549398"/>
            <a:ext cx="159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dictionary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8866" y="3445671"/>
            <a:ext cx="179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sufficient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99158" y="4301856"/>
            <a:ext cx="190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communicate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8866" y="5211538"/>
            <a:ext cx="187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environment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32" y="3445698"/>
            <a:ext cx="109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enough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289" y="4360458"/>
            <a:ext cx="81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t</a:t>
            </a:r>
            <a:r>
              <a:rPr lang="en-GB" sz="2000" dirty="0" smtClean="0">
                <a:solidFill>
                  <a:srgbClr val="FFFF00"/>
                </a:solidFill>
              </a:rPr>
              <a:t>alk 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4" y="5263448"/>
            <a:ext cx="309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</a:rPr>
              <a:t>We must protect the </a:t>
            </a:r>
            <a:r>
              <a:rPr lang="en-GB" sz="2000" dirty="0" err="1" smtClean="0">
                <a:solidFill>
                  <a:srgbClr val="FFFF00"/>
                </a:solidFill>
              </a:rPr>
              <a:t>env</a:t>
            </a:r>
            <a:r>
              <a:rPr lang="en-GB" sz="2000" dirty="0" smtClean="0">
                <a:solidFill>
                  <a:srgbClr val="FFFF00"/>
                </a:solidFill>
              </a:rPr>
              <a:t>_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7050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6695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0909" y="2568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9866" y="34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7385" y="43480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24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52577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hlinkClick r:id="" action="ppaction://customshow?id=101&amp;return=true"/>
          </p:cNvPr>
          <p:cNvSpPr/>
          <p:nvPr/>
        </p:nvSpPr>
        <p:spPr>
          <a:xfrm>
            <a:off x="8748464" y="540000"/>
            <a:ext cx="395536" cy="523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eter\AppData\Local\Microsoft\Windows\Temporary Internet Files\Content.IE5\64KPH4CW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2" y="58888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49" y="5888839"/>
            <a:ext cx="763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asked 100 people to identify and spell these words.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70004" y="658868"/>
            <a:ext cx="128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ac___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215" y="16233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pr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753" y="2527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FF00"/>
                </a:solidFill>
              </a:rPr>
              <a:t>d_______y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2650" y="3423203"/>
            <a:ext cx="163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suf</a:t>
            </a:r>
            <a:r>
              <a:rPr lang="en-GB" sz="2400" dirty="0" smtClean="0">
                <a:solidFill>
                  <a:srgbClr val="FFFF00"/>
                </a:solidFill>
              </a:rPr>
              <a:t>______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02" y="4299003"/>
            <a:ext cx="13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com____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5232670"/>
            <a:ext cx="136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</a:rPr>
              <a:t>env</a:t>
            </a:r>
            <a:r>
              <a:rPr lang="en-GB" sz="2400" dirty="0" smtClean="0">
                <a:solidFill>
                  <a:srgbClr val="FFFF00"/>
                </a:solidFill>
              </a:rPr>
              <a:t>____t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13419</TotalTime>
  <Words>9365</Words>
  <Application>Microsoft Office PowerPoint</Application>
  <PresentationFormat>On-screen Show (4:3)</PresentationFormat>
  <Paragraphs>3179</Paragraphs>
  <Slides>369</Slides>
  <Notes>1</Notes>
  <HiddenSlides>0</HiddenSlides>
  <MMClips>118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369</vt:i4>
      </vt:variant>
      <vt:variant>
        <vt:lpstr>Custom Shows</vt:lpstr>
      </vt:variant>
      <vt:variant>
        <vt:i4>102</vt:i4>
      </vt:variant>
    </vt:vector>
  </HeadingPairs>
  <TitlesOfParts>
    <vt:vector size="47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80</vt:lpstr>
      <vt:lpstr>81</vt:lpstr>
      <vt:lpstr>82</vt:lpstr>
      <vt:lpstr>83</vt:lpstr>
      <vt:lpstr>84</vt:lpstr>
      <vt:lpstr>85</vt:lpstr>
      <vt:lpstr>86</vt:lpstr>
      <vt:lpstr>87</vt:lpstr>
      <vt:lpstr>88</vt:lpstr>
      <vt:lpstr>89</vt:lpstr>
      <vt:lpstr>90</vt:lpstr>
      <vt:lpstr>91</vt:lpstr>
      <vt:lpstr>92</vt:lpstr>
      <vt:lpstr>93</vt:lpstr>
      <vt:lpstr>94</vt:lpstr>
      <vt:lpstr>95</vt:lpstr>
      <vt:lpstr>96</vt:lpstr>
      <vt:lpstr>97</vt:lpstr>
      <vt:lpstr>98</vt:lpstr>
      <vt:lpstr>99</vt:lpstr>
      <vt:lpstr>100</vt:lpstr>
      <vt:lpstr>pointless</vt:lpstr>
      <vt:lpstr>01</vt:lpstr>
      <vt:lpstr>02</vt:lpstr>
      <vt:lpstr>03</vt:lpstr>
      <vt:lpstr>04</vt:lpstr>
      <vt:lpstr>05</vt:lpstr>
      <vt:lpstr>06</vt:lpstr>
      <vt:lpstr>07</vt:lpstr>
      <vt:lpstr>08</vt:lpstr>
      <vt:lpstr>09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51</vt:lpstr>
      <vt:lpstr>52</vt:lpstr>
      <vt:lpstr>53</vt:lpstr>
      <vt:lpstr>54</vt:lpstr>
      <vt:lpstr>55</vt:lpstr>
      <vt:lpstr>56</vt:lpstr>
      <vt:lpstr>57</vt:lpstr>
      <vt:lpstr>58</vt:lpstr>
      <vt:lpstr>59</vt:lpstr>
      <vt:lpstr>60</vt:lpstr>
      <vt:lpstr>61</vt:lpstr>
      <vt:lpstr>62</vt:lpstr>
      <vt:lpstr>63</vt:lpstr>
      <vt:lpstr>64</vt:lpstr>
      <vt:lpstr>65</vt:lpstr>
      <vt:lpstr>66</vt:lpstr>
      <vt:lpstr>67</vt:lpstr>
      <vt:lpstr>68</vt:lpstr>
      <vt:lpstr>69</vt:lpstr>
      <vt:lpstr>70</vt:lpstr>
      <vt:lpstr>71</vt:lpstr>
      <vt:lpstr>72</vt:lpstr>
      <vt:lpstr>73</vt:lpstr>
      <vt:lpstr>74</vt:lpstr>
      <vt:lpstr>75</vt:lpstr>
      <vt:lpstr>76</vt:lpstr>
      <vt:lpstr>77</vt:lpstr>
      <vt:lpstr>78</vt:lpstr>
      <vt:lpstr>79</vt:lpstr>
      <vt:lpstr>wrong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766</cp:revision>
  <cp:lastPrinted>2014-09-12T17:57:41Z</cp:lastPrinted>
  <dcterms:created xsi:type="dcterms:W3CDTF">2014-07-22T08:08:31Z</dcterms:created>
  <dcterms:modified xsi:type="dcterms:W3CDTF">2016-01-18T19:16:43Z</dcterms:modified>
</cp:coreProperties>
</file>