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4" r:id="rId8"/>
    <p:sldId id="265" r:id="rId9"/>
    <p:sldId id="270" r:id="rId10"/>
    <p:sldId id="271" r:id="rId11"/>
    <p:sldId id="266"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1700"/>
    <a:srgbClr val="FEBFBA"/>
    <a:srgbClr val="FEAAA4"/>
    <a:srgbClr val="CA1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F16B934-658C-41F5-8993-A57BD85385AA}" type="datetimeFigureOut">
              <a:rPr lang="en-GB" smtClean="0"/>
              <a:t>17/10/2011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59B32-5F01-4951-B221-A6A51F91CC60}" type="slidenum">
              <a:rPr lang="en-GB" smtClean="0"/>
              <a:t>‹#›</a:t>
            </a:fld>
            <a:endParaRPr lang="en-GB"/>
          </a:p>
        </p:txBody>
      </p:sp>
    </p:spTree>
    <p:extLst>
      <p:ext uri="{BB962C8B-B14F-4D97-AF65-F5344CB8AC3E}">
        <p14:creationId xmlns:p14="http://schemas.microsoft.com/office/powerpoint/2010/main" val="3546849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16B934-658C-41F5-8993-A57BD85385AA}" type="datetimeFigureOut">
              <a:rPr lang="en-GB" smtClean="0"/>
              <a:t>17/10/2011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59B32-5F01-4951-B221-A6A51F91CC60}" type="slidenum">
              <a:rPr lang="en-GB" smtClean="0"/>
              <a:t>‹#›</a:t>
            </a:fld>
            <a:endParaRPr lang="en-GB"/>
          </a:p>
        </p:txBody>
      </p:sp>
    </p:spTree>
    <p:extLst>
      <p:ext uri="{BB962C8B-B14F-4D97-AF65-F5344CB8AC3E}">
        <p14:creationId xmlns:p14="http://schemas.microsoft.com/office/powerpoint/2010/main" val="1420440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16B934-658C-41F5-8993-A57BD85385AA}" type="datetimeFigureOut">
              <a:rPr lang="en-GB" smtClean="0"/>
              <a:t>17/10/2011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59B32-5F01-4951-B221-A6A51F91CC60}" type="slidenum">
              <a:rPr lang="en-GB" smtClean="0"/>
              <a:t>‹#›</a:t>
            </a:fld>
            <a:endParaRPr lang="en-GB"/>
          </a:p>
        </p:txBody>
      </p:sp>
    </p:spTree>
    <p:extLst>
      <p:ext uri="{BB962C8B-B14F-4D97-AF65-F5344CB8AC3E}">
        <p14:creationId xmlns:p14="http://schemas.microsoft.com/office/powerpoint/2010/main" val="3681780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16B934-658C-41F5-8993-A57BD85385AA}" type="datetimeFigureOut">
              <a:rPr lang="en-GB" smtClean="0"/>
              <a:t>17/10/2011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59B32-5F01-4951-B221-A6A51F91CC60}" type="slidenum">
              <a:rPr lang="en-GB" smtClean="0"/>
              <a:t>‹#›</a:t>
            </a:fld>
            <a:endParaRPr lang="en-GB"/>
          </a:p>
        </p:txBody>
      </p:sp>
    </p:spTree>
    <p:extLst>
      <p:ext uri="{BB962C8B-B14F-4D97-AF65-F5344CB8AC3E}">
        <p14:creationId xmlns:p14="http://schemas.microsoft.com/office/powerpoint/2010/main" val="1723510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16B934-658C-41F5-8993-A57BD85385AA}" type="datetimeFigureOut">
              <a:rPr lang="en-GB" smtClean="0"/>
              <a:t>17/10/2011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59B32-5F01-4951-B221-A6A51F91CC60}" type="slidenum">
              <a:rPr lang="en-GB" smtClean="0"/>
              <a:t>‹#›</a:t>
            </a:fld>
            <a:endParaRPr lang="en-GB"/>
          </a:p>
        </p:txBody>
      </p:sp>
    </p:spTree>
    <p:extLst>
      <p:ext uri="{BB962C8B-B14F-4D97-AF65-F5344CB8AC3E}">
        <p14:creationId xmlns:p14="http://schemas.microsoft.com/office/powerpoint/2010/main" val="891961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F16B934-658C-41F5-8993-A57BD85385AA}" type="datetimeFigureOut">
              <a:rPr lang="en-GB" smtClean="0"/>
              <a:t>17/10/2011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959B32-5F01-4951-B221-A6A51F91CC60}" type="slidenum">
              <a:rPr lang="en-GB" smtClean="0"/>
              <a:t>‹#›</a:t>
            </a:fld>
            <a:endParaRPr lang="en-GB"/>
          </a:p>
        </p:txBody>
      </p:sp>
    </p:spTree>
    <p:extLst>
      <p:ext uri="{BB962C8B-B14F-4D97-AF65-F5344CB8AC3E}">
        <p14:creationId xmlns:p14="http://schemas.microsoft.com/office/powerpoint/2010/main" val="907506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F16B934-658C-41F5-8993-A57BD85385AA}" type="datetimeFigureOut">
              <a:rPr lang="en-GB" smtClean="0"/>
              <a:t>17/10/2011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959B32-5F01-4951-B221-A6A51F91CC60}" type="slidenum">
              <a:rPr lang="en-GB" smtClean="0"/>
              <a:t>‹#›</a:t>
            </a:fld>
            <a:endParaRPr lang="en-GB"/>
          </a:p>
        </p:txBody>
      </p:sp>
    </p:spTree>
    <p:extLst>
      <p:ext uri="{BB962C8B-B14F-4D97-AF65-F5344CB8AC3E}">
        <p14:creationId xmlns:p14="http://schemas.microsoft.com/office/powerpoint/2010/main" val="3156705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F16B934-658C-41F5-8993-A57BD85385AA}" type="datetimeFigureOut">
              <a:rPr lang="en-GB" smtClean="0"/>
              <a:t>17/10/2011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959B32-5F01-4951-B221-A6A51F91CC60}" type="slidenum">
              <a:rPr lang="en-GB" smtClean="0"/>
              <a:t>‹#›</a:t>
            </a:fld>
            <a:endParaRPr lang="en-GB"/>
          </a:p>
        </p:txBody>
      </p:sp>
    </p:spTree>
    <p:extLst>
      <p:ext uri="{BB962C8B-B14F-4D97-AF65-F5344CB8AC3E}">
        <p14:creationId xmlns:p14="http://schemas.microsoft.com/office/powerpoint/2010/main" val="269563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6B934-658C-41F5-8993-A57BD85385AA}" type="datetimeFigureOut">
              <a:rPr lang="en-GB" smtClean="0"/>
              <a:t>17/10/2011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959B32-5F01-4951-B221-A6A51F91CC60}" type="slidenum">
              <a:rPr lang="en-GB" smtClean="0"/>
              <a:t>‹#›</a:t>
            </a:fld>
            <a:endParaRPr lang="en-GB"/>
          </a:p>
        </p:txBody>
      </p:sp>
    </p:spTree>
    <p:extLst>
      <p:ext uri="{BB962C8B-B14F-4D97-AF65-F5344CB8AC3E}">
        <p14:creationId xmlns:p14="http://schemas.microsoft.com/office/powerpoint/2010/main" val="1810771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16B934-658C-41F5-8993-A57BD85385AA}" type="datetimeFigureOut">
              <a:rPr lang="en-GB" smtClean="0"/>
              <a:t>17/10/2011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959B32-5F01-4951-B221-A6A51F91CC60}" type="slidenum">
              <a:rPr lang="en-GB" smtClean="0"/>
              <a:t>‹#›</a:t>
            </a:fld>
            <a:endParaRPr lang="en-GB"/>
          </a:p>
        </p:txBody>
      </p:sp>
    </p:spTree>
    <p:extLst>
      <p:ext uri="{BB962C8B-B14F-4D97-AF65-F5344CB8AC3E}">
        <p14:creationId xmlns:p14="http://schemas.microsoft.com/office/powerpoint/2010/main" val="520954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16B934-658C-41F5-8993-A57BD85385AA}" type="datetimeFigureOut">
              <a:rPr lang="en-GB" smtClean="0"/>
              <a:t>17/10/2011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959B32-5F01-4951-B221-A6A51F91CC60}" type="slidenum">
              <a:rPr lang="en-GB" smtClean="0"/>
              <a:t>‹#›</a:t>
            </a:fld>
            <a:endParaRPr lang="en-GB"/>
          </a:p>
        </p:txBody>
      </p:sp>
    </p:spTree>
    <p:extLst>
      <p:ext uri="{BB962C8B-B14F-4D97-AF65-F5344CB8AC3E}">
        <p14:creationId xmlns:p14="http://schemas.microsoft.com/office/powerpoint/2010/main" val="2000280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A1300"/>
            </a:gs>
            <a:gs pos="50000">
              <a:srgbClr val="FEBFBA"/>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6B934-658C-41F5-8993-A57BD85385AA}" type="datetimeFigureOut">
              <a:rPr lang="en-GB" smtClean="0"/>
              <a:t>17/10/2011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59B32-5F01-4951-B221-A6A51F91CC60}" type="slidenum">
              <a:rPr lang="en-GB" smtClean="0"/>
              <a:t>‹#›</a:t>
            </a:fld>
            <a:endParaRPr lang="en-GB"/>
          </a:p>
        </p:txBody>
      </p:sp>
    </p:spTree>
    <p:extLst>
      <p:ext uri="{BB962C8B-B14F-4D97-AF65-F5344CB8AC3E}">
        <p14:creationId xmlns:p14="http://schemas.microsoft.com/office/powerpoint/2010/main" val="52753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40.wmf"/><Relationship Id="rId2" Type="http://schemas.openxmlformats.org/officeDocument/2006/relationships/image" Target="../media/image35.wmf"/><Relationship Id="rId1" Type="http://schemas.openxmlformats.org/officeDocument/2006/relationships/slideLayout" Target="../slideLayouts/slideLayout1.xml"/><Relationship Id="rId6" Type="http://schemas.openxmlformats.org/officeDocument/2006/relationships/image" Target="../media/image39.png"/><Relationship Id="rId5" Type="http://schemas.openxmlformats.org/officeDocument/2006/relationships/image" Target="../media/image38.wmf"/><Relationship Id="rId4" Type="http://schemas.openxmlformats.org/officeDocument/2006/relationships/image" Target="../media/image37.wmf"/></Relationships>
</file>

<file path=ppt/slides/_rels/slide11.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41.wmf"/><Relationship Id="rId1" Type="http://schemas.openxmlformats.org/officeDocument/2006/relationships/slideLayout" Target="../slideLayouts/slideLayout1.xml"/><Relationship Id="rId4" Type="http://schemas.openxmlformats.org/officeDocument/2006/relationships/image" Target="../media/image42.wmf"/></Relationships>
</file>

<file path=ppt/slides/_rels/slide12.x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wmf"/><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1.xml"/><Relationship Id="rId4" Type="http://schemas.openxmlformats.org/officeDocument/2006/relationships/image" Target="../media/image14.wmf"/></Relationships>
</file>

<file path=ppt/slides/_rels/slide4.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1.xml"/><Relationship Id="rId4" Type="http://schemas.openxmlformats.org/officeDocument/2006/relationships/image" Target="../media/image17.wmf"/></Relationships>
</file>

<file path=ppt/slides/_rels/slide5.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image" Target="../media/image6.wmf"/><Relationship Id="rId7" Type="http://schemas.openxmlformats.org/officeDocument/2006/relationships/image" Target="../media/image20.wmf"/><Relationship Id="rId2"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 Id="rId6" Type="http://schemas.openxmlformats.org/officeDocument/2006/relationships/image" Target="../media/image23.wmf"/><Relationship Id="rId5" Type="http://schemas.openxmlformats.org/officeDocument/2006/relationships/image" Target="../media/image22.png"/><Relationship Id="rId4" Type="http://schemas.openxmlformats.org/officeDocument/2006/relationships/image" Target="../media/image21.wmf"/></Relationships>
</file>

<file path=ppt/slides/_rels/slide7.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png"/><Relationship Id="rId1" Type="http://schemas.openxmlformats.org/officeDocument/2006/relationships/slideLayout" Target="../slideLayouts/slideLayout1.xml"/><Relationship Id="rId4" Type="http://schemas.openxmlformats.org/officeDocument/2006/relationships/image" Target="../media/image26.wmf"/></Relationships>
</file>

<file path=ppt/slides/_rels/slide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wmf"/><Relationship Id="rId1" Type="http://schemas.openxmlformats.org/officeDocument/2006/relationships/slideLayout" Target="../slideLayouts/slideLayout1.xml"/><Relationship Id="rId5" Type="http://schemas.openxmlformats.org/officeDocument/2006/relationships/image" Target="../media/image30.wmf"/><Relationship Id="rId4" Type="http://schemas.openxmlformats.org/officeDocument/2006/relationships/image" Target="../media/image29.wmf"/></Relationships>
</file>

<file path=ppt/slides/_rels/slide9.x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slideLayout" Target="../slideLayouts/slideLayout1.xml"/><Relationship Id="rId5" Type="http://schemas.openxmlformats.org/officeDocument/2006/relationships/image" Target="../media/image34.wmf"/><Relationship Id="rId4" Type="http://schemas.openxmlformats.org/officeDocument/2006/relationships/image" Target="../media/image3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4528" y="2132856"/>
            <a:ext cx="7772400" cy="1470025"/>
          </a:xfrm>
        </p:spPr>
        <p:txBody>
          <a:bodyPr>
            <a:normAutofit/>
          </a:bodyPr>
          <a:lstStyle/>
          <a:p>
            <a:r>
              <a:rPr lang="en-GB" sz="8800" b="1" dirty="0" smtClean="0"/>
              <a:t>Tudor food</a:t>
            </a:r>
            <a:endParaRPr lang="en-GB" sz="8800" b="1" dirty="0"/>
          </a:p>
        </p:txBody>
      </p:sp>
      <p:pic>
        <p:nvPicPr>
          <p:cNvPr id="1026" name="Picture 2" descr="C:\Documents and Settings\Neil\Local Settings\Temporary Internet Files\Content.IE5\8G4Z46OG\MC9000572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6936" y="3824146"/>
            <a:ext cx="1846831" cy="262997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Documents and Settings\Neil\Local Settings\Temporary Internet Files\Content.IE5\N8MKLHXX\MC90035615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2200" y="3779704"/>
            <a:ext cx="2304256" cy="251754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Documents and Settings\Neil\Local Settings\Temporary Internet Files\Content.IE5\N8MKLHXX\MC90001322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03848" y="3501008"/>
            <a:ext cx="2520280" cy="282712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Documents and Settings\Neil\Local Settings\Temporary Internet Files\Content.IE5\9MKFW9BZ\MC900013226[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4129" y="548680"/>
            <a:ext cx="2123682" cy="136815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Documents and Settings\Neil\Local Settings\Temporary Internet Files\Content.IE5\N8MKLHXX\MC90003851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51920" y="216870"/>
            <a:ext cx="1417617" cy="203177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0" descr="shee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32240" y="332656"/>
            <a:ext cx="1976437"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0074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1"/>
            <a:ext cx="8064896" cy="1224136"/>
          </a:xfrm>
        </p:spPr>
        <p:txBody>
          <a:bodyPr>
            <a:normAutofit fontScale="90000"/>
          </a:bodyPr>
          <a:lstStyle/>
          <a:p>
            <a:r>
              <a:rPr lang="en-GB" sz="6000" b="1" dirty="0" smtClean="0"/>
              <a:t>Food that Tudors didn’t eat</a:t>
            </a:r>
            <a:endParaRPr lang="en-GB" sz="6000" b="1" dirty="0"/>
          </a:p>
        </p:txBody>
      </p:sp>
      <p:sp>
        <p:nvSpPr>
          <p:cNvPr id="5" name="TextBox 4"/>
          <p:cNvSpPr txBox="1"/>
          <p:nvPr/>
        </p:nvSpPr>
        <p:spPr>
          <a:xfrm>
            <a:off x="534546" y="1445349"/>
            <a:ext cx="4835939" cy="830997"/>
          </a:xfrm>
          <a:prstGeom prst="rect">
            <a:avLst/>
          </a:prstGeom>
          <a:noFill/>
        </p:spPr>
        <p:txBody>
          <a:bodyPr wrap="square" rtlCol="0">
            <a:spAutoFit/>
          </a:bodyPr>
          <a:lstStyle/>
          <a:p>
            <a:r>
              <a:rPr lang="en-GB" sz="2400" dirty="0" smtClean="0">
                <a:solidFill>
                  <a:prstClr val="black"/>
                </a:solidFill>
                <a:ea typeface="Times New Roman"/>
              </a:rPr>
              <a:t>Not all the food that we eat today was available to the Tudors.</a:t>
            </a:r>
            <a:endParaRPr lang="en-GB" sz="2400" dirty="0">
              <a:solidFill>
                <a:prstClr val="black"/>
              </a:solidFill>
            </a:endParaRPr>
          </a:p>
        </p:txBody>
      </p:sp>
      <p:sp>
        <p:nvSpPr>
          <p:cNvPr id="4" name="TextBox 3"/>
          <p:cNvSpPr txBox="1"/>
          <p:nvPr/>
        </p:nvSpPr>
        <p:spPr>
          <a:xfrm>
            <a:off x="600120" y="2492896"/>
            <a:ext cx="3755856" cy="1938992"/>
          </a:xfrm>
          <a:prstGeom prst="rect">
            <a:avLst/>
          </a:prstGeom>
          <a:noFill/>
        </p:spPr>
        <p:txBody>
          <a:bodyPr wrap="square" rtlCol="0">
            <a:spAutoFit/>
          </a:bodyPr>
          <a:lstStyle/>
          <a:p>
            <a:r>
              <a:rPr lang="en-US" sz="2400" dirty="0" smtClean="0">
                <a:solidFill>
                  <a:prstClr val="black"/>
                </a:solidFill>
              </a:rPr>
              <a:t>Such food as potatoes, tomatoes, </a:t>
            </a:r>
            <a:r>
              <a:rPr lang="en-US" sz="2400" dirty="0" err="1" smtClean="0">
                <a:solidFill>
                  <a:prstClr val="black"/>
                </a:solidFill>
              </a:rPr>
              <a:t>sweetcorn</a:t>
            </a:r>
            <a:r>
              <a:rPr lang="en-US" sz="2400" dirty="0" smtClean="0">
                <a:solidFill>
                  <a:prstClr val="black"/>
                </a:solidFill>
              </a:rPr>
              <a:t>, cocoa and pineapples were only discovered in the Americas during Tudor times.  </a:t>
            </a:r>
            <a:endParaRPr lang="en-GB" sz="2400" dirty="0">
              <a:solidFill>
                <a:prstClr val="black"/>
              </a:solidFill>
            </a:endParaRPr>
          </a:p>
        </p:txBody>
      </p:sp>
      <p:sp>
        <p:nvSpPr>
          <p:cNvPr id="9" name="TextBox 8"/>
          <p:cNvSpPr txBox="1"/>
          <p:nvPr/>
        </p:nvSpPr>
        <p:spPr>
          <a:xfrm>
            <a:off x="600120" y="4653136"/>
            <a:ext cx="3323808" cy="1569660"/>
          </a:xfrm>
          <a:prstGeom prst="rect">
            <a:avLst/>
          </a:prstGeom>
          <a:noFill/>
        </p:spPr>
        <p:txBody>
          <a:bodyPr wrap="square" rtlCol="0">
            <a:spAutoFit/>
          </a:bodyPr>
          <a:lstStyle/>
          <a:p>
            <a:r>
              <a:rPr lang="en-US" sz="2400" dirty="0" smtClean="0">
                <a:solidFill>
                  <a:prstClr val="black"/>
                </a:solidFill>
              </a:rPr>
              <a:t>So, Henry VIII wouldn’t have been able to have eaten chips, pizza, nor chocolate!</a:t>
            </a:r>
            <a:endParaRPr lang="en-GB" sz="2400" dirty="0">
              <a:solidFill>
                <a:prstClr val="black"/>
              </a:solidFill>
            </a:endParaRPr>
          </a:p>
        </p:txBody>
      </p:sp>
      <p:pic>
        <p:nvPicPr>
          <p:cNvPr id="1026" name="Picture 2" descr="C:\Documents and Settings\Neil\Local Settings\Temporary Internet Files\Content.IE5\8G4Z46OG\MC9001124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7944" y="2060848"/>
            <a:ext cx="2891582" cy="156198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Documents and Settings\Neil\Local Settings\Temporary Internet Files\Content.IE5\DKM2P2IF\MC90044177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2556" y="3537475"/>
            <a:ext cx="2160237" cy="21602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Documents and Settings\Neil\Local Settings\Temporary Internet Files\Content.IE5\DKM2P2IF\MC90003864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982629">
            <a:off x="4737257" y="5121091"/>
            <a:ext cx="1266456" cy="1687608"/>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Documents and Settings\Neil\Local Settings\Temporary Internet Files\Content.IE5\DKM2P2IF\MC900112808[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06610" y="5338960"/>
            <a:ext cx="2537390" cy="145581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Documents and Settings\Neil\Local Settings\Temporary Internet Files\Content.IE5\8G4Z46OG\MC900436907[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11960" y="3552766"/>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C:\Documents and Settings\Neil\Local Settings\Temporary Internet Files\Content.IE5\DKM2P2IF\MC900413448[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54830" y="1829804"/>
            <a:ext cx="1189602" cy="1793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7847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10"/>
                                        <p:tgtEl>
                                          <p:spTgt spid="1026"/>
                                        </p:tgtEl>
                                      </p:cBhvr>
                                    </p:animEffect>
                                  </p:childTnLst>
                                </p:cTn>
                              </p:par>
                              <p:par>
                                <p:cTn id="11" presetID="10" presetClass="entr" presetSubtype="0" fill="hold" nodeType="withEffect">
                                  <p:stCondLst>
                                    <p:cond delay="0"/>
                                  </p:stCondLst>
                                  <p:childTnLst>
                                    <p:set>
                                      <p:cBhvr>
                                        <p:cTn id="12" dur="1" fill="hold">
                                          <p:stCondLst>
                                            <p:cond delay="0"/>
                                          </p:stCondLst>
                                        </p:cTn>
                                        <p:tgtEl>
                                          <p:spTgt spid="1033"/>
                                        </p:tgtEl>
                                        <p:attrNameLst>
                                          <p:attrName>style.visibility</p:attrName>
                                        </p:attrNameLst>
                                      </p:cBhvr>
                                      <p:to>
                                        <p:strVal val="visible"/>
                                      </p:to>
                                    </p:set>
                                    <p:animEffect transition="in" filter="fade">
                                      <p:cBhvr>
                                        <p:cTn id="13" dur="10"/>
                                        <p:tgtEl>
                                          <p:spTgt spid="1033"/>
                                        </p:tgtEl>
                                      </p:cBhvr>
                                    </p:animEffect>
                                  </p:childTnLst>
                                </p:cTn>
                              </p:par>
                              <p:par>
                                <p:cTn id="14" presetID="10" presetClass="entr" presetSubtype="0" fill="hold" nodeType="withEffect">
                                  <p:stCondLst>
                                    <p:cond delay="0"/>
                                  </p:stCondLst>
                                  <p:childTnLst>
                                    <p:set>
                                      <p:cBhvr>
                                        <p:cTn id="15" dur="1" fill="hold">
                                          <p:stCondLst>
                                            <p:cond delay="0"/>
                                          </p:stCondLst>
                                        </p:cTn>
                                        <p:tgtEl>
                                          <p:spTgt spid="1030"/>
                                        </p:tgtEl>
                                        <p:attrNameLst>
                                          <p:attrName>style.visibility</p:attrName>
                                        </p:attrNameLst>
                                      </p:cBhvr>
                                      <p:to>
                                        <p:strVal val="visible"/>
                                      </p:to>
                                    </p:set>
                                    <p:animEffect transition="in" filter="fade">
                                      <p:cBhvr>
                                        <p:cTn id="16" dur="10"/>
                                        <p:tgtEl>
                                          <p:spTgt spid="103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
                                        <p:tgtEl>
                                          <p:spTgt spid="9"/>
                                        </p:tgtEl>
                                      </p:cBhvr>
                                    </p:animEffect>
                                  </p:childTnLst>
                                </p:cTn>
                              </p:par>
                              <p:par>
                                <p:cTn id="22" presetID="10" presetClass="entr" presetSubtype="0"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
                                        <p:tgtEl>
                                          <p:spTgt spid="6"/>
                                        </p:tgtEl>
                                      </p:cBhvr>
                                    </p:animEffect>
                                  </p:childTnLst>
                                </p:cTn>
                              </p:par>
                              <p:par>
                                <p:cTn id="25" presetID="10" presetClass="entr" presetSubtype="0" fill="hold" nodeType="withEffect">
                                  <p:stCondLst>
                                    <p:cond delay="0"/>
                                  </p:stCondLst>
                                  <p:childTnLst>
                                    <p:set>
                                      <p:cBhvr>
                                        <p:cTn id="26" dur="1" fill="hold">
                                          <p:stCondLst>
                                            <p:cond delay="0"/>
                                          </p:stCondLst>
                                        </p:cTn>
                                        <p:tgtEl>
                                          <p:spTgt spid="1028"/>
                                        </p:tgtEl>
                                        <p:attrNameLst>
                                          <p:attrName>style.visibility</p:attrName>
                                        </p:attrNameLst>
                                      </p:cBhvr>
                                      <p:to>
                                        <p:strVal val="visible"/>
                                      </p:to>
                                    </p:set>
                                    <p:animEffect transition="in" filter="fade">
                                      <p:cBhvr>
                                        <p:cTn id="27" dur="10"/>
                                        <p:tgtEl>
                                          <p:spTgt spid="1028"/>
                                        </p:tgtEl>
                                      </p:cBhvr>
                                    </p:animEffect>
                                  </p:childTnLst>
                                </p:cTn>
                              </p:par>
                              <p:par>
                                <p:cTn id="28" presetID="10" presetClass="entr" presetSubtype="0" fill="hold" nodeType="withEffect">
                                  <p:stCondLst>
                                    <p:cond delay="0"/>
                                  </p:stCondLst>
                                  <p:childTnLst>
                                    <p:set>
                                      <p:cBhvr>
                                        <p:cTn id="29" dur="1" fill="hold">
                                          <p:stCondLst>
                                            <p:cond delay="0"/>
                                          </p:stCondLst>
                                        </p:cTn>
                                        <p:tgtEl>
                                          <p:spTgt spid="1031"/>
                                        </p:tgtEl>
                                        <p:attrNameLst>
                                          <p:attrName>style.visibility</p:attrName>
                                        </p:attrNameLst>
                                      </p:cBhvr>
                                      <p:to>
                                        <p:strVal val="visible"/>
                                      </p:to>
                                    </p:set>
                                    <p:animEffect transition="in" filter="fade">
                                      <p:cBhvr>
                                        <p:cTn id="30" dur="10"/>
                                        <p:tgtEl>
                                          <p:spTgt spid="1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7772400" cy="1470025"/>
          </a:xfrm>
        </p:spPr>
        <p:txBody>
          <a:bodyPr>
            <a:normAutofit/>
          </a:bodyPr>
          <a:lstStyle/>
          <a:p>
            <a:r>
              <a:rPr lang="en-GB" sz="6000" b="1" dirty="0" smtClean="0"/>
              <a:t>Storing food</a:t>
            </a:r>
            <a:endParaRPr lang="en-GB" sz="6000" b="1" dirty="0"/>
          </a:p>
        </p:txBody>
      </p:sp>
      <p:sp>
        <p:nvSpPr>
          <p:cNvPr id="5" name="TextBox 4"/>
          <p:cNvSpPr txBox="1"/>
          <p:nvPr/>
        </p:nvSpPr>
        <p:spPr>
          <a:xfrm>
            <a:off x="542896" y="1628800"/>
            <a:ext cx="7853875" cy="1200329"/>
          </a:xfrm>
          <a:prstGeom prst="rect">
            <a:avLst/>
          </a:prstGeom>
          <a:noFill/>
        </p:spPr>
        <p:txBody>
          <a:bodyPr wrap="square" rtlCol="0">
            <a:spAutoFit/>
          </a:bodyPr>
          <a:lstStyle/>
          <a:p>
            <a:r>
              <a:rPr lang="en-GB" sz="2400" dirty="0" smtClean="0">
                <a:solidFill>
                  <a:prstClr val="black"/>
                </a:solidFill>
                <a:ea typeface="Times New Roman"/>
              </a:rPr>
              <a:t>Storing food in Tudor times was not as easy as it is for us today.  They didn’t have refrigerators, nor freezers.  Therefore food would go off quite quickly.</a:t>
            </a:r>
            <a:endParaRPr lang="en-GB" sz="2400" dirty="0">
              <a:solidFill>
                <a:prstClr val="black"/>
              </a:solidFill>
            </a:endParaRPr>
          </a:p>
        </p:txBody>
      </p:sp>
      <p:sp>
        <p:nvSpPr>
          <p:cNvPr id="4" name="TextBox 3"/>
          <p:cNvSpPr txBox="1"/>
          <p:nvPr/>
        </p:nvSpPr>
        <p:spPr>
          <a:xfrm>
            <a:off x="611560" y="3068960"/>
            <a:ext cx="3528392" cy="3046988"/>
          </a:xfrm>
          <a:prstGeom prst="rect">
            <a:avLst/>
          </a:prstGeom>
          <a:noFill/>
        </p:spPr>
        <p:txBody>
          <a:bodyPr wrap="square" rtlCol="0">
            <a:spAutoFit/>
          </a:bodyPr>
          <a:lstStyle/>
          <a:p>
            <a:r>
              <a:rPr lang="en-GB" sz="2400" dirty="0" smtClean="0"/>
              <a:t>Meat was kept from going off by keeping it in barrels of salt </a:t>
            </a:r>
            <a:r>
              <a:rPr lang="en-GB" sz="2400" dirty="0"/>
              <a:t>water, or </a:t>
            </a:r>
            <a:r>
              <a:rPr lang="en-GB" sz="2400" dirty="0" smtClean="0"/>
              <a:t>by rubbing it </a:t>
            </a:r>
            <a:r>
              <a:rPr lang="en-GB" sz="2400" dirty="0"/>
              <a:t>with </a:t>
            </a:r>
            <a:r>
              <a:rPr lang="en-GB" sz="2400" dirty="0" smtClean="0"/>
              <a:t>salt.   The salt stopped it from going off so quickly.   It would also keep longer, if it was hung to dry.</a:t>
            </a:r>
            <a:endParaRPr lang="en-GB" sz="2400" dirty="0">
              <a:solidFill>
                <a:prstClr val="black"/>
              </a:solidFill>
            </a:endParaRPr>
          </a:p>
        </p:txBody>
      </p:sp>
      <p:pic>
        <p:nvPicPr>
          <p:cNvPr id="10242" name="Picture 2" descr="C:\Documents and Settings\Neil\Local Settings\Temporary Internet Files\Content.IE5\N8MKLHXX\MC90003641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4008" y="2572211"/>
            <a:ext cx="1512168" cy="2185117"/>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p:nvCxnSpPr>
        <p:spPr>
          <a:xfrm>
            <a:off x="4644008" y="2604243"/>
            <a:ext cx="1512168" cy="1703315"/>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4406397" y="2604243"/>
            <a:ext cx="1512168" cy="1671283"/>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pic>
        <p:nvPicPr>
          <p:cNvPr id="21" name="Picture 5" descr="C:\Documents and Settings\Neil\Local Settings\Temporary Internet Files\Content.IE5\N8MKLHXX\MC90026438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a:off x="4644008" y="5338950"/>
            <a:ext cx="2160240" cy="1435847"/>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 descr="C:\Documents and Settings\Neil\Local Settings\Temporary Internet Files\Content.IE5\8G4Z46OG\MC90011286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4122" y="3007718"/>
            <a:ext cx="3103321" cy="2895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000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1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
                                        <p:tgtEl>
                                          <p:spTgt spid="4"/>
                                        </p:tgtEl>
                                      </p:cBhvr>
                                    </p:animEffect>
                                  </p:childTnLst>
                                </p:cTn>
                              </p:par>
                              <p:par>
                                <p:cTn id="16" presetID="10" presetClass="entr" presetSubtype="0"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
                                        <p:tgtEl>
                                          <p:spTgt spid="21"/>
                                        </p:tgtEl>
                                      </p:cBhvr>
                                    </p:animEffect>
                                  </p:childTnLst>
                                </p:cTn>
                              </p:par>
                              <p:par>
                                <p:cTn id="19" presetID="10" presetClass="entr" presetSubtype="0"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7772400" cy="1470025"/>
          </a:xfrm>
        </p:spPr>
        <p:txBody>
          <a:bodyPr>
            <a:normAutofit/>
          </a:bodyPr>
          <a:lstStyle/>
          <a:p>
            <a:r>
              <a:rPr lang="en-GB" sz="6000" b="1" dirty="0" smtClean="0"/>
              <a:t>Serving food</a:t>
            </a:r>
            <a:endParaRPr lang="en-GB" sz="6000" b="1" dirty="0"/>
          </a:p>
        </p:txBody>
      </p:sp>
      <p:sp>
        <p:nvSpPr>
          <p:cNvPr id="5" name="TextBox 4"/>
          <p:cNvSpPr txBox="1"/>
          <p:nvPr/>
        </p:nvSpPr>
        <p:spPr>
          <a:xfrm>
            <a:off x="542896" y="1628800"/>
            <a:ext cx="8277576" cy="1938992"/>
          </a:xfrm>
          <a:prstGeom prst="rect">
            <a:avLst/>
          </a:prstGeom>
          <a:noFill/>
        </p:spPr>
        <p:txBody>
          <a:bodyPr wrap="square" rtlCol="0">
            <a:spAutoFit/>
          </a:bodyPr>
          <a:lstStyle/>
          <a:p>
            <a:pPr lvl="0"/>
            <a:r>
              <a:rPr lang="en-GB" sz="2400" dirty="0" smtClean="0"/>
              <a:t>In early Tudor times, food </a:t>
            </a:r>
            <a:r>
              <a:rPr lang="en-GB" sz="2400" dirty="0"/>
              <a:t>was served on a four day old piece of bread called a </a:t>
            </a:r>
            <a:r>
              <a:rPr lang="en-GB" sz="2400" dirty="0" smtClean="0"/>
              <a:t>‘</a:t>
            </a:r>
            <a:r>
              <a:rPr lang="en-GB" sz="2400" b="1" dirty="0" smtClean="0"/>
              <a:t>trencher</a:t>
            </a:r>
            <a:r>
              <a:rPr lang="en-GB" sz="2400" dirty="0" smtClean="0"/>
              <a:t>’.  </a:t>
            </a:r>
            <a:r>
              <a:rPr lang="en-GB" sz="2400" dirty="0"/>
              <a:t>This stale piece of bread would be thrown away after the meal was eaten.  When food was cooked in pies, likewise, the food inside the pie was eaten, but the pastry would be thrown away.  </a:t>
            </a:r>
          </a:p>
        </p:txBody>
      </p:sp>
      <p:sp>
        <p:nvSpPr>
          <p:cNvPr id="4" name="TextBox 3"/>
          <p:cNvSpPr txBox="1"/>
          <p:nvPr/>
        </p:nvSpPr>
        <p:spPr>
          <a:xfrm>
            <a:off x="542896" y="3789040"/>
            <a:ext cx="4821192" cy="1200329"/>
          </a:xfrm>
          <a:prstGeom prst="rect">
            <a:avLst/>
          </a:prstGeom>
          <a:noFill/>
        </p:spPr>
        <p:txBody>
          <a:bodyPr wrap="square" rtlCol="0">
            <a:spAutoFit/>
          </a:bodyPr>
          <a:lstStyle/>
          <a:p>
            <a:pPr lvl="0"/>
            <a:r>
              <a:rPr lang="en-GB" sz="2400" dirty="0">
                <a:solidFill>
                  <a:prstClr val="black"/>
                </a:solidFill>
              </a:rPr>
              <a:t>In later times, </a:t>
            </a:r>
            <a:r>
              <a:rPr lang="en-GB" sz="2400" dirty="0" smtClean="0">
                <a:solidFill>
                  <a:prstClr val="black"/>
                </a:solidFill>
              </a:rPr>
              <a:t>the rich ate off plates.  The </a:t>
            </a:r>
            <a:r>
              <a:rPr lang="en-GB" sz="2400" dirty="0" smtClean="0"/>
              <a:t>Plates were made from metal; pewter or silver. </a:t>
            </a:r>
          </a:p>
        </p:txBody>
      </p:sp>
      <p:pic>
        <p:nvPicPr>
          <p:cNvPr id="11266" name="Picture 2" descr="C:\Documents and Settings\Neil\Local Settings\Temporary Internet Files\Content.IE5\8G4Z46OG\MC90038880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2056" y="3284984"/>
            <a:ext cx="3436593" cy="288032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76062" y="5229200"/>
            <a:ext cx="5004050" cy="1200329"/>
          </a:xfrm>
          <a:prstGeom prst="rect">
            <a:avLst/>
          </a:prstGeom>
        </p:spPr>
        <p:txBody>
          <a:bodyPr wrap="square">
            <a:spAutoFit/>
          </a:bodyPr>
          <a:lstStyle/>
          <a:p>
            <a:pPr lvl="0"/>
            <a:r>
              <a:rPr lang="en-GB" sz="2400" dirty="0">
                <a:solidFill>
                  <a:prstClr val="black"/>
                </a:solidFill>
              </a:rPr>
              <a:t>Silver plates were washed in hot water, whilst cheaper pewter plates were </a:t>
            </a:r>
            <a:r>
              <a:rPr lang="en-GB" sz="2400" dirty="0" smtClean="0">
                <a:solidFill>
                  <a:prstClr val="black"/>
                </a:solidFill>
              </a:rPr>
              <a:t>cleaned by being scoured </a:t>
            </a:r>
            <a:r>
              <a:rPr lang="en-GB" sz="2400" dirty="0">
                <a:solidFill>
                  <a:prstClr val="black"/>
                </a:solidFill>
              </a:rPr>
              <a:t>with sand.</a:t>
            </a:r>
          </a:p>
        </p:txBody>
      </p:sp>
    </p:spTree>
    <p:extLst>
      <p:ext uri="{BB962C8B-B14F-4D97-AF65-F5344CB8AC3E}">
        <p14:creationId xmlns:p14="http://schemas.microsoft.com/office/powerpoint/2010/main" val="1373308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1"/>
            <a:ext cx="7772400" cy="1008112"/>
          </a:xfrm>
        </p:spPr>
        <p:txBody>
          <a:bodyPr>
            <a:normAutofit/>
          </a:bodyPr>
          <a:lstStyle/>
          <a:p>
            <a:r>
              <a:rPr lang="en-GB" sz="6000" b="1" dirty="0" smtClean="0"/>
              <a:t>Your task</a:t>
            </a:r>
            <a:endParaRPr lang="en-GB" sz="6000" b="1" dirty="0"/>
          </a:p>
        </p:txBody>
      </p:sp>
      <p:sp>
        <p:nvSpPr>
          <p:cNvPr id="5" name="TextBox 4"/>
          <p:cNvSpPr txBox="1"/>
          <p:nvPr/>
        </p:nvSpPr>
        <p:spPr>
          <a:xfrm>
            <a:off x="472832" y="1340768"/>
            <a:ext cx="8419647" cy="1569660"/>
          </a:xfrm>
          <a:prstGeom prst="rect">
            <a:avLst/>
          </a:prstGeom>
          <a:noFill/>
        </p:spPr>
        <p:txBody>
          <a:bodyPr wrap="square" rtlCol="0">
            <a:spAutoFit/>
          </a:bodyPr>
          <a:lstStyle/>
          <a:p>
            <a:r>
              <a:rPr lang="en-GB" sz="2400" dirty="0" smtClean="0">
                <a:solidFill>
                  <a:prstClr val="black"/>
                </a:solidFill>
              </a:rPr>
              <a:t>Henry VIII is having an important visitor, King Francis I of France, coming to dine at Hampton Court Palace, and King Henry needs you to draw up a </a:t>
            </a:r>
            <a:r>
              <a:rPr lang="en-GB" sz="2400" b="1" dirty="0" smtClean="0">
                <a:solidFill>
                  <a:prstClr val="black"/>
                </a:solidFill>
              </a:rPr>
              <a:t>menu</a:t>
            </a:r>
            <a:r>
              <a:rPr lang="en-GB" sz="2400" dirty="0" smtClean="0">
                <a:solidFill>
                  <a:prstClr val="black"/>
                </a:solidFill>
              </a:rPr>
              <a:t> for the banquet that he is giving.   What food will you serve?</a:t>
            </a:r>
            <a:endParaRPr lang="en-GB" sz="2400" dirty="0">
              <a:solidFill>
                <a:prstClr val="black"/>
              </a:solidFill>
            </a:endParaRPr>
          </a:p>
        </p:txBody>
      </p:sp>
      <p:sp>
        <p:nvSpPr>
          <p:cNvPr id="4" name="TextBox 3"/>
          <p:cNvSpPr txBox="1"/>
          <p:nvPr/>
        </p:nvSpPr>
        <p:spPr>
          <a:xfrm>
            <a:off x="572686" y="3284984"/>
            <a:ext cx="8247786" cy="3046988"/>
          </a:xfrm>
          <a:prstGeom prst="rect">
            <a:avLst/>
          </a:prstGeom>
          <a:noFill/>
        </p:spPr>
        <p:txBody>
          <a:bodyPr wrap="square" rtlCol="0">
            <a:spAutoFit/>
          </a:bodyPr>
          <a:lstStyle/>
          <a:p>
            <a:r>
              <a:rPr lang="en-GB" sz="2400" u="sng" dirty="0" smtClean="0">
                <a:solidFill>
                  <a:prstClr val="black"/>
                </a:solidFill>
              </a:rPr>
              <a:t>Success Criteria</a:t>
            </a:r>
          </a:p>
          <a:p>
            <a:pPr marL="342900" indent="-342900">
              <a:buFont typeface="Arial" pitchFamily="34" charset="0"/>
              <a:buChar char="•"/>
            </a:pPr>
            <a:r>
              <a:rPr lang="en-GB" sz="2400" dirty="0" smtClean="0">
                <a:solidFill>
                  <a:prstClr val="black"/>
                </a:solidFill>
              </a:rPr>
              <a:t>What drinks will you serve?</a:t>
            </a:r>
          </a:p>
          <a:p>
            <a:pPr marL="342900" indent="-342900">
              <a:buFont typeface="Arial" pitchFamily="34" charset="0"/>
              <a:buChar char="•"/>
            </a:pPr>
            <a:r>
              <a:rPr lang="en-GB" sz="2400" dirty="0" smtClean="0">
                <a:solidFill>
                  <a:prstClr val="black"/>
                </a:solidFill>
              </a:rPr>
              <a:t>What sort of meats would you serve for the main course?</a:t>
            </a:r>
          </a:p>
          <a:p>
            <a:pPr marL="342900" indent="-342900">
              <a:buFont typeface="Arial" pitchFamily="34" charset="0"/>
              <a:buChar char="•"/>
            </a:pPr>
            <a:r>
              <a:rPr lang="en-GB" sz="2400" dirty="0" smtClean="0">
                <a:solidFill>
                  <a:prstClr val="black"/>
                </a:solidFill>
              </a:rPr>
              <a:t>Which part of the animal would you serve?   Trotters?  Tongue?  Ears?  Wings?  Rump? Shoulder? </a:t>
            </a:r>
          </a:p>
          <a:p>
            <a:pPr marL="342900" indent="-342900">
              <a:buFont typeface="Arial" pitchFamily="34" charset="0"/>
              <a:buChar char="•"/>
            </a:pPr>
            <a:r>
              <a:rPr lang="en-GB" sz="2400" dirty="0" smtClean="0">
                <a:solidFill>
                  <a:prstClr val="black"/>
                </a:solidFill>
              </a:rPr>
              <a:t>How would it be cooked?   Roasted?  Boiled?  Baked? Stewed?</a:t>
            </a:r>
          </a:p>
          <a:p>
            <a:pPr marL="342900" lvl="0" indent="-342900">
              <a:buFont typeface="Arial" pitchFamily="34" charset="0"/>
              <a:buChar char="•"/>
            </a:pPr>
            <a:r>
              <a:rPr lang="en-GB" sz="2400" dirty="0">
                <a:solidFill>
                  <a:prstClr val="black"/>
                </a:solidFill>
              </a:rPr>
              <a:t>What would you serve with the meats?</a:t>
            </a:r>
          </a:p>
          <a:p>
            <a:pPr marL="342900" indent="-342900">
              <a:buFont typeface="Arial" pitchFamily="34" charset="0"/>
              <a:buChar char="•"/>
            </a:pPr>
            <a:r>
              <a:rPr lang="en-GB" sz="2400" dirty="0" smtClean="0">
                <a:solidFill>
                  <a:prstClr val="black"/>
                </a:solidFill>
              </a:rPr>
              <a:t>What desserts would you serve?</a:t>
            </a:r>
          </a:p>
        </p:txBody>
      </p:sp>
    </p:spTree>
    <p:extLst>
      <p:ext uri="{BB962C8B-B14F-4D97-AF65-F5344CB8AC3E}">
        <p14:creationId xmlns:p14="http://schemas.microsoft.com/office/powerpoint/2010/main" val="410392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7772400" cy="1470025"/>
          </a:xfrm>
        </p:spPr>
        <p:txBody>
          <a:bodyPr>
            <a:normAutofit/>
          </a:bodyPr>
          <a:lstStyle/>
          <a:p>
            <a:r>
              <a:rPr lang="en-GB" sz="6000" b="1" dirty="0" smtClean="0"/>
              <a:t>Beliefs about food</a:t>
            </a:r>
            <a:endParaRPr lang="en-GB" sz="6000" b="1" dirty="0"/>
          </a:p>
        </p:txBody>
      </p:sp>
      <p:sp>
        <p:nvSpPr>
          <p:cNvPr id="3" name="TextBox 2"/>
          <p:cNvSpPr txBox="1"/>
          <p:nvPr/>
        </p:nvSpPr>
        <p:spPr>
          <a:xfrm>
            <a:off x="539552" y="1700808"/>
            <a:ext cx="8064896" cy="830997"/>
          </a:xfrm>
          <a:prstGeom prst="rect">
            <a:avLst/>
          </a:prstGeom>
          <a:noFill/>
        </p:spPr>
        <p:txBody>
          <a:bodyPr wrap="square" rtlCol="0">
            <a:spAutoFit/>
          </a:bodyPr>
          <a:lstStyle/>
          <a:p>
            <a:r>
              <a:rPr lang="en-GB" sz="2400" dirty="0" smtClean="0"/>
              <a:t>The Tudors had a very different beliefs about food than we do today.</a:t>
            </a:r>
            <a:endParaRPr lang="en-GB" sz="2400" dirty="0"/>
          </a:p>
        </p:txBody>
      </p:sp>
      <p:sp>
        <p:nvSpPr>
          <p:cNvPr id="5" name="TextBox 4"/>
          <p:cNvSpPr txBox="1"/>
          <p:nvPr/>
        </p:nvSpPr>
        <p:spPr>
          <a:xfrm>
            <a:off x="539552" y="2708920"/>
            <a:ext cx="4320480" cy="1569660"/>
          </a:xfrm>
          <a:prstGeom prst="rect">
            <a:avLst/>
          </a:prstGeom>
          <a:noFill/>
        </p:spPr>
        <p:txBody>
          <a:bodyPr wrap="square" rtlCol="0">
            <a:spAutoFit/>
          </a:bodyPr>
          <a:lstStyle/>
          <a:p>
            <a:pPr lvl="0"/>
            <a:r>
              <a:rPr lang="en-US" sz="2400" dirty="0" smtClean="0"/>
              <a:t>Fruit </a:t>
            </a:r>
            <a:r>
              <a:rPr lang="en-US" sz="2400" dirty="0"/>
              <a:t>was always cooked, </a:t>
            </a:r>
            <a:r>
              <a:rPr lang="en-US" sz="2400" dirty="0" smtClean="0"/>
              <a:t>as it </a:t>
            </a:r>
            <a:r>
              <a:rPr lang="en-US" sz="2400" dirty="0"/>
              <a:t>was thought that raw fruit and vegetables were bad for you!   </a:t>
            </a:r>
            <a:endParaRPr lang="en-GB" sz="2400" dirty="0"/>
          </a:p>
          <a:p>
            <a:endParaRPr lang="en-GB" sz="2400" dirty="0"/>
          </a:p>
        </p:txBody>
      </p:sp>
      <p:sp>
        <p:nvSpPr>
          <p:cNvPr id="12" name="TextBox 11"/>
          <p:cNvSpPr txBox="1"/>
          <p:nvPr/>
        </p:nvSpPr>
        <p:spPr>
          <a:xfrm>
            <a:off x="4154784" y="4869160"/>
            <a:ext cx="4358216" cy="1569660"/>
          </a:xfrm>
          <a:prstGeom prst="rect">
            <a:avLst/>
          </a:prstGeom>
          <a:noFill/>
        </p:spPr>
        <p:txBody>
          <a:bodyPr wrap="square" rtlCol="0">
            <a:spAutoFit/>
          </a:bodyPr>
          <a:lstStyle/>
          <a:p>
            <a:pPr lvl="0">
              <a:spcAft>
                <a:spcPts val="0"/>
              </a:spcAft>
              <a:tabLst>
                <a:tab pos="304800" algn="l"/>
              </a:tabLst>
            </a:pPr>
            <a:r>
              <a:rPr lang="en-US" sz="2400" dirty="0" smtClean="0">
                <a:effectLst/>
                <a:ea typeface="Times New Roman"/>
                <a:cs typeface="Arial" pitchFamily="34" charset="0"/>
              </a:rPr>
              <a:t>People didn’t eat meat on Friday due to religious beliefs about ‘Good Friday’.  Therefore they would eat fish on Fridays.</a:t>
            </a:r>
            <a:endParaRPr lang="en-GB" sz="2400" dirty="0">
              <a:cs typeface="Arial" pitchFamily="34" charset="0"/>
            </a:endParaRPr>
          </a:p>
        </p:txBody>
      </p:sp>
      <p:pic>
        <p:nvPicPr>
          <p:cNvPr id="2050" name="Picture 2" descr="C:\Documents and Settings\Neil\Local Settings\Temporary Internet Files\Content.IE5\8G4Z46OG\MC90043691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115893"/>
            <a:ext cx="1538523" cy="153852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Documents and Settings\Neil\Local Settings\Temporary Internet Files\Content.IE5\8G4Z46OG\MC90026448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7" y="2173465"/>
            <a:ext cx="1377177" cy="104573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Documents and Settings\Neil\Local Settings\Temporary Internet Files\Content.IE5\N8MKLHXX\MC900436906[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3154660"/>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Documents and Settings\Neil\Local Settings\Temporary Internet Files\Content.IE5\8G4Z46OG\MC900441780[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1708" y="2809564"/>
            <a:ext cx="2088232" cy="2088232"/>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Documents and Settings\Neil\Local Settings\Temporary Internet Files\Content.IE5\N8MKLHXX\MC90041250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3014" y="4653136"/>
            <a:ext cx="3583936" cy="1465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530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Effect transition="in" filter="fade">
                                      <p:cBhvr>
                                        <p:cTn id="10" dur="10"/>
                                        <p:tgtEl>
                                          <p:spTgt spid="2050"/>
                                        </p:tgtEl>
                                      </p:cBhvr>
                                    </p:animEffect>
                                  </p:childTnLst>
                                </p:cTn>
                              </p:par>
                              <p:par>
                                <p:cTn id="11" presetID="10" presetClass="entr" presetSubtype="0" fill="hold" nodeType="with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fade">
                                      <p:cBhvr>
                                        <p:cTn id="13" dur="10"/>
                                        <p:tgtEl>
                                          <p:spTgt spid="2054"/>
                                        </p:tgtEl>
                                      </p:cBhvr>
                                    </p:animEffect>
                                  </p:childTnLst>
                                </p:cTn>
                              </p:par>
                              <p:par>
                                <p:cTn id="14" presetID="10" presetClass="entr" presetSubtype="0" fill="hold" nodeType="withEffect">
                                  <p:stCondLst>
                                    <p:cond delay="0"/>
                                  </p:stCondLst>
                                  <p:childTnLst>
                                    <p:set>
                                      <p:cBhvr>
                                        <p:cTn id="15" dur="1" fill="hold">
                                          <p:stCondLst>
                                            <p:cond delay="0"/>
                                          </p:stCondLst>
                                        </p:cTn>
                                        <p:tgtEl>
                                          <p:spTgt spid="2052"/>
                                        </p:tgtEl>
                                        <p:attrNameLst>
                                          <p:attrName>style.visibility</p:attrName>
                                        </p:attrNameLst>
                                      </p:cBhvr>
                                      <p:to>
                                        <p:strVal val="visible"/>
                                      </p:to>
                                    </p:set>
                                    <p:animEffect transition="in" filter="fade">
                                      <p:cBhvr>
                                        <p:cTn id="16" dur="10"/>
                                        <p:tgtEl>
                                          <p:spTgt spid="2052"/>
                                        </p:tgtEl>
                                      </p:cBhvr>
                                    </p:animEffect>
                                  </p:childTnLst>
                                </p:cTn>
                              </p:par>
                              <p:par>
                                <p:cTn id="17" presetID="10" presetClass="entr" presetSubtype="0" fill="hold" nodeType="withEffect">
                                  <p:stCondLst>
                                    <p:cond delay="0"/>
                                  </p:stCondLst>
                                  <p:childTnLst>
                                    <p:set>
                                      <p:cBhvr>
                                        <p:cTn id="18" dur="1" fill="hold">
                                          <p:stCondLst>
                                            <p:cond delay="0"/>
                                          </p:stCondLst>
                                        </p:cTn>
                                        <p:tgtEl>
                                          <p:spTgt spid="2053"/>
                                        </p:tgtEl>
                                        <p:attrNameLst>
                                          <p:attrName>style.visibility</p:attrName>
                                        </p:attrNameLst>
                                      </p:cBhvr>
                                      <p:to>
                                        <p:strVal val="visible"/>
                                      </p:to>
                                    </p:set>
                                    <p:animEffect transition="in" filter="fade">
                                      <p:cBhvr>
                                        <p:cTn id="19" dur="10"/>
                                        <p:tgtEl>
                                          <p:spTgt spid="205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
                                        <p:tgtEl>
                                          <p:spTgt spid="12"/>
                                        </p:tgtEl>
                                      </p:cBhvr>
                                    </p:animEffect>
                                  </p:childTnLst>
                                </p:cTn>
                              </p:par>
                              <p:par>
                                <p:cTn id="25" presetID="10" presetClass="entr" presetSubtype="0" fill="hold" nodeType="withEffect">
                                  <p:stCondLst>
                                    <p:cond delay="0"/>
                                  </p:stCondLst>
                                  <p:childTnLst>
                                    <p:set>
                                      <p:cBhvr>
                                        <p:cTn id="26" dur="1" fill="hold">
                                          <p:stCondLst>
                                            <p:cond delay="0"/>
                                          </p:stCondLst>
                                        </p:cTn>
                                        <p:tgtEl>
                                          <p:spTgt spid="2056"/>
                                        </p:tgtEl>
                                        <p:attrNameLst>
                                          <p:attrName>style.visibility</p:attrName>
                                        </p:attrNameLst>
                                      </p:cBhvr>
                                      <p:to>
                                        <p:strVal val="visible"/>
                                      </p:to>
                                    </p:set>
                                    <p:animEffect transition="in" filter="fade">
                                      <p:cBhvr>
                                        <p:cTn id="27" dur="10"/>
                                        <p:tgtEl>
                                          <p:spTgt spid="2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7772400" cy="1470025"/>
          </a:xfrm>
        </p:spPr>
        <p:txBody>
          <a:bodyPr>
            <a:normAutofit/>
          </a:bodyPr>
          <a:lstStyle/>
          <a:p>
            <a:r>
              <a:rPr lang="en-GB" sz="6000" b="1" dirty="0" smtClean="0"/>
              <a:t>Rich and Poor</a:t>
            </a:r>
            <a:endParaRPr lang="en-GB" sz="6000" b="1" dirty="0"/>
          </a:p>
        </p:txBody>
      </p:sp>
      <p:sp>
        <p:nvSpPr>
          <p:cNvPr id="5" name="TextBox 4"/>
          <p:cNvSpPr txBox="1"/>
          <p:nvPr/>
        </p:nvSpPr>
        <p:spPr>
          <a:xfrm>
            <a:off x="544183" y="2636910"/>
            <a:ext cx="5900023" cy="1200329"/>
          </a:xfrm>
          <a:prstGeom prst="rect">
            <a:avLst/>
          </a:prstGeom>
          <a:noFill/>
        </p:spPr>
        <p:txBody>
          <a:bodyPr wrap="square" rtlCol="0">
            <a:spAutoFit/>
          </a:bodyPr>
          <a:lstStyle/>
          <a:p>
            <a:r>
              <a:rPr lang="en-GB" sz="2400" dirty="0" smtClean="0">
                <a:effectLst/>
                <a:ea typeface="Times New Roman"/>
              </a:rPr>
              <a:t>Poor people would eat a lot of pottage (a vegetable stew.)  They wouldn’t be able to afford much meat. </a:t>
            </a:r>
            <a:endParaRPr lang="en-GB" sz="2400" dirty="0">
              <a:solidFill>
                <a:prstClr val="black"/>
              </a:solidFill>
            </a:endParaRPr>
          </a:p>
        </p:txBody>
      </p:sp>
      <p:sp>
        <p:nvSpPr>
          <p:cNvPr id="4" name="Rectangle 3"/>
          <p:cNvSpPr/>
          <p:nvPr/>
        </p:nvSpPr>
        <p:spPr>
          <a:xfrm>
            <a:off x="539552" y="4356702"/>
            <a:ext cx="4770950" cy="1938992"/>
          </a:xfrm>
          <a:prstGeom prst="rect">
            <a:avLst/>
          </a:prstGeom>
        </p:spPr>
        <p:txBody>
          <a:bodyPr wrap="square">
            <a:spAutoFit/>
          </a:bodyPr>
          <a:lstStyle/>
          <a:p>
            <a:pPr lvl="0">
              <a:spcAft>
                <a:spcPts val="0"/>
              </a:spcAft>
              <a:tabLst>
                <a:tab pos="304800" algn="l"/>
              </a:tabLst>
            </a:pPr>
            <a:r>
              <a:rPr lang="en-US" sz="2400" dirty="0" smtClean="0">
                <a:effectLst/>
                <a:ea typeface="Times New Roman"/>
              </a:rPr>
              <a:t>The rich would eat lots of meat, but only a few vegetables. </a:t>
            </a:r>
          </a:p>
          <a:p>
            <a:pPr lvl="0">
              <a:spcAft>
                <a:spcPts val="0"/>
              </a:spcAft>
              <a:tabLst>
                <a:tab pos="304800" algn="l"/>
              </a:tabLst>
            </a:pPr>
            <a:endParaRPr lang="en-US" sz="2400" dirty="0">
              <a:ea typeface="Times New Roman"/>
            </a:endParaRPr>
          </a:p>
          <a:p>
            <a:pPr lvl="0">
              <a:spcAft>
                <a:spcPts val="0"/>
              </a:spcAft>
              <a:tabLst>
                <a:tab pos="304800" algn="l"/>
              </a:tabLst>
            </a:pPr>
            <a:r>
              <a:rPr lang="en-US" sz="2400" dirty="0" smtClean="0">
                <a:effectLst/>
                <a:ea typeface="Times New Roman"/>
              </a:rPr>
              <a:t>They would also eat spices and sugar which the poor couldn’t afford.</a:t>
            </a:r>
            <a:endParaRPr lang="en-GB" sz="2400" dirty="0">
              <a:effectLst/>
              <a:ea typeface="Times New Roman"/>
            </a:endParaRPr>
          </a:p>
        </p:txBody>
      </p:sp>
      <p:pic>
        <p:nvPicPr>
          <p:cNvPr id="6148" name="Picture 4" descr="C:\Documents and Settings\Neil\Local Settings\Temporary Internet Files\Content.IE5\9MKFW9BZ\MC90029023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1980758"/>
            <a:ext cx="2473111" cy="2512635"/>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descr="C:\Documents and Settings\Neil\Local Settings\Temporary Internet Files\Content.IE5\N8MKLHXX\MC90026438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7570559">
            <a:off x="5364086" y="4608275"/>
            <a:ext cx="2160240" cy="1435847"/>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C:\Documents and Settings\Neil\Local Settings\Temporary Internet Files\Content.IE5\8G4Z46OG\MC90026436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06046" y="5011631"/>
            <a:ext cx="1618677" cy="1311049"/>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539552" y="1772816"/>
            <a:ext cx="7992888" cy="461665"/>
          </a:xfrm>
          <a:prstGeom prst="rect">
            <a:avLst/>
          </a:prstGeom>
          <a:noFill/>
        </p:spPr>
        <p:txBody>
          <a:bodyPr wrap="square" rtlCol="0">
            <a:spAutoFit/>
          </a:bodyPr>
          <a:lstStyle/>
          <a:p>
            <a:r>
              <a:rPr lang="en-GB" sz="2400" dirty="0" smtClean="0">
                <a:solidFill>
                  <a:prstClr val="black"/>
                </a:solidFill>
              </a:rPr>
              <a:t>Rich and poor Tudors ate very different food from each other.</a:t>
            </a:r>
            <a:endParaRPr lang="en-GB" sz="2400" dirty="0">
              <a:solidFill>
                <a:prstClr val="black"/>
              </a:solidFill>
            </a:endParaRPr>
          </a:p>
        </p:txBody>
      </p:sp>
    </p:spTree>
    <p:extLst>
      <p:ext uri="{BB962C8B-B14F-4D97-AF65-F5344CB8AC3E}">
        <p14:creationId xmlns:p14="http://schemas.microsoft.com/office/powerpoint/2010/main" val="213137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6149"/>
                                        </p:tgtEl>
                                        <p:attrNameLst>
                                          <p:attrName>style.visibility</p:attrName>
                                        </p:attrNameLst>
                                      </p:cBhvr>
                                      <p:to>
                                        <p:strVal val="visible"/>
                                      </p:to>
                                    </p:set>
                                    <p:animEffect transition="in" filter="fade">
                                      <p:cBhvr>
                                        <p:cTn id="10" dur="10"/>
                                        <p:tgtEl>
                                          <p:spTgt spid="6149"/>
                                        </p:tgtEl>
                                      </p:cBhvr>
                                    </p:animEffect>
                                  </p:childTnLst>
                                </p:cTn>
                              </p:par>
                              <p:par>
                                <p:cTn id="11" presetID="10" presetClass="entr" presetSubtype="0" fill="hold" nodeType="withEffect">
                                  <p:stCondLst>
                                    <p:cond delay="0"/>
                                  </p:stCondLst>
                                  <p:childTnLst>
                                    <p:set>
                                      <p:cBhvr>
                                        <p:cTn id="12" dur="1" fill="hold">
                                          <p:stCondLst>
                                            <p:cond delay="0"/>
                                          </p:stCondLst>
                                        </p:cTn>
                                        <p:tgtEl>
                                          <p:spTgt spid="6150"/>
                                        </p:tgtEl>
                                        <p:attrNameLst>
                                          <p:attrName>style.visibility</p:attrName>
                                        </p:attrNameLst>
                                      </p:cBhvr>
                                      <p:to>
                                        <p:strVal val="visible"/>
                                      </p:to>
                                    </p:set>
                                    <p:animEffect transition="in" filter="fade">
                                      <p:cBhvr>
                                        <p:cTn id="13" dur="1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7772400" cy="1470025"/>
          </a:xfrm>
        </p:spPr>
        <p:txBody>
          <a:bodyPr>
            <a:normAutofit/>
          </a:bodyPr>
          <a:lstStyle/>
          <a:p>
            <a:r>
              <a:rPr lang="en-GB" sz="6000" b="1" dirty="0" smtClean="0"/>
              <a:t>Vegetables</a:t>
            </a:r>
            <a:endParaRPr lang="en-GB" sz="6000" b="1" dirty="0"/>
          </a:p>
        </p:txBody>
      </p:sp>
      <p:sp>
        <p:nvSpPr>
          <p:cNvPr id="5" name="TextBox 4"/>
          <p:cNvSpPr txBox="1"/>
          <p:nvPr/>
        </p:nvSpPr>
        <p:spPr>
          <a:xfrm>
            <a:off x="534549" y="1941670"/>
            <a:ext cx="4544938" cy="1815882"/>
          </a:xfrm>
          <a:prstGeom prst="rect">
            <a:avLst/>
          </a:prstGeom>
          <a:noFill/>
        </p:spPr>
        <p:txBody>
          <a:bodyPr wrap="square" rtlCol="0">
            <a:spAutoFit/>
          </a:bodyPr>
          <a:lstStyle/>
          <a:p>
            <a:r>
              <a:rPr lang="en-GB" sz="2800" dirty="0" smtClean="0"/>
              <a:t>Vegetables which grew underground</a:t>
            </a:r>
            <a:r>
              <a:rPr lang="en-GB" sz="2800" dirty="0"/>
              <a:t>, (such as </a:t>
            </a:r>
            <a:r>
              <a:rPr lang="en-GB" sz="2800" dirty="0" smtClean="0"/>
              <a:t>carrots and parsnips), </a:t>
            </a:r>
            <a:r>
              <a:rPr lang="en-GB" sz="2800" dirty="0"/>
              <a:t>were only </a:t>
            </a:r>
            <a:r>
              <a:rPr lang="en-GB" sz="2800" dirty="0" smtClean="0"/>
              <a:t>considered </a:t>
            </a:r>
            <a:r>
              <a:rPr lang="en-GB" sz="2800" b="1" dirty="0"/>
              <a:t>fit for the </a:t>
            </a:r>
            <a:r>
              <a:rPr lang="en-GB" sz="2800" b="1" dirty="0" smtClean="0"/>
              <a:t>poor</a:t>
            </a:r>
            <a:r>
              <a:rPr lang="en-GB" sz="2800" dirty="0" smtClean="0"/>
              <a:t>. </a:t>
            </a:r>
            <a:endParaRPr lang="en-GB" sz="2800" dirty="0">
              <a:solidFill>
                <a:prstClr val="black"/>
              </a:solidFill>
            </a:endParaRPr>
          </a:p>
        </p:txBody>
      </p:sp>
      <p:pic>
        <p:nvPicPr>
          <p:cNvPr id="3074" name="Picture 2" descr="C:\Documents and Settings\Neil\Local Settings\Temporary Internet Files\Content.IE5\9MKFW9BZ\MC90011283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1538421"/>
            <a:ext cx="2501707" cy="1796116"/>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Documents and Settings\Neil\Local Settings\Temporary Internet Files\Content.IE5\DKM2P2IF\MC90023256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3505209"/>
            <a:ext cx="2601248" cy="143595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Documents and Settings\Neil\Local Settings\Temporary Internet Files\Content.IE5\8G4Z46OG\MC90041188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73970" y="4797152"/>
            <a:ext cx="1872208" cy="181495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75497" y="4077072"/>
            <a:ext cx="4503990" cy="2246769"/>
          </a:xfrm>
          <a:prstGeom prst="rect">
            <a:avLst/>
          </a:prstGeom>
        </p:spPr>
        <p:txBody>
          <a:bodyPr wrap="square">
            <a:spAutoFit/>
          </a:bodyPr>
          <a:lstStyle/>
          <a:p>
            <a:r>
              <a:rPr lang="en-GB" sz="2800" dirty="0">
                <a:solidFill>
                  <a:prstClr val="black"/>
                </a:solidFill>
              </a:rPr>
              <a:t>Only vegetables such as </a:t>
            </a:r>
            <a:r>
              <a:rPr lang="en-GB" sz="2800" b="1" dirty="0">
                <a:solidFill>
                  <a:prstClr val="black"/>
                </a:solidFill>
              </a:rPr>
              <a:t>onions</a:t>
            </a:r>
            <a:r>
              <a:rPr lang="en-GB" sz="2800" dirty="0">
                <a:solidFill>
                  <a:prstClr val="black"/>
                </a:solidFill>
              </a:rPr>
              <a:t>, </a:t>
            </a:r>
            <a:r>
              <a:rPr lang="en-GB" sz="2800" b="1" dirty="0">
                <a:solidFill>
                  <a:prstClr val="black"/>
                </a:solidFill>
              </a:rPr>
              <a:t>garlic</a:t>
            </a:r>
            <a:r>
              <a:rPr lang="en-GB" sz="2800" dirty="0">
                <a:solidFill>
                  <a:prstClr val="black"/>
                </a:solidFill>
              </a:rPr>
              <a:t> and </a:t>
            </a:r>
            <a:r>
              <a:rPr lang="en-GB" sz="2800" b="1" dirty="0">
                <a:solidFill>
                  <a:prstClr val="black"/>
                </a:solidFill>
              </a:rPr>
              <a:t>leeks</a:t>
            </a:r>
            <a:r>
              <a:rPr lang="en-GB" sz="2800" dirty="0">
                <a:solidFill>
                  <a:prstClr val="black"/>
                </a:solidFill>
              </a:rPr>
              <a:t> </a:t>
            </a:r>
            <a:r>
              <a:rPr lang="en-GB" sz="2800" dirty="0" smtClean="0">
                <a:solidFill>
                  <a:prstClr val="black"/>
                </a:solidFill>
              </a:rPr>
              <a:t>(which grew above the ground) were </a:t>
            </a:r>
            <a:r>
              <a:rPr lang="en-GB" sz="2800" dirty="0">
                <a:solidFill>
                  <a:prstClr val="black"/>
                </a:solidFill>
              </a:rPr>
              <a:t>eaten by the King and </a:t>
            </a:r>
            <a:r>
              <a:rPr lang="en-GB" sz="2800" dirty="0" smtClean="0">
                <a:solidFill>
                  <a:prstClr val="black"/>
                </a:solidFill>
              </a:rPr>
              <a:t>other rich people</a:t>
            </a:r>
            <a:r>
              <a:rPr lang="en-US" sz="2800" dirty="0" smtClean="0">
                <a:solidFill>
                  <a:prstClr val="black"/>
                </a:solidFill>
              </a:rPr>
              <a:t>! </a:t>
            </a:r>
            <a:endParaRPr lang="en-GB" sz="2000" dirty="0"/>
          </a:p>
        </p:txBody>
      </p:sp>
    </p:spTree>
    <p:extLst>
      <p:ext uri="{BB962C8B-B14F-4D97-AF65-F5344CB8AC3E}">
        <p14:creationId xmlns:p14="http://schemas.microsoft.com/office/powerpoint/2010/main" val="2586301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3074"/>
                                        </p:tgtEl>
                                        <p:attrNameLst>
                                          <p:attrName>style.visibility</p:attrName>
                                        </p:attrNameLst>
                                      </p:cBhvr>
                                      <p:to>
                                        <p:strVal val="visible"/>
                                      </p:to>
                                    </p:set>
                                    <p:animEffect transition="in" filter="fade">
                                      <p:cBhvr>
                                        <p:cTn id="15" dur="10"/>
                                        <p:tgtEl>
                                          <p:spTgt spid="3074"/>
                                        </p:tgtEl>
                                      </p:cBhvr>
                                    </p:animEffect>
                                  </p:childTnLst>
                                </p:cTn>
                              </p:par>
                              <p:par>
                                <p:cTn id="16" presetID="10" presetClass="entr" presetSubtype="0" fill="hold" nodeType="withEffect">
                                  <p:stCondLst>
                                    <p:cond delay="0"/>
                                  </p:stCondLst>
                                  <p:childTnLst>
                                    <p:set>
                                      <p:cBhvr>
                                        <p:cTn id="17" dur="1" fill="hold">
                                          <p:stCondLst>
                                            <p:cond delay="0"/>
                                          </p:stCondLst>
                                        </p:cTn>
                                        <p:tgtEl>
                                          <p:spTgt spid="3075"/>
                                        </p:tgtEl>
                                        <p:attrNameLst>
                                          <p:attrName>style.visibility</p:attrName>
                                        </p:attrNameLst>
                                      </p:cBhvr>
                                      <p:to>
                                        <p:strVal val="visible"/>
                                      </p:to>
                                    </p:set>
                                    <p:animEffect transition="in" filter="fade">
                                      <p:cBhvr>
                                        <p:cTn id="18" dur="10"/>
                                        <p:tgtEl>
                                          <p:spTgt spid="3075"/>
                                        </p:tgtEl>
                                      </p:cBhvr>
                                    </p:animEffect>
                                  </p:childTnLst>
                                </p:cTn>
                              </p:par>
                              <p:par>
                                <p:cTn id="19" presetID="10" presetClass="entr" presetSubtype="0" fill="hold" nodeType="withEffect">
                                  <p:stCondLst>
                                    <p:cond delay="0"/>
                                  </p:stCondLst>
                                  <p:childTnLst>
                                    <p:set>
                                      <p:cBhvr>
                                        <p:cTn id="20" dur="1" fill="hold">
                                          <p:stCondLst>
                                            <p:cond delay="0"/>
                                          </p:stCondLst>
                                        </p:cTn>
                                        <p:tgtEl>
                                          <p:spTgt spid="3076"/>
                                        </p:tgtEl>
                                        <p:attrNameLst>
                                          <p:attrName>style.visibility</p:attrName>
                                        </p:attrNameLst>
                                      </p:cBhvr>
                                      <p:to>
                                        <p:strVal val="visible"/>
                                      </p:to>
                                    </p:set>
                                    <p:animEffect transition="in" filter="fade">
                                      <p:cBhvr>
                                        <p:cTn id="21" dur="1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1"/>
            <a:ext cx="7772400" cy="1152128"/>
          </a:xfrm>
        </p:spPr>
        <p:txBody>
          <a:bodyPr>
            <a:normAutofit/>
          </a:bodyPr>
          <a:lstStyle/>
          <a:p>
            <a:r>
              <a:rPr lang="en-GB" sz="6000" b="1" dirty="0" smtClean="0"/>
              <a:t>Meat</a:t>
            </a:r>
            <a:endParaRPr lang="en-GB" sz="6000" b="1" dirty="0"/>
          </a:p>
        </p:txBody>
      </p:sp>
      <p:sp>
        <p:nvSpPr>
          <p:cNvPr id="3" name="TextBox 2"/>
          <p:cNvSpPr txBox="1"/>
          <p:nvPr/>
        </p:nvSpPr>
        <p:spPr>
          <a:xfrm>
            <a:off x="539552" y="1484784"/>
            <a:ext cx="8424936" cy="1200329"/>
          </a:xfrm>
          <a:prstGeom prst="rect">
            <a:avLst/>
          </a:prstGeom>
          <a:noFill/>
        </p:spPr>
        <p:txBody>
          <a:bodyPr wrap="square" rtlCol="0">
            <a:spAutoFit/>
          </a:bodyPr>
          <a:lstStyle/>
          <a:p>
            <a:r>
              <a:rPr lang="en-GB" sz="2400" dirty="0"/>
              <a:t>Meat was very important to the Tudor diet. </a:t>
            </a:r>
            <a:r>
              <a:rPr lang="en-GB" sz="2400" dirty="0" smtClean="0"/>
              <a:t>Rich Tudors ate 1 </a:t>
            </a:r>
            <a:r>
              <a:rPr lang="en-GB" sz="2400" dirty="0"/>
              <a:t>to </a:t>
            </a:r>
            <a:r>
              <a:rPr lang="en-GB" sz="2400" dirty="0" smtClean="0"/>
              <a:t>2 kilos </a:t>
            </a:r>
            <a:r>
              <a:rPr lang="en-GB" sz="2400" dirty="0"/>
              <a:t>of meat per </a:t>
            </a:r>
            <a:r>
              <a:rPr lang="en-GB" sz="2400" dirty="0" smtClean="0"/>
              <a:t>day!  This is 10 times as much as people eat nowadays!</a:t>
            </a:r>
            <a:endParaRPr lang="en-GB" sz="2400" dirty="0">
              <a:solidFill>
                <a:prstClr val="black"/>
              </a:solidFill>
            </a:endParaRPr>
          </a:p>
        </p:txBody>
      </p:sp>
      <p:sp>
        <p:nvSpPr>
          <p:cNvPr id="5" name="TextBox 4"/>
          <p:cNvSpPr txBox="1"/>
          <p:nvPr/>
        </p:nvSpPr>
        <p:spPr>
          <a:xfrm>
            <a:off x="539552" y="2799096"/>
            <a:ext cx="2736304" cy="2308324"/>
          </a:xfrm>
          <a:prstGeom prst="rect">
            <a:avLst/>
          </a:prstGeom>
          <a:noFill/>
        </p:spPr>
        <p:txBody>
          <a:bodyPr wrap="square" rtlCol="0">
            <a:spAutoFit/>
          </a:bodyPr>
          <a:lstStyle/>
          <a:p>
            <a:r>
              <a:rPr lang="en-GB" sz="2400" dirty="0" smtClean="0">
                <a:effectLst/>
                <a:ea typeface="Times New Roman"/>
              </a:rPr>
              <a:t>Tudor meat included </a:t>
            </a:r>
            <a:r>
              <a:rPr lang="en-GB" sz="2400" b="1" dirty="0" smtClean="0">
                <a:effectLst/>
                <a:ea typeface="Times New Roman"/>
              </a:rPr>
              <a:t>venison, beef, pork, veal, goat, lamb, rabbit, hare, mutton, swans, </a:t>
            </a:r>
            <a:r>
              <a:rPr lang="en-GB" sz="2400" dirty="0" smtClean="0">
                <a:effectLst/>
                <a:ea typeface="Times New Roman"/>
              </a:rPr>
              <a:t>and</a:t>
            </a:r>
            <a:r>
              <a:rPr lang="en-GB" sz="2400" b="1" dirty="0" smtClean="0">
                <a:effectLst/>
                <a:ea typeface="Times New Roman"/>
              </a:rPr>
              <a:t> herons.</a:t>
            </a:r>
            <a:endParaRPr lang="en-GB" sz="2400" dirty="0">
              <a:solidFill>
                <a:prstClr val="black"/>
              </a:solidFill>
            </a:endParaRPr>
          </a:p>
        </p:txBody>
      </p:sp>
      <p:pic>
        <p:nvPicPr>
          <p:cNvPr id="9" name="Picture 5" descr="C:\Documents and Settings\Neil\Local Settings\Temporary Internet Files\Content.IE5\9MKFW9BZ\MC90001322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99151" y="2740713"/>
            <a:ext cx="2123682" cy="136815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0" descr="shee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7836" y="2672088"/>
            <a:ext cx="1644608" cy="1723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C:\Documents and Settings\Neil\Local Settings\Temporary Internet Files\Content.IE5\8G4Z46OG\MC90005722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07178" y="2507231"/>
            <a:ext cx="1373937" cy="1956549"/>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C:\Documents and Settings\Neil\Local Settings\Temporary Internet Files\Content.IE5\9MKFW9BZ\MC900000927[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78588" y="4704310"/>
            <a:ext cx="1236269" cy="196138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Documents and Settings\Neil\Local Settings\Temporary Internet Files\Content.IE5\9MKFW9BZ\MC900269842[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83945" y="5476752"/>
            <a:ext cx="2016070" cy="1358373"/>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C:\Documents and Settings\Neil\Local Settings\Temporary Internet Files\Content.IE5\DKM2P2IF\MC900326472[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63888" y="4085364"/>
            <a:ext cx="1656184" cy="121176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Documents and Settings\Neil\Local Settings\Temporary Internet Files\Content.IE5\N8MKLHXX\MC900356157[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47915" y="4099097"/>
            <a:ext cx="2143547" cy="234195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90458" y="5297126"/>
            <a:ext cx="2822052" cy="1200329"/>
          </a:xfrm>
          <a:prstGeom prst="rect">
            <a:avLst/>
          </a:prstGeom>
        </p:spPr>
        <p:txBody>
          <a:bodyPr wrap="square">
            <a:spAutoFit/>
          </a:bodyPr>
          <a:lstStyle/>
          <a:p>
            <a:pPr lvl="0"/>
            <a:r>
              <a:rPr lang="en-GB" sz="2400" dirty="0">
                <a:solidFill>
                  <a:prstClr val="black"/>
                </a:solidFill>
                <a:ea typeface="Times New Roman"/>
              </a:rPr>
              <a:t>They also ate seabirds such as </a:t>
            </a:r>
            <a:r>
              <a:rPr lang="en-GB" sz="2400" b="1" dirty="0">
                <a:solidFill>
                  <a:prstClr val="black"/>
                </a:solidFill>
                <a:ea typeface="Times New Roman"/>
              </a:rPr>
              <a:t>puffins</a:t>
            </a:r>
            <a:r>
              <a:rPr lang="en-GB" sz="2400" dirty="0">
                <a:solidFill>
                  <a:prstClr val="black"/>
                </a:solidFill>
                <a:ea typeface="Times New Roman"/>
              </a:rPr>
              <a:t>! </a:t>
            </a:r>
            <a:endParaRPr lang="en-GB" sz="2400" dirty="0">
              <a:solidFill>
                <a:prstClr val="black"/>
              </a:solidFill>
            </a:endParaRPr>
          </a:p>
        </p:txBody>
      </p:sp>
    </p:spTree>
    <p:extLst>
      <p:ext uri="{BB962C8B-B14F-4D97-AF65-F5344CB8AC3E}">
        <p14:creationId xmlns:p14="http://schemas.microsoft.com/office/powerpoint/2010/main" val="152624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nodeType="withEffect">
                                  <p:stCondLst>
                                    <p:cond delay="0"/>
                                  </p:stCondLst>
                                  <p:childTnLst>
                                    <p:set>
                                      <p:cBhvr>
                                        <p:cTn id="18" dur="1" fill="hold">
                                          <p:stCondLst>
                                            <p:cond delay="0"/>
                                          </p:stCondLst>
                                        </p:cTn>
                                        <p:tgtEl>
                                          <p:spTgt spid="4101"/>
                                        </p:tgtEl>
                                        <p:attrNameLst>
                                          <p:attrName>style.visibility</p:attrName>
                                        </p:attrNameLst>
                                      </p:cBhvr>
                                      <p:to>
                                        <p:strVal val="visible"/>
                                      </p:to>
                                    </p:set>
                                    <p:animEffect transition="in" filter="fade">
                                      <p:cBhvr>
                                        <p:cTn id="19" dur="500"/>
                                        <p:tgtEl>
                                          <p:spTgt spid="4101"/>
                                        </p:tgtEl>
                                      </p:cBhvr>
                                    </p:animEffect>
                                  </p:childTnLst>
                                </p:cTn>
                              </p:par>
                              <p:par>
                                <p:cTn id="20" presetID="10" presetClass="entr" presetSubtype="0" fill="hold"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par>
                                <p:cTn id="23" presetID="10" presetClass="entr" presetSubtype="0" fill="hold" nodeType="withEffect">
                                  <p:stCondLst>
                                    <p:cond delay="0"/>
                                  </p:stCondLst>
                                  <p:childTnLst>
                                    <p:set>
                                      <p:cBhvr>
                                        <p:cTn id="24" dur="1" fill="hold">
                                          <p:stCondLst>
                                            <p:cond delay="0"/>
                                          </p:stCondLst>
                                        </p:cTn>
                                        <p:tgtEl>
                                          <p:spTgt spid="4100"/>
                                        </p:tgtEl>
                                        <p:attrNameLst>
                                          <p:attrName>style.visibility</p:attrName>
                                        </p:attrNameLst>
                                      </p:cBhvr>
                                      <p:to>
                                        <p:strVal val="visible"/>
                                      </p:to>
                                    </p:set>
                                    <p:animEffect transition="in" filter="fade">
                                      <p:cBhvr>
                                        <p:cTn id="25" dur="500"/>
                                        <p:tgtEl>
                                          <p:spTgt spid="410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10"/>
                                        <p:tgtEl>
                                          <p:spTgt spid="6"/>
                                        </p:tgtEl>
                                      </p:cBhvr>
                                    </p:animEffect>
                                  </p:childTnLst>
                                </p:cTn>
                              </p:par>
                              <p:par>
                                <p:cTn id="31" presetID="10" presetClass="entr" presetSubtype="0" fill="hold" nodeType="withEffect">
                                  <p:stCondLst>
                                    <p:cond delay="0"/>
                                  </p:stCondLst>
                                  <p:childTnLst>
                                    <p:set>
                                      <p:cBhvr>
                                        <p:cTn id="32" dur="1" fill="hold">
                                          <p:stCondLst>
                                            <p:cond delay="0"/>
                                          </p:stCondLst>
                                        </p:cTn>
                                        <p:tgtEl>
                                          <p:spTgt spid="4098"/>
                                        </p:tgtEl>
                                        <p:attrNameLst>
                                          <p:attrName>style.visibility</p:attrName>
                                        </p:attrNameLst>
                                      </p:cBhvr>
                                      <p:to>
                                        <p:strVal val="visible"/>
                                      </p:to>
                                    </p:set>
                                    <p:animEffect transition="in" filter="fade">
                                      <p:cBhvr>
                                        <p:cTn id="33" dur="1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7772400" cy="1470025"/>
          </a:xfrm>
        </p:spPr>
        <p:txBody>
          <a:bodyPr>
            <a:normAutofit/>
          </a:bodyPr>
          <a:lstStyle/>
          <a:p>
            <a:r>
              <a:rPr lang="en-GB" sz="6000" b="1" dirty="0" smtClean="0"/>
              <a:t>Poaching</a:t>
            </a:r>
            <a:endParaRPr lang="en-GB" sz="6000" b="1" dirty="0"/>
          </a:p>
        </p:txBody>
      </p:sp>
      <p:sp>
        <p:nvSpPr>
          <p:cNvPr id="3" name="TextBox 2"/>
          <p:cNvSpPr txBox="1"/>
          <p:nvPr/>
        </p:nvSpPr>
        <p:spPr>
          <a:xfrm>
            <a:off x="539552" y="1628800"/>
            <a:ext cx="8424936" cy="954107"/>
          </a:xfrm>
          <a:prstGeom prst="rect">
            <a:avLst/>
          </a:prstGeom>
          <a:noFill/>
        </p:spPr>
        <p:txBody>
          <a:bodyPr wrap="square" rtlCol="0">
            <a:spAutoFit/>
          </a:bodyPr>
          <a:lstStyle/>
          <a:p>
            <a:r>
              <a:rPr lang="en-GB" sz="2800" dirty="0" smtClean="0">
                <a:effectLst/>
                <a:ea typeface="Times New Roman"/>
              </a:rPr>
              <a:t>Only lords and nobles of Tudor England were allowed to hunt deer, boar, hares and rabbits</a:t>
            </a:r>
            <a:r>
              <a:rPr lang="en-GB" sz="2800" dirty="0" smtClean="0">
                <a:solidFill>
                  <a:prstClr val="black"/>
                </a:solidFill>
              </a:rPr>
              <a:t>!</a:t>
            </a:r>
            <a:endParaRPr lang="en-GB" sz="2800" dirty="0">
              <a:solidFill>
                <a:prstClr val="black"/>
              </a:solidFill>
            </a:endParaRPr>
          </a:p>
        </p:txBody>
      </p:sp>
      <p:sp>
        <p:nvSpPr>
          <p:cNvPr id="5" name="TextBox 4"/>
          <p:cNvSpPr txBox="1"/>
          <p:nvPr/>
        </p:nvSpPr>
        <p:spPr>
          <a:xfrm>
            <a:off x="539552" y="2780928"/>
            <a:ext cx="2592288" cy="3539430"/>
          </a:xfrm>
          <a:prstGeom prst="rect">
            <a:avLst/>
          </a:prstGeom>
          <a:noFill/>
        </p:spPr>
        <p:txBody>
          <a:bodyPr wrap="square" rtlCol="0">
            <a:spAutoFit/>
          </a:bodyPr>
          <a:lstStyle/>
          <a:p>
            <a:r>
              <a:rPr lang="en-GB" sz="2800" dirty="0" smtClean="0">
                <a:effectLst/>
                <a:ea typeface="Times New Roman"/>
              </a:rPr>
              <a:t>The punishment for poaching (illegal hunting) in Tudor England could result in death or having one’s hands cut off.</a:t>
            </a:r>
            <a:endParaRPr lang="en-GB" sz="2800" dirty="0">
              <a:solidFill>
                <a:prstClr val="black"/>
              </a:solidFill>
            </a:endParaRPr>
          </a:p>
        </p:txBody>
      </p:sp>
      <p:pic>
        <p:nvPicPr>
          <p:cNvPr id="16" name="Picture 3" descr="C:\Documents and Settings\Neil\Local Settings\Temporary Internet Files\Content.IE5\N8MKLHXX\MC90035615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3918558"/>
            <a:ext cx="2143547" cy="234195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Documents and Settings\Neil\Local Settings\Temporary Internet Files\Content.IE5\N8MKLHXX\MC90001322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63552" y="2133881"/>
            <a:ext cx="1411320" cy="1583149"/>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C:\Documents and Settings\Neil\Local Settings\Temporary Internet Files\Content.IE5\8G4Z46OG\MC90034382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29952" y="2636912"/>
            <a:ext cx="2526235" cy="1281646"/>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Documents and Settings\Neil\Local Settings\Temporary Internet Files\Content.IE5\8G4Z46OG\MC900441733[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654186">
            <a:off x="3084112" y="5163937"/>
            <a:ext cx="2091680" cy="2091680"/>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C:\Documents and Settings\Neil\Local Settings\Temporary Internet Files\Content.IE5\DKM2P2IF\MC900013442[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8745385">
            <a:off x="3510539" y="3318389"/>
            <a:ext cx="2104062" cy="2358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19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5123"/>
                                        </p:tgtEl>
                                        <p:attrNameLst>
                                          <p:attrName>style.visibility</p:attrName>
                                        </p:attrNameLst>
                                      </p:cBhvr>
                                      <p:to>
                                        <p:strVal val="visible"/>
                                      </p:to>
                                    </p:set>
                                    <p:animEffect transition="in" filter="fade">
                                      <p:cBhvr>
                                        <p:cTn id="10" dur="500"/>
                                        <p:tgtEl>
                                          <p:spTgt spid="512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126"/>
                                        </p:tgtEl>
                                        <p:attrNameLst>
                                          <p:attrName>style.visibility</p:attrName>
                                        </p:attrNameLst>
                                      </p:cBhvr>
                                      <p:to>
                                        <p:strVal val="visible"/>
                                      </p:to>
                                    </p:set>
                                    <p:animEffect transition="in" filter="fade">
                                      <p:cBhvr>
                                        <p:cTn id="15" dur="500"/>
                                        <p:tgtEl>
                                          <p:spTgt spid="5126"/>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path" presetSubtype="0" accel="50000" decel="50000" fill="hold" nodeType="clickEffect">
                                  <p:stCondLst>
                                    <p:cond delay="0"/>
                                  </p:stCondLst>
                                  <p:childTnLst>
                                    <p:animMotion origin="layout" path="M 0 0 L 0 0.25 E" pathEditMode="relative" ptsTypes="">
                                      <p:cBhvr>
                                        <p:cTn id="19" dur="2000" fill="hold"/>
                                        <p:tgtEl>
                                          <p:spTgt spid="512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7772400" cy="1470025"/>
          </a:xfrm>
        </p:spPr>
        <p:txBody>
          <a:bodyPr>
            <a:normAutofit/>
          </a:bodyPr>
          <a:lstStyle/>
          <a:p>
            <a:r>
              <a:rPr lang="en-GB" sz="6000" b="1" dirty="0" smtClean="0"/>
              <a:t>Bread</a:t>
            </a:r>
            <a:endParaRPr lang="en-GB" sz="6000" b="1" dirty="0"/>
          </a:p>
        </p:txBody>
      </p:sp>
      <p:sp>
        <p:nvSpPr>
          <p:cNvPr id="5" name="TextBox 4"/>
          <p:cNvSpPr txBox="1"/>
          <p:nvPr/>
        </p:nvSpPr>
        <p:spPr>
          <a:xfrm>
            <a:off x="534549" y="1844824"/>
            <a:ext cx="4544938" cy="954107"/>
          </a:xfrm>
          <a:prstGeom prst="rect">
            <a:avLst/>
          </a:prstGeom>
          <a:noFill/>
        </p:spPr>
        <p:txBody>
          <a:bodyPr wrap="square" rtlCol="0">
            <a:spAutoFit/>
          </a:bodyPr>
          <a:lstStyle/>
          <a:p>
            <a:r>
              <a:rPr lang="en-GB" sz="2800" dirty="0">
                <a:solidFill>
                  <a:prstClr val="black"/>
                </a:solidFill>
              </a:rPr>
              <a:t>The king and rich people ate white bread. </a:t>
            </a:r>
          </a:p>
        </p:txBody>
      </p:sp>
      <p:sp>
        <p:nvSpPr>
          <p:cNvPr id="3" name="Rectangle 2"/>
          <p:cNvSpPr/>
          <p:nvPr/>
        </p:nvSpPr>
        <p:spPr>
          <a:xfrm>
            <a:off x="624160" y="3300445"/>
            <a:ext cx="4455327" cy="954107"/>
          </a:xfrm>
          <a:prstGeom prst="rect">
            <a:avLst/>
          </a:prstGeom>
        </p:spPr>
        <p:txBody>
          <a:bodyPr wrap="square">
            <a:spAutoFit/>
          </a:bodyPr>
          <a:lstStyle/>
          <a:p>
            <a:r>
              <a:rPr lang="en-GB" sz="2800" dirty="0">
                <a:solidFill>
                  <a:prstClr val="black"/>
                </a:solidFill>
              </a:rPr>
              <a:t>Poorer people would eat rye, or wholemeal bread</a:t>
            </a:r>
          </a:p>
        </p:txBody>
      </p:sp>
      <p:pic>
        <p:nvPicPr>
          <p:cNvPr id="7170" name="Picture 2" descr="C:\Documents and Settings\Neil\Local Settings\Temporary Internet Files\Content.IE5\DKM2P2IF\MC900441777[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8889" y="1412777"/>
            <a:ext cx="1728192" cy="1728192"/>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Documents and Settings\Neil\Local Settings\Temporary Internet Files\Content.IE5\DKM2P2IF\MC90044183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4207" y="2798931"/>
            <a:ext cx="2277487" cy="182119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03600" y="4509120"/>
            <a:ext cx="5120528" cy="1815882"/>
          </a:xfrm>
          <a:prstGeom prst="rect">
            <a:avLst/>
          </a:prstGeom>
        </p:spPr>
        <p:txBody>
          <a:bodyPr wrap="square">
            <a:spAutoFit/>
          </a:bodyPr>
          <a:lstStyle/>
          <a:p>
            <a:r>
              <a:rPr lang="en-GB" sz="2800" dirty="0"/>
              <a:t>Baking was dangerous in Tudor </a:t>
            </a:r>
            <a:r>
              <a:rPr lang="en-GB" sz="2800" dirty="0" smtClean="0"/>
              <a:t>times, as ovens were heated by fire.  If the fire spread, the whole house could burn down!</a:t>
            </a:r>
            <a:endParaRPr lang="en-GB" sz="2800" dirty="0">
              <a:solidFill>
                <a:prstClr val="black"/>
              </a:solidFill>
            </a:endParaRPr>
          </a:p>
        </p:txBody>
      </p:sp>
      <p:pic>
        <p:nvPicPr>
          <p:cNvPr id="2051" name="Picture 3" descr="C:\Documents and Settings\Neil\Local Settings\Temporary Internet Files\Content.IE5\8G4Z46OG\MC90002805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28184" y="4869160"/>
            <a:ext cx="1641780" cy="1594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449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
                                        <p:tgtEl>
                                          <p:spTgt spid="3"/>
                                        </p:tgtEl>
                                      </p:cBhvr>
                                    </p:animEffect>
                                  </p:childTnLst>
                                </p:cTn>
                              </p:par>
                              <p:par>
                                <p:cTn id="13" presetID="10" presetClass="entr" presetSubtype="0" fill="hold" nodeType="withEffect">
                                  <p:stCondLst>
                                    <p:cond delay="0"/>
                                  </p:stCondLst>
                                  <p:childTnLst>
                                    <p:set>
                                      <p:cBhvr>
                                        <p:cTn id="14" dur="1" fill="hold">
                                          <p:stCondLst>
                                            <p:cond delay="0"/>
                                          </p:stCondLst>
                                        </p:cTn>
                                        <p:tgtEl>
                                          <p:spTgt spid="7171"/>
                                        </p:tgtEl>
                                        <p:attrNameLst>
                                          <p:attrName>style.visibility</p:attrName>
                                        </p:attrNameLst>
                                      </p:cBhvr>
                                      <p:to>
                                        <p:strVal val="visible"/>
                                      </p:to>
                                    </p:set>
                                    <p:animEffect transition="in" filter="fade">
                                      <p:cBhvr>
                                        <p:cTn id="15" dur="10"/>
                                        <p:tgtEl>
                                          <p:spTgt spid="717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7772400" cy="1470025"/>
          </a:xfrm>
        </p:spPr>
        <p:txBody>
          <a:bodyPr>
            <a:normAutofit/>
          </a:bodyPr>
          <a:lstStyle/>
          <a:p>
            <a:r>
              <a:rPr lang="en-GB" sz="6000" b="1" dirty="0" smtClean="0"/>
              <a:t>Dairy foods</a:t>
            </a:r>
            <a:endParaRPr lang="en-GB" sz="6000" b="1" dirty="0"/>
          </a:p>
        </p:txBody>
      </p:sp>
      <p:sp>
        <p:nvSpPr>
          <p:cNvPr id="5" name="TextBox 4"/>
          <p:cNvSpPr txBox="1"/>
          <p:nvPr/>
        </p:nvSpPr>
        <p:spPr>
          <a:xfrm>
            <a:off x="534548" y="1844824"/>
            <a:ext cx="7853875" cy="954107"/>
          </a:xfrm>
          <a:prstGeom prst="rect">
            <a:avLst/>
          </a:prstGeom>
          <a:noFill/>
        </p:spPr>
        <p:txBody>
          <a:bodyPr wrap="square" rtlCol="0">
            <a:spAutoFit/>
          </a:bodyPr>
          <a:lstStyle/>
          <a:p>
            <a:r>
              <a:rPr lang="en-GB" sz="2800" dirty="0" smtClean="0">
                <a:effectLst/>
                <a:ea typeface="Times New Roman"/>
              </a:rPr>
              <a:t>Dairy foods (such as milk, butter and cheese) were considered as food for the poor.</a:t>
            </a:r>
            <a:endParaRPr lang="en-GB" sz="2800" dirty="0">
              <a:solidFill>
                <a:prstClr val="black"/>
              </a:solidFill>
            </a:endParaRPr>
          </a:p>
        </p:txBody>
      </p:sp>
      <p:sp>
        <p:nvSpPr>
          <p:cNvPr id="4" name="TextBox 3"/>
          <p:cNvSpPr txBox="1"/>
          <p:nvPr/>
        </p:nvSpPr>
        <p:spPr>
          <a:xfrm>
            <a:off x="555472" y="3573015"/>
            <a:ext cx="2288336" cy="1815882"/>
          </a:xfrm>
          <a:prstGeom prst="rect">
            <a:avLst/>
          </a:prstGeom>
          <a:noFill/>
        </p:spPr>
        <p:txBody>
          <a:bodyPr wrap="square" rtlCol="0">
            <a:spAutoFit/>
          </a:bodyPr>
          <a:lstStyle/>
          <a:p>
            <a:r>
              <a:rPr lang="en-GB" sz="2800" dirty="0" smtClean="0"/>
              <a:t>The rich only used milk and butter for cooking.</a:t>
            </a:r>
            <a:endParaRPr lang="en-GB" sz="2800" dirty="0"/>
          </a:p>
        </p:txBody>
      </p:sp>
      <p:pic>
        <p:nvPicPr>
          <p:cNvPr id="9218" name="Picture 2" descr="C:\Documents and Settings\Neil\Local Settings\Temporary Internet Files\Content.IE5\9MKFW9BZ\MC90026425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2957" y="4958010"/>
            <a:ext cx="1917055" cy="1340599"/>
          </a:xfrm>
          <a:prstGeom prst="rect">
            <a:avLst/>
          </a:prstGeom>
          <a:noFill/>
          <a:extLst>
            <a:ext uri="{909E8E84-426E-40DD-AFC4-6F175D3DCCD1}">
              <a14:hiddenFill xmlns:a14="http://schemas.microsoft.com/office/drawing/2010/main">
                <a:solidFill>
                  <a:srgbClr val="FFFFFF"/>
                </a:solidFill>
              </a14:hiddenFill>
            </a:ext>
          </a:extLst>
        </p:spPr>
      </p:pic>
      <p:pic>
        <p:nvPicPr>
          <p:cNvPr id="9221" name="Picture 5" descr="C:\Documents and Settings\Neil\Local Settings\Temporary Internet Files\Content.IE5\DKM2P2IF\MC900441776[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8200" y="4365104"/>
            <a:ext cx="2743200" cy="2743200"/>
          </a:xfrm>
          <a:prstGeom prst="rect">
            <a:avLst/>
          </a:prstGeom>
          <a:noFill/>
          <a:extLst>
            <a:ext uri="{909E8E84-426E-40DD-AFC4-6F175D3DCCD1}">
              <a14:hiddenFill xmlns:a14="http://schemas.microsoft.com/office/drawing/2010/main">
                <a:solidFill>
                  <a:srgbClr val="FFFFFF"/>
                </a:solidFill>
              </a14:hiddenFill>
            </a:ext>
          </a:extLst>
        </p:spPr>
      </p:pic>
      <p:pic>
        <p:nvPicPr>
          <p:cNvPr id="9226" name="Picture 10" descr="C:\Documents and Settings\Neil\Local Settings\Temporary Internet Files\Content.IE5\N8MKLHXX\MC90015505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87824" y="2906094"/>
            <a:ext cx="2554604" cy="1802948"/>
          </a:xfrm>
          <a:prstGeom prst="rect">
            <a:avLst/>
          </a:prstGeom>
          <a:noFill/>
          <a:extLst>
            <a:ext uri="{909E8E84-426E-40DD-AFC4-6F175D3DCCD1}">
              <a14:hiddenFill xmlns:a14="http://schemas.microsoft.com/office/drawing/2010/main">
                <a:solidFill>
                  <a:srgbClr val="FFFFFF"/>
                </a:solidFill>
              </a14:hiddenFill>
            </a:ext>
          </a:extLst>
        </p:spPr>
      </p:pic>
      <p:pic>
        <p:nvPicPr>
          <p:cNvPr id="9228" name="Picture 12" descr="C:\Documents and Settings\Neil\Local Settings\Temporary Internet Files\Content.IE5\9MKFW9BZ\MC900038628[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1" y="2600132"/>
            <a:ext cx="1368152" cy="1945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85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1"/>
            <a:ext cx="7772400" cy="1224136"/>
          </a:xfrm>
        </p:spPr>
        <p:txBody>
          <a:bodyPr>
            <a:normAutofit/>
          </a:bodyPr>
          <a:lstStyle/>
          <a:p>
            <a:r>
              <a:rPr lang="en-GB" sz="6000" b="1" dirty="0" smtClean="0"/>
              <a:t>Drinks</a:t>
            </a:r>
            <a:endParaRPr lang="en-GB" sz="6000" b="1" dirty="0"/>
          </a:p>
        </p:txBody>
      </p:sp>
      <p:sp>
        <p:nvSpPr>
          <p:cNvPr id="5" name="TextBox 4"/>
          <p:cNvSpPr txBox="1"/>
          <p:nvPr/>
        </p:nvSpPr>
        <p:spPr>
          <a:xfrm>
            <a:off x="534546" y="1445349"/>
            <a:ext cx="7853875" cy="1384995"/>
          </a:xfrm>
          <a:prstGeom prst="rect">
            <a:avLst/>
          </a:prstGeom>
          <a:noFill/>
        </p:spPr>
        <p:txBody>
          <a:bodyPr wrap="square" rtlCol="0">
            <a:spAutoFit/>
          </a:bodyPr>
          <a:lstStyle/>
          <a:p>
            <a:r>
              <a:rPr lang="en-GB" sz="2800" dirty="0">
                <a:ea typeface="Times New Roman"/>
              </a:rPr>
              <a:t>Tudors would generally drink </a:t>
            </a:r>
            <a:r>
              <a:rPr lang="en-GB" sz="2800" dirty="0" smtClean="0">
                <a:ea typeface="Times New Roman"/>
              </a:rPr>
              <a:t>weak beer </a:t>
            </a:r>
            <a:r>
              <a:rPr lang="en-GB" sz="2800" dirty="0">
                <a:ea typeface="Times New Roman"/>
              </a:rPr>
              <a:t>as it was cleaner than water.  They might drink up to 6 pints a day! </a:t>
            </a:r>
            <a:endParaRPr lang="en-GB" sz="2800" dirty="0">
              <a:solidFill>
                <a:prstClr val="black"/>
              </a:solidFill>
            </a:endParaRPr>
          </a:p>
        </p:txBody>
      </p:sp>
      <p:sp>
        <p:nvSpPr>
          <p:cNvPr id="4" name="TextBox 3"/>
          <p:cNvSpPr txBox="1"/>
          <p:nvPr/>
        </p:nvSpPr>
        <p:spPr>
          <a:xfrm>
            <a:off x="576080" y="3356992"/>
            <a:ext cx="2288336" cy="2246769"/>
          </a:xfrm>
          <a:prstGeom prst="rect">
            <a:avLst/>
          </a:prstGeom>
          <a:noFill/>
        </p:spPr>
        <p:txBody>
          <a:bodyPr wrap="square" rtlCol="0">
            <a:spAutoFit/>
          </a:bodyPr>
          <a:lstStyle/>
          <a:p>
            <a:pPr lvl="0"/>
            <a:r>
              <a:rPr lang="en-US" sz="2800" dirty="0"/>
              <a:t>The rich would drink </a:t>
            </a:r>
            <a:r>
              <a:rPr lang="en-US" sz="2800" dirty="0" smtClean="0"/>
              <a:t>beer, or wine</a:t>
            </a:r>
            <a:r>
              <a:rPr lang="en-US" sz="2800" dirty="0"/>
              <a:t>, imported from France.</a:t>
            </a:r>
            <a:endParaRPr lang="en-GB" sz="2800" dirty="0"/>
          </a:p>
        </p:txBody>
      </p:sp>
      <p:pic>
        <p:nvPicPr>
          <p:cNvPr id="1027" name="Picture 3" descr="C:\Documents and Settings\Neil\Local Settings\Temporary Internet Files\Content.IE5\DKM2P2IF\MC90030492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2293193"/>
            <a:ext cx="1512168" cy="223792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Documents and Settings\Neil\Local Settings\Temporary Internet Files\Content.IE5\8G4Z46OG\MC90029076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64416" y="2584763"/>
            <a:ext cx="1676979" cy="165478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C:\Documents and Settings\Neil\Local Settings\Temporary Internet Files\Content.IE5\N8MKLHXX\MC90029574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79912" y="4413230"/>
            <a:ext cx="1775988" cy="2381061"/>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C:\Documents and Settings\Neil\Local Settings\Temporary Internet Files\Content.IE5\DKM2P2IF\MC900194126[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76256" y="4454064"/>
            <a:ext cx="1143188" cy="2105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3911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1041"/>
                                        </p:tgtEl>
                                        <p:attrNameLst>
                                          <p:attrName>style.visibility</p:attrName>
                                        </p:attrNameLst>
                                      </p:cBhvr>
                                      <p:to>
                                        <p:strVal val="visible"/>
                                      </p:to>
                                    </p:set>
                                    <p:animEffect transition="in" filter="fade">
                                      <p:cBhvr>
                                        <p:cTn id="10" dur="500"/>
                                        <p:tgtEl>
                                          <p:spTgt spid="1041"/>
                                        </p:tgtEl>
                                      </p:cBhvr>
                                    </p:animEffect>
                                  </p:childTnLst>
                                </p:cTn>
                              </p:par>
                              <p:par>
                                <p:cTn id="11" presetID="10" presetClass="entr" presetSubtype="0" fill="hold" nodeType="withEffect">
                                  <p:stCondLst>
                                    <p:cond delay="0"/>
                                  </p:stCondLst>
                                  <p:childTnLst>
                                    <p:set>
                                      <p:cBhvr>
                                        <p:cTn id="12" dur="1" fill="hold">
                                          <p:stCondLst>
                                            <p:cond delay="0"/>
                                          </p:stCondLst>
                                        </p:cTn>
                                        <p:tgtEl>
                                          <p:spTgt spid="1038"/>
                                        </p:tgtEl>
                                        <p:attrNameLst>
                                          <p:attrName>style.visibility</p:attrName>
                                        </p:attrNameLst>
                                      </p:cBhvr>
                                      <p:to>
                                        <p:strVal val="visible"/>
                                      </p:to>
                                    </p:set>
                                    <p:animEffect transition="in" filter="fade">
                                      <p:cBhvr>
                                        <p:cTn id="13" dur="500"/>
                                        <p:tgtEl>
                                          <p:spTgt spid="10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753</Words>
  <Application>Microsoft Office PowerPoint</Application>
  <PresentationFormat>On-screen Show (4:3)</PresentationFormat>
  <Paragraphs>51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Tudor food</vt:lpstr>
      <vt:lpstr>Beliefs about food</vt:lpstr>
      <vt:lpstr>Rich and Poor</vt:lpstr>
      <vt:lpstr>Vegetables</vt:lpstr>
      <vt:lpstr>Meat</vt:lpstr>
      <vt:lpstr>Poaching</vt:lpstr>
      <vt:lpstr>Bread</vt:lpstr>
      <vt:lpstr>Dairy foods</vt:lpstr>
      <vt:lpstr>Drinks</vt:lpstr>
      <vt:lpstr>Food that Tudors didn’t eat</vt:lpstr>
      <vt:lpstr>Storing food</vt:lpstr>
      <vt:lpstr>Serving food</vt:lpstr>
      <vt:lpstr>Your task</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Tudor food</dc:title>
  <dc:creator>Neil Harverson</dc:creator>
  <cp:lastModifiedBy>Gareth Pitchford</cp:lastModifiedBy>
  <cp:revision>51</cp:revision>
  <dcterms:created xsi:type="dcterms:W3CDTF">2011-10-16T19:18:00Z</dcterms:created>
  <dcterms:modified xsi:type="dcterms:W3CDTF">2011-10-17T13:33:45Z</dcterms:modified>
</cp:coreProperties>
</file>