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8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48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83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67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24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55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32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68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60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5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9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A0B2B-0DE9-4934-AD40-AE4033E0AEDF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917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70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0" b="1" dirty="0">
                <a:latin typeface="Garamond" panose="02020404030301010803" pitchFamily="18" charset="0"/>
              </a:rPr>
              <a:t>Addition</a:t>
            </a:r>
            <a:br>
              <a:rPr lang="en-GB" sz="8000" b="1" dirty="0">
                <a:latin typeface="Garamond" panose="02020404030301010803" pitchFamily="18" charset="0"/>
              </a:rPr>
            </a:br>
            <a:r>
              <a:rPr lang="en-GB" sz="8000" b="1" dirty="0">
                <a:latin typeface="Garamond" panose="02020404030301010803" pitchFamily="18" charset="0"/>
              </a:rPr>
              <a:t>and</a:t>
            </a:r>
            <a:r>
              <a:rPr lang="en-GB" sz="8000" b="1">
                <a:latin typeface="Garamond" panose="02020404030301010803" pitchFamily="18" charset="0"/>
              </a:rPr>
              <a:t/>
            </a:r>
            <a:br>
              <a:rPr lang="en-GB" sz="8000" b="1">
                <a:latin typeface="Garamond" panose="02020404030301010803" pitchFamily="18" charset="0"/>
              </a:rPr>
            </a:br>
            <a:r>
              <a:rPr lang="en-GB" sz="8000" b="1" smtClean="0">
                <a:latin typeface="Garamond" panose="02020404030301010803" pitchFamily="18" charset="0"/>
              </a:rPr>
              <a:t>Subtraction -1</a:t>
            </a:r>
            <a:r>
              <a:rPr lang="en-GB" sz="6600" b="1" dirty="0">
                <a:latin typeface="Garamond" panose="02020404030301010803" pitchFamily="18" charset="0"/>
              </a:rPr>
              <a:t/>
            </a:r>
            <a:br>
              <a:rPr lang="en-GB" sz="6600" b="1" dirty="0">
                <a:latin typeface="Garamond" panose="02020404030301010803" pitchFamily="18" charset="0"/>
              </a:rPr>
            </a:br>
            <a:endParaRPr lang="en-GB" sz="6600" b="1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53837" y="6156101"/>
            <a:ext cx="3314162" cy="51515"/>
          </a:xfrm>
        </p:spPr>
        <p:txBody>
          <a:bodyPr>
            <a:normAutofit fontScale="25000" lnSpcReduction="20000"/>
          </a:bodyPr>
          <a:lstStyle/>
          <a:p>
            <a:endParaRPr lang="en-GB" sz="6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93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68927" y="794385"/>
            <a:ext cx="1813035" cy="61907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755341" y="2173395"/>
            <a:ext cx="1813035" cy="61907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382111" y="1504906"/>
            <a:ext cx="2969172" cy="61907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928539" y="1546451"/>
            <a:ext cx="2969172" cy="61907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508938" y="915431"/>
            <a:ext cx="693683" cy="45616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66187"/>
            <a:ext cx="98061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Garamond" panose="02020404030301010803" pitchFamily="18" charset="0"/>
              </a:rPr>
              <a:t>Solving Problems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028" y="3399297"/>
            <a:ext cx="8875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How do we solve a written problem?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028" y="825178"/>
            <a:ext cx="110989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Three pandas ate 25 bamboo sticks. Each one ate an odd number of bamboo sticks. How many bamboo sticks did they each eat?</a:t>
            </a:r>
          </a:p>
          <a:p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028" y="4177862"/>
            <a:ext cx="11098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First identify the important pieces of information.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6028" y="5027106"/>
            <a:ext cx="10438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Next decide what type of maths we need to do.</a:t>
            </a:r>
            <a:endParaRPr lang="en-GB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36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9" grpId="0" animBg="1"/>
      <p:bldP spid="10" grpId="0" animBg="1"/>
      <p:bldP spid="8" grpId="0" animBg="1"/>
      <p:bldP spid="3" grpId="0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52249" y="802735"/>
            <a:ext cx="1813035" cy="61907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755341" y="2173395"/>
            <a:ext cx="1813035" cy="61907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382111" y="1504906"/>
            <a:ext cx="2969172" cy="61907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928539" y="1546451"/>
            <a:ext cx="2969172" cy="61907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508938" y="915431"/>
            <a:ext cx="693683" cy="45616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66187"/>
            <a:ext cx="98061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smtClean="0">
                <a:latin typeface="Garamond" panose="02020404030301010803" pitchFamily="18" charset="0"/>
              </a:rPr>
              <a:t>Solving Problems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028" y="776802"/>
            <a:ext cx="110989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Three pandas ate 25 bamboo sticks. Each one ate an odd number of bamboo sticks. How many bamboo sticks did they each eat?</a:t>
            </a:r>
          </a:p>
          <a:p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028" y="3604066"/>
            <a:ext cx="6372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Making a table might help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028" y="2631001"/>
            <a:ext cx="11477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Find as many ways as you can to solve this problem.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398191"/>
              </p:ext>
            </p:extLst>
          </p:nvPr>
        </p:nvGraphicFramePr>
        <p:xfrm>
          <a:off x="6908800" y="3338887"/>
          <a:ext cx="5104524" cy="3200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701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1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661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>
                          <a:latin typeface="Garamond" panose="02020404030301010803" pitchFamily="18" charset="0"/>
                        </a:rPr>
                        <a:t>Panda</a:t>
                      </a:r>
                      <a:endParaRPr lang="en-GB" sz="36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773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>
                          <a:latin typeface="Garamond" panose="02020404030301010803" pitchFamily="18" charset="0"/>
                        </a:rPr>
                        <a:t>1</a:t>
                      </a:r>
                      <a:endParaRPr lang="en-GB" sz="36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317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>
                          <a:latin typeface="Garamond" panose="02020404030301010803" pitchFamily="18" charset="0"/>
                        </a:rPr>
                        <a:t>2</a:t>
                      </a:r>
                      <a:endParaRPr lang="en-GB" sz="36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317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>
                          <a:latin typeface="Garamond" panose="02020404030301010803" pitchFamily="18" charset="0"/>
                        </a:rPr>
                        <a:t>3</a:t>
                      </a:r>
                      <a:endParaRPr lang="en-GB" sz="36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317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>
                          <a:solidFill>
                            <a:srgbClr val="FFFF00"/>
                          </a:solidFill>
                          <a:latin typeface="Garamond" panose="02020404030301010803" pitchFamily="18" charset="0"/>
                        </a:rPr>
                        <a:t>Total</a:t>
                      </a:r>
                      <a:endParaRPr lang="en-GB" sz="3600" b="1" dirty="0">
                        <a:solidFill>
                          <a:srgbClr val="FFFF00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>
                          <a:solidFill>
                            <a:srgbClr val="FFFF00"/>
                          </a:solidFill>
                          <a:latin typeface="Garamond" panose="02020404030301010803" pitchFamily="18" charset="0"/>
                        </a:rPr>
                        <a:t>25</a:t>
                      </a:r>
                      <a:endParaRPr lang="en-GB" sz="3600" b="1" dirty="0">
                        <a:solidFill>
                          <a:srgbClr val="FFFF00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>
                          <a:solidFill>
                            <a:srgbClr val="FFFF00"/>
                          </a:solidFill>
                          <a:latin typeface="Garamond" panose="02020404030301010803" pitchFamily="18" charset="0"/>
                        </a:rPr>
                        <a:t>25</a:t>
                      </a:r>
                      <a:endParaRPr lang="en-GB" sz="3600" b="1" dirty="0">
                        <a:solidFill>
                          <a:srgbClr val="FFFF00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838324" y="3988787"/>
            <a:ext cx="1245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11</a:t>
            </a:r>
            <a:endParaRPr lang="en-GB" sz="3600" b="1" dirty="0">
              <a:solidFill>
                <a:srgbClr val="00B0F0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97884" y="4704368"/>
            <a:ext cx="1245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  <a:latin typeface="Garamond" panose="02020404030301010803" pitchFamily="18" charset="0"/>
              </a:rPr>
              <a:t>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97884" y="5343004"/>
            <a:ext cx="1245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6028" y="4598288"/>
            <a:ext cx="58490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smtClean="0">
                <a:latin typeface="Garamond" panose="02020404030301010803" pitchFamily="18" charset="0"/>
              </a:rPr>
              <a:t>But can you find a more systematic way to solve this problem?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939397" y="4696673"/>
            <a:ext cx="4010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7</a:t>
            </a:r>
            <a:endParaRPr lang="en-GB" sz="3600" b="1" dirty="0">
              <a:solidFill>
                <a:srgbClr val="00B0F0"/>
              </a:solidFill>
              <a:latin typeface="Garamond" panose="02020404030301010803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756655" y="3991043"/>
            <a:ext cx="583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15</a:t>
            </a:r>
            <a:endParaRPr lang="en-GB" sz="3600" b="1" dirty="0">
              <a:solidFill>
                <a:srgbClr val="00B0F0"/>
              </a:solidFill>
              <a:latin typeface="Garamond" panose="02020404030301010803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939397" y="5294814"/>
            <a:ext cx="4010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3</a:t>
            </a:r>
            <a:endParaRPr lang="en-GB" sz="3600" b="1" dirty="0">
              <a:solidFill>
                <a:srgbClr val="00B0F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77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5861" y="337930"/>
            <a:ext cx="10595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latin typeface="Garamond" panose="02020404030301010803" pitchFamily="18" charset="0"/>
              </a:rPr>
              <a:t>Using what you have learned, can you solve this problem?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5861" y="1987826"/>
            <a:ext cx="105951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latin typeface="Garamond" panose="02020404030301010803" pitchFamily="18" charset="0"/>
              </a:rPr>
              <a:t>A magician is performing a card trick. He has eight cards with the digits 1-8 on them. He chooses four cards and the numbers on them add up to 20.</a:t>
            </a:r>
          </a:p>
          <a:p>
            <a:pPr algn="just"/>
            <a:r>
              <a:rPr lang="en-GB" sz="4000" b="1" dirty="0" smtClean="0">
                <a:latin typeface="Garamond" panose="02020404030301010803" pitchFamily="18" charset="0"/>
              </a:rPr>
              <a:t>How many different combinations could he have chosen?</a:t>
            </a:r>
            <a:endParaRPr lang="en-GB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7722" y="278296"/>
            <a:ext cx="4691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Garamond" panose="02020404030301010803" pitchFamily="18" charset="0"/>
              </a:rPr>
              <a:t>Reasoning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921" y="986182"/>
            <a:ext cx="106348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Look at each question carefully before you answer it!</a:t>
            </a:r>
            <a:endParaRPr lang="en-GB" sz="40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920" y="2417342"/>
            <a:ext cx="106348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Write each calculation sentence and say which is true and which is false.</a:t>
            </a:r>
          </a:p>
          <a:p>
            <a:r>
              <a:rPr lang="en-GB" sz="4000" b="1" dirty="0" smtClean="0">
                <a:latin typeface="Garamond" panose="02020404030301010803" pitchFamily="18" charset="0"/>
              </a:rPr>
              <a:t>Explain your answers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3354" y="3175286"/>
            <a:ext cx="360127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396 + 6 = 412</a:t>
            </a:r>
          </a:p>
          <a:p>
            <a:r>
              <a:rPr lang="en-GB" sz="40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504 – 70 = 444</a:t>
            </a:r>
          </a:p>
          <a:p>
            <a:r>
              <a:rPr lang="en-GB" sz="40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556 + 150 = 706</a:t>
            </a:r>
          </a:p>
          <a:p>
            <a:r>
              <a:rPr lang="en-GB" sz="40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615 – 90 = 525</a:t>
            </a:r>
          </a:p>
          <a:p>
            <a:r>
              <a:rPr lang="en-GB" sz="40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397 + 113 = 501</a:t>
            </a:r>
            <a:endParaRPr lang="en-GB" sz="4000" b="1" dirty="0">
              <a:solidFill>
                <a:srgbClr val="00B0F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87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2853" y="482552"/>
            <a:ext cx="6096000" cy="2554545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algn="just"/>
            <a:r>
              <a:rPr lang="en-GB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Which of these do you think are easy and which are difficult?</a:t>
            </a:r>
          </a:p>
          <a:p>
            <a:pPr algn="just"/>
            <a:r>
              <a:rPr lang="en-GB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Explain your reasons.</a:t>
            </a:r>
          </a:p>
        </p:txBody>
      </p:sp>
      <p:sp>
        <p:nvSpPr>
          <p:cNvPr id="4" name="6-Point Star 3"/>
          <p:cNvSpPr/>
          <p:nvPr/>
        </p:nvSpPr>
        <p:spPr>
          <a:xfrm>
            <a:off x="6879536" y="482553"/>
            <a:ext cx="5312463" cy="6075712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064362" y="2243136"/>
            <a:ext cx="2942810" cy="25545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453 + 10 =</a:t>
            </a:r>
          </a:p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493 + 10 =</a:t>
            </a:r>
          </a:p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930 – 100 = 910 – 120 =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27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267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Garamond</vt:lpstr>
      <vt:lpstr>Office Theme</vt:lpstr>
      <vt:lpstr>Addition and Subtraction -1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</dc:title>
  <dc:creator>Mr C. Nelson</dc:creator>
  <cp:lastModifiedBy>Mr C. Nelson</cp:lastModifiedBy>
  <cp:revision>19</cp:revision>
  <dcterms:created xsi:type="dcterms:W3CDTF">2018-09-10T15:15:20Z</dcterms:created>
  <dcterms:modified xsi:type="dcterms:W3CDTF">2019-09-24T10:21:50Z</dcterms:modified>
</cp:coreProperties>
</file>