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56" r:id="rId7"/>
    <p:sldId id="273" r:id="rId8"/>
    <p:sldId id="265" r:id="rId9"/>
    <p:sldId id="260" r:id="rId10"/>
    <p:sldId id="261" r:id="rId11"/>
    <p:sldId id="275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9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9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8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8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9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90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51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93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9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6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3.png"/><Relationship Id="rId7" Type="http://schemas.openxmlformats.org/officeDocument/2006/relationships/image" Target="../media/image22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/>
          <p:cNvSpPr/>
          <p:nvPr/>
        </p:nvSpPr>
        <p:spPr>
          <a:xfrm>
            <a:off x="2982827" y="5711467"/>
            <a:ext cx="2574234" cy="7423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/>
          <p:cNvSpPr/>
          <p:nvPr/>
        </p:nvSpPr>
        <p:spPr>
          <a:xfrm>
            <a:off x="341244" y="5711467"/>
            <a:ext cx="2574234" cy="7423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/>
          <p:cNvSpPr/>
          <p:nvPr/>
        </p:nvSpPr>
        <p:spPr>
          <a:xfrm>
            <a:off x="9179404" y="1776864"/>
            <a:ext cx="1288359" cy="715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/>
          <p:cNvSpPr/>
          <p:nvPr/>
        </p:nvSpPr>
        <p:spPr>
          <a:xfrm>
            <a:off x="9197421" y="4995849"/>
            <a:ext cx="1288359" cy="715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/>
          <p:cNvSpPr/>
          <p:nvPr/>
        </p:nvSpPr>
        <p:spPr>
          <a:xfrm>
            <a:off x="9197422" y="4198749"/>
            <a:ext cx="1288359" cy="715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/>
          <p:cNvSpPr/>
          <p:nvPr/>
        </p:nvSpPr>
        <p:spPr>
          <a:xfrm>
            <a:off x="9197423" y="3401649"/>
            <a:ext cx="1288359" cy="715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/>
          <p:cNvSpPr/>
          <p:nvPr/>
        </p:nvSpPr>
        <p:spPr>
          <a:xfrm>
            <a:off x="9186655" y="2601630"/>
            <a:ext cx="1288359" cy="715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366053" y="145775"/>
            <a:ext cx="5632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AR BLANCA" panose="02000000000000000000" pitchFamily="2" charset="0"/>
              </a:rPr>
              <a:t>Dividing Whole Numbers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8749" y="1086678"/>
            <a:ext cx="73615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When dividing numbers, we can think about them in the form of grouping or sharing.</a:t>
            </a:r>
          </a:p>
          <a:p>
            <a:endParaRPr lang="en-GB" sz="3200" b="1" dirty="0">
              <a:latin typeface="Arial Nova Cond Light" panose="020B0306020202020204" pitchFamily="34" charset="0"/>
            </a:endParaRPr>
          </a:p>
          <a:p>
            <a:pPr algn="ctr"/>
            <a:r>
              <a:rPr lang="en-GB" sz="32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For example:   10 ÷ 2 = ?   </a:t>
            </a:r>
          </a:p>
          <a:p>
            <a:endParaRPr lang="en-GB" sz="3200" b="1" dirty="0">
              <a:latin typeface="Arial Nova Cond Light" panose="020B0306020202020204" pitchFamily="34" charset="0"/>
            </a:endParaRPr>
          </a:p>
          <a:p>
            <a:r>
              <a:rPr lang="en-GB" sz="3200" b="1" dirty="0">
                <a:latin typeface="Arial Nova Cond Light" panose="020B0306020202020204" pitchFamily="34" charset="0"/>
              </a:rPr>
              <a:t>This question can be thought of as </a:t>
            </a:r>
          </a:p>
          <a:p>
            <a:r>
              <a:rPr lang="en-GB" sz="3200" b="1" dirty="0">
                <a:latin typeface="Arial Nova Cond Light" panose="020B0306020202020204" pitchFamily="34" charset="0"/>
              </a:rPr>
              <a:t>‘How many groups of 2 can you get from 10?’ </a:t>
            </a:r>
            <a:r>
              <a:rPr lang="en-GB" dirty="0"/>
              <a:t>                                     </a:t>
            </a:r>
          </a:p>
        </p:txBody>
      </p:sp>
      <p:sp>
        <p:nvSpPr>
          <p:cNvPr id="6" name="Decagon 5"/>
          <p:cNvSpPr/>
          <p:nvPr/>
        </p:nvSpPr>
        <p:spPr>
          <a:xfrm>
            <a:off x="9250017" y="2703443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ecagon 6"/>
          <p:cNvSpPr/>
          <p:nvPr/>
        </p:nvSpPr>
        <p:spPr>
          <a:xfrm>
            <a:off x="9915939" y="2703443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ecagon 7"/>
          <p:cNvSpPr/>
          <p:nvPr/>
        </p:nvSpPr>
        <p:spPr>
          <a:xfrm>
            <a:off x="9250017" y="3487335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ecagon 8"/>
          <p:cNvSpPr/>
          <p:nvPr/>
        </p:nvSpPr>
        <p:spPr>
          <a:xfrm>
            <a:off x="9915939" y="3483131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ecagon 9"/>
          <p:cNvSpPr/>
          <p:nvPr/>
        </p:nvSpPr>
        <p:spPr>
          <a:xfrm>
            <a:off x="9250016" y="4315828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ecagon 10"/>
          <p:cNvSpPr/>
          <p:nvPr/>
        </p:nvSpPr>
        <p:spPr>
          <a:xfrm>
            <a:off x="9915938" y="4315827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ecagon 11"/>
          <p:cNvSpPr/>
          <p:nvPr/>
        </p:nvSpPr>
        <p:spPr>
          <a:xfrm>
            <a:off x="9250016" y="5101866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ecagon 12"/>
          <p:cNvSpPr/>
          <p:nvPr/>
        </p:nvSpPr>
        <p:spPr>
          <a:xfrm>
            <a:off x="9915938" y="5082042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ecagon 13"/>
          <p:cNvSpPr/>
          <p:nvPr/>
        </p:nvSpPr>
        <p:spPr>
          <a:xfrm>
            <a:off x="9250016" y="1896430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ecagon 14"/>
          <p:cNvSpPr/>
          <p:nvPr/>
        </p:nvSpPr>
        <p:spPr>
          <a:xfrm>
            <a:off x="9899371" y="1896429"/>
            <a:ext cx="516835" cy="503583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527235" y="3986714"/>
            <a:ext cx="1073426" cy="32911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ecagon 24"/>
          <p:cNvSpPr/>
          <p:nvPr/>
        </p:nvSpPr>
        <p:spPr>
          <a:xfrm>
            <a:off x="490331" y="5887993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ecagon 25"/>
          <p:cNvSpPr/>
          <p:nvPr/>
        </p:nvSpPr>
        <p:spPr>
          <a:xfrm>
            <a:off x="947531" y="5887993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ecagon 26"/>
          <p:cNvSpPr/>
          <p:nvPr/>
        </p:nvSpPr>
        <p:spPr>
          <a:xfrm>
            <a:off x="1404731" y="5887993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ecagon 27"/>
          <p:cNvSpPr/>
          <p:nvPr/>
        </p:nvSpPr>
        <p:spPr>
          <a:xfrm>
            <a:off x="1875183" y="5887993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ecagon 28"/>
          <p:cNvSpPr/>
          <p:nvPr/>
        </p:nvSpPr>
        <p:spPr>
          <a:xfrm>
            <a:off x="2345635" y="5887993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ecagon 29"/>
          <p:cNvSpPr/>
          <p:nvPr/>
        </p:nvSpPr>
        <p:spPr>
          <a:xfrm>
            <a:off x="3073417" y="5887992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ecagon 30"/>
          <p:cNvSpPr/>
          <p:nvPr/>
        </p:nvSpPr>
        <p:spPr>
          <a:xfrm>
            <a:off x="3565924" y="5887992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ecagon 31"/>
          <p:cNvSpPr/>
          <p:nvPr/>
        </p:nvSpPr>
        <p:spPr>
          <a:xfrm>
            <a:off x="4036376" y="5887992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Decagon 32"/>
          <p:cNvSpPr/>
          <p:nvPr/>
        </p:nvSpPr>
        <p:spPr>
          <a:xfrm>
            <a:off x="4506828" y="5887992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Decagon 33"/>
          <p:cNvSpPr/>
          <p:nvPr/>
        </p:nvSpPr>
        <p:spPr>
          <a:xfrm>
            <a:off x="4977280" y="5887992"/>
            <a:ext cx="424069" cy="393538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Connector: Elbow 42"/>
          <p:cNvCxnSpPr>
            <a:cxnSpLocks/>
          </p:cNvCxnSpPr>
          <p:nvPr/>
        </p:nvCxnSpPr>
        <p:spPr>
          <a:xfrm rot="16200000" flipH="1">
            <a:off x="3985355" y="5322570"/>
            <a:ext cx="267696" cy="258418"/>
          </a:xfrm>
          <a:prstGeom prst="bentConnector3">
            <a:avLst>
              <a:gd name="adj1" fmla="val 49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88144" y="4543433"/>
            <a:ext cx="3248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or </a:t>
            </a:r>
          </a:p>
          <a:p>
            <a:r>
              <a:rPr lang="en-GB" sz="3200" b="1" dirty="0">
                <a:latin typeface="Arial Nova Cond Light" panose="020B0306020202020204" pitchFamily="34" charset="0"/>
              </a:rPr>
              <a:t>‘Share 10 between 2’.</a:t>
            </a:r>
          </a:p>
        </p:txBody>
      </p:sp>
    </p:spTree>
    <p:extLst>
      <p:ext uri="{BB962C8B-B14F-4D97-AF65-F5344CB8AC3E}">
        <p14:creationId xmlns:p14="http://schemas.microsoft.com/office/powerpoint/2010/main" val="1495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21" grpId="0" animBg="1"/>
      <p:bldP spid="20" grpId="0" animBg="1"/>
      <p:bldP spid="19" grpId="0" animBg="1"/>
      <p:bldP spid="18" grpId="0" animBg="1"/>
      <p:bldP spid="16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/>
          <p:cNvSpPr/>
          <p:nvPr/>
        </p:nvSpPr>
        <p:spPr>
          <a:xfrm>
            <a:off x="9515551" y="144627"/>
            <a:ext cx="2645172" cy="66344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/>
          <p:cNvSpPr/>
          <p:nvPr/>
        </p:nvSpPr>
        <p:spPr>
          <a:xfrm>
            <a:off x="6830126" y="1048407"/>
            <a:ext cx="2645177" cy="5646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/>
          <p:cNvSpPr/>
          <p:nvPr/>
        </p:nvSpPr>
        <p:spPr>
          <a:xfrm>
            <a:off x="4337672" y="1048408"/>
            <a:ext cx="2380867" cy="52198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1908140" y="1088023"/>
            <a:ext cx="2330035" cy="56985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: Rounded Corners 1"/>
          <p:cNvSpPr/>
          <p:nvPr/>
        </p:nvSpPr>
        <p:spPr>
          <a:xfrm>
            <a:off x="114749" y="1080241"/>
            <a:ext cx="1739900" cy="57187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4299" y="152136"/>
            <a:ext cx="10686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Try these questions. (Answer using diagrams/written method)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6619" y="1143907"/>
                <a:ext cx="2046079" cy="6780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6) </a:t>
                </a:r>
                <a:r>
                  <a:rPr lang="en-GB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 possible, simplify your answers.</a:t>
                </a:r>
                <a:endParaRPr lang="en-GB" sz="2000" dirty="0"/>
              </a:p>
              <a:p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19" y="1143907"/>
                <a:ext cx="2046079" cy="6780511"/>
              </a:xfrm>
              <a:prstGeom prst="rect">
                <a:avLst/>
              </a:prstGeom>
              <a:blipFill>
                <a:blip r:embed="rId2"/>
                <a:stretch>
                  <a:fillRect l="-47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80111" y="611974"/>
            <a:ext cx="172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2699" y="604422"/>
            <a:ext cx="1800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14918" y="1132911"/>
                <a:ext cx="2428874" cy="5666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 possible, simplify your answers.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918" y="1132911"/>
                <a:ext cx="2428874" cy="5666038"/>
              </a:xfrm>
              <a:prstGeom prst="rect">
                <a:avLst/>
              </a:prstGeom>
              <a:blipFill>
                <a:blip r:embed="rId3"/>
                <a:stretch>
                  <a:fillRect l="-3759" r="-4010" b="-13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8491" y="586742"/>
            <a:ext cx="1739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1837" y="1088023"/>
                <a:ext cx="2428874" cy="5511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/>
                      <m:t>÷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/>
                  <a:t>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 possible, simplify your answers.</a:t>
                </a: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837" y="1088023"/>
                <a:ext cx="2428874" cy="5511958"/>
              </a:xfrm>
              <a:prstGeom prst="rect">
                <a:avLst/>
              </a:prstGeom>
              <a:blipFill>
                <a:blip r:embed="rId4"/>
                <a:stretch>
                  <a:fillRect l="-3769" r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207668" y="586742"/>
            <a:ext cx="1890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4645" y="1088023"/>
                <a:ext cx="2803525" cy="5306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 possible, simplify your answers.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645" y="1088023"/>
                <a:ext cx="2803525" cy="5306261"/>
              </a:xfrm>
              <a:prstGeom prst="rect">
                <a:avLst/>
              </a:prstGeom>
              <a:blipFill>
                <a:blip r:embed="rId5"/>
                <a:stretch>
                  <a:fillRect l="-3261" r="-2391" b="-1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614380" y="152136"/>
            <a:ext cx="25463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5:</a:t>
            </a:r>
          </a:p>
          <a:p>
            <a:r>
              <a:rPr lang="en-GB" sz="2400" u="sng" dirty="0">
                <a:solidFill>
                  <a:schemeClr val="accent1"/>
                </a:solidFill>
              </a:rPr>
              <a:t>True or False</a:t>
            </a:r>
          </a:p>
          <a:p>
            <a:r>
              <a:rPr lang="en-GB" sz="2400" u="sng" dirty="0">
                <a:solidFill>
                  <a:schemeClr val="accent1"/>
                </a:solidFill>
              </a:rPr>
              <a:t>Show your working to explain your choice of answer.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01513" y="2456016"/>
                <a:ext cx="2618961" cy="4197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= 4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513" y="2456016"/>
                <a:ext cx="2618961" cy="4197816"/>
              </a:xfrm>
              <a:prstGeom prst="rect">
                <a:avLst/>
              </a:prstGeom>
              <a:blipFill>
                <a:blip r:embed="rId6"/>
                <a:stretch>
                  <a:fillRect b="-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489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/>
          <p:cNvSpPr/>
          <p:nvPr/>
        </p:nvSpPr>
        <p:spPr>
          <a:xfrm>
            <a:off x="9502445" y="1066088"/>
            <a:ext cx="2645172" cy="46813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/>
          <p:cNvSpPr/>
          <p:nvPr/>
        </p:nvSpPr>
        <p:spPr>
          <a:xfrm>
            <a:off x="6830126" y="1048407"/>
            <a:ext cx="2462055" cy="42467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/>
          <p:cNvSpPr/>
          <p:nvPr/>
        </p:nvSpPr>
        <p:spPr>
          <a:xfrm>
            <a:off x="4481863" y="1048408"/>
            <a:ext cx="1850038" cy="35235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2058824" y="1088023"/>
            <a:ext cx="1970295" cy="420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: Rounded Corners 1"/>
          <p:cNvSpPr/>
          <p:nvPr/>
        </p:nvSpPr>
        <p:spPr>
          <a:xfrm>
            <a:off x="114749" y="1080241"/>
            <a:ext cx="1874660" cy="443155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4299" y="152136"/>
            <a:ext cx="1680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u="sng" dirty="0"/>
              <a:t>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016" y="1176302"/>
                <a:ext cx="2046079" cy="4571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6" y="1176302"/>
                <a:ext cx="2046079" cy="4571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80111" y="611974"/>
            <a:ext cx="172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2699" y="604422"/>
            <a:ext cx="1800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41124" y="1106443"/>
                <a:ext cx="2428874" cy="4188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124" y="1106443"/>
                <a:ext cx="2428874" cy="4188711"/>
              </a:xfrm>
              <a:prstGeom prst="rect">
                <a:avLst/>
              </a:prstGeom>
              <a:blipFill>
                <a:blip r:embed="rId3"/>
                <a:stretch>
                  <a:fillRect b="-7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8491" y="586742"/>
            <a:ext cx="1739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26358" y="1066087"/>
                <a:ext cx="2428874" cy="329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12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/>
                      <m:t>÷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358" y="1066087"/>
                <a:ext cx="2428874" cy="3295967"/>
              </a:xfrm>
              <a:prstGeom prst="rect">
                <a:avLst/>
              </a:prstGeom>
              <a:blipFill>
                <a:blip r:embed="rId4"/>
                <a:stretch>
                  <a:fillRect b="-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207668" y="586742"/>
            <a:ext cx="1890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4645" y="1088023"/>
                <a:ext cx="2588805" cy="4198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207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645" y="1088023"/>
                <a:ext cx="2588805" cy="4198265"/>
              </a:xfrm>
              <a:prstGeom prst="rect">
                <a:avLst/>
              </a:prstGeom>
              <a:blipFill>
                <a:blip r:embed="rId5"/>
                <a:stretch>
                  <a:fillRect b="-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669723" y="626358"/>
            <a:ext cx="2546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28656" y="1106443"/>
                <a:ext cx="2618961" cy="4567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 False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sz="2400" dirty="0"/>
                  <a:t> False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True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÷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= 4 True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÷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False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656" y="1106443"/>
                <a:ext cx="2618961" cy="4567148"/>
              </a:xfrm>
              <a:prstGeom prst="rect">
                <a:avLst/>
              </a:prstGeom>
              <a:blipFill>
                <a:blip r:embed="rId6"/>
                <a:stretch>
                  <a:fillRect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1000" y="5867400"/>
            <a:ext cx="8716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All answers marked in red can be simplified.</a:t>
            </a:r>
          </a:p>
        </p:txBody>
      </p:sp>
    </p:spTree>
    <p:extLst>
      <p:ext uri="{BB962C8B-B14F-4D97-AF65-F5344CB8AC3E}">
        <p14:creationId xmlns:p14="http://schemas.microsoft.com/office/powerpoint/2010/main" val="532983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127679"/>
            <a:ext cx="194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solidFill>
                  <a:schemeClr val="accent1">
                    <a:lumMod val="75000"/>
                  </a:schemeClr>
                </a:solidFill>
              </a:rPr>
              <a:t>Plenary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4600" y="812800"/>
                <a:ext cx="6502400" cy="3590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b="1" dirty="0">
                    <a:latin typeface="Arial Nova Cond Light" panose="020B0306020202020204" pitchFamily="34" charset="0"/>
                  </a:rPr>
                  <a:t>Is this statement True or False? Why?</a:t>
                </a:r>
              </a:p>
              <a:p>
                <a:pPr algn="ctr"/>
                <a:endParaRPr lang="en-GB" sz="4400" b="1" dirty="0">
                  <a:latin typeface="Arial Nova Cond Light" panose="020B0306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6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6600" b="1" dirty="0">
                    <a:latin typeface="Arial Nova Cond Light" panose="020B0306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6600" b="1" dirty="0">
                    <a:latin typeface="Arial Nova Cond Light" panose="020B0306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6600" b="1" dirty="0">
                    <a:latin typeface="Arial Nova Cond Light" panose="020B0306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6600" b="1" dirty="0">
                    <a:latin typeface="Arial Nova Cond Light" panose="020B0306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812800"/>
                <a:ext cx="6502400" cy="3590727"/>
              </a:xfrm>
              <a:prstGeom prst="rect">
                <a:avLst/>
              </a:prstGeom>
              <a:blipFill>
                <a:blip r:embed="rId2"/>
                <a:stretch>
                  <a:fillRect l="-2814" t="-3396" r="-4503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97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hought Bubble: Cloud 25"/>
          <p:cNvSpPr/>
          <p:nvPr/>
        </p:nvSpPr>
        <p:spPr>
          <a:xfrm>
            <a:off x="225287" y="1274405"/>
            <a:ext cx="7195930" cy="1323021"/>
          </a:xfrm>
          <a:prstGeom prst="cloudCallout">
            <a:avLst>
              <a:gd name="adj1" fmla="val -19289"/>
              <a:gd name="adj2" fmla="val 3694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49357" y="450574"/>
                <a:ext cx="4346713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latin typeface="Arial Nova Cond Light" panose="020B0306020202020204" pitchFamily="34" charset="0"/>
                  </a:rPr>
                  <a:t>What about          4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 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57" y="450574"/>
                <a:ext cx="4346713" cy="801310"/>
              </a:xfrm>
              <a:prstGeom prst="rect">
                <a:avLst/>
              </a:prstGeom>
              <a:blipFill>
                <a:blip r:embed="rId2"/>
                <a:stretch>
                  <a:fillRect l="-3647" b="-10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4074" y="1574560"/>
                <a:ext cx="653563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b="1" dirty="0">
                    <a:latin typeface="Arial Nova Cond Light" panose="020B0306020202020204" pitchFamily="34" charset="0"/>
                  </a:rPr>
                  <a:t>Thinking: ‘How many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can I get from 4?’ </a:t>
                </a:r>
                <a:endParaRPr lang="en-GB" sz="3200" dirty="0">
                  <a:latin typeface="Arial Nova Cond Light" panose="020B0306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74" y="1574560"/>
                <a:ext cx="6535635" cy="787716"/>
              </a:xfrm>
              <a:prstGeom prst="rect">
                <a:avLst/>
              </a:prstGeom>
              <a:blipFill>
                <a:blip r:embed="rId3"/>
                <a:stretch>
                  <a:fillRect l="-2425" r="-1399" b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95130" y="2743200"/>
            <a:ext cx="80838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014330" y="2743200"/>
            <a:ext cx="80838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95129" y="4353339"/>
            <a:ext cx="80838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038615" y="4353339"/>
            <a:ext cx="80838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187687" y="2743200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187686" y="3326296"/>
            <a:ext cx="808383" cy="56984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615651" y="5493025"/>
            <a:ext cx="41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383326" y="4245984"/>
                <a:ext cx="595035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326" y="4245984"/>
                <a:ext cx="595035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014329" y="2765722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014329" y="3358087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95128" y="2765721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95127" y="3358087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38614" y="4353339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2038613" y="4923182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95126" y="4359965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95126" y="4918453"/>
            <a:ext cx="808383" cy="569843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54074" y="6139356"/>
            <a:ext cx="79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From the diagram you can see that </a:t>
            </a:r>
            <a:r>
              <a:rPr lang="en-GB" sz="32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8</a:t>
            </a:r>
            <a:r>
              <a:rPr lang="en-GB" sz="3200" b="1" dirty="0">
                <a:latin typeface="Arial Nova Cond Light" panose="020B0306020202020204" pitchFamily="34" charset="0"/>
              </a:rPr>
              <a:t> halves make 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894576" y="2755111"/>
                <a:ext cx="3132589" cy="1554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6600" b="1" dirty="0">
                    <a:latin typeface="Arial Nova Cond Light" panose="020B0306020202020204" pitchFamily="34" charset="0"/>
                  </a:rPr>
                  <a:t>4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6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6600" b="1" dirty="0">
                    <a:latin typeface="Arial Nova Cond Light" panose="020B0306020202020204" pitchFamily="34" charset="0"/>
                  </a:rPr>
                  <a:t> = </a:t>
                </a:r>
                <a:r>
                  <a:rPr lang="en-GB" sz="6600" b="1" dirty="0">
                    <a:solidFill>
                      <a:srgbClr val="FF0000"/>
                    </a:solidFill>
                    <a:latin typeface="Arial Nova Cond Light" panose="020B0306020202020204" pitchFamily="34" charset="0"/>
                  </a:rPr>
                  <a:t>8</a:t>
                </a:r>
                <a:r>
                  <a:rPr lang="en-GB" sz="6600" b="1" dirty="0">
                    <a:latin typeface="Arial Nova Cond Light" panose="020B0306020202020204" pitchFamily="34" charset="0"/>
                  </a:rPr>
                  <a:t> </a:t>
                </a:r>
                <a:endParaRPr lang="en-GB" sz="6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576" y="2755111"/>
                <a:ext cx="3132589" cy="1554593"/>
              </a:xfrm>
              <a:prstGeom prst="rect">
                <a:avLst/>
              </a:prstGeom>
              <a:blipFill>
                <a:blip r:embed="rId5"/>
                <a:stretch>
                  <a:fillRect l="-13230" t="-784" r="-6031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890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4312" y="357809"/>
                <a:ext cx="1842053" cy="5392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latin typeface="Arial Nova Cond Light" panose="020B0306020202020204" pitchFamily="34" charset="0"/>
                  </a:rPr>
                  <a:t>Try these:</a:t>
                </a:r>
              </a:p>
              <a:p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3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 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5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7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2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2" y="357809"/>
                <a:ext cx="1842053" cy="5392823"/>
              </a:xfrm>
              <a:prstGeom prst="rect">
                <a:avLst/>
              </a:prstGeom>
              <a:blipFill>
                <a:blip r:embed="rId2"/>
                <a:stretch>
                  <a:fillRect l="-8609" t="-1471" r="-7947" b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525079" y="1205949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525079" y="1550505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340087" y="1205949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40087" y="1550505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155095" y="1205949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155095" y="1550505"/>
            <a:ext cx="556592" cy="34455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25079" y="2590802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25079" y="2935358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340087" y="2577550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340087" y="2922106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161722" y="2590802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161722" y="2935358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76730" y="2577550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976730" y="2922106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798365" y="2590802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98365" y="2935358"/>
            <a:ext cx="556592" cy="344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525079" y="3770245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525079" y="4028661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525079" y="4287077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300332" y="3770245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300332" y="4028661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300332" y="4287077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102089" y="3770245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102089" y="4028661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102089" y="4287077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933665" y="3776870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933665" y="4035286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33665" y="4293702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745366" y="3770245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745366" y="4028661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745366" y="4287077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547123" y="3770245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547123" y="4028661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7547123" y="4287077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8378699" y="3776870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8699" y="4035286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378699" y="4293702"/>
            <a:ext cx="556592" cy="2584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523423" y="5008513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523423" y="5266929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523423" y="5525345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523423" y="5783761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330152" y="5008513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330152" y="5266929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330152" y="5525345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330152" y="5783761"/>
            <a:ext cx="556592" cy="2584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2226365" y="1431236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73356" y="2629718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46247" y="3798379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21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26365" y="4974541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8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06544" y="1257279"/>
            <a:ext cx="1517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6 halves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47122" y="2642970"/>
            <a:ext cx="187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10 halves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054570" y="3872106"/>
            <a:ext cx="187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21 thirds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02089" y="5179109"/>
            <a:ext cx="187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8 quarters</a:t>
            </a:r>
          </a:p>
        </p:txBody>
      </p:sp>
    </p:spTree>
    <p:extLst>
      <p:ext uri="{BB962C8B-B14F-4D97-AF65-F5344CB8AC3E}">
        <p14:creationId xmlns:p14="http://schemas.microsoft.com/office/powerpoint/2010/main" val="111835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3580" y="345396"/>
                <a:ext cx="3339549" cy="5392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u="sng" dirty="0">
                    <a:solidFill>
                      <a:srgbClr val="FF0000"/>
                    </a:solidFill>
                    <a:latin typeface="Arial Nova Cond Light" panose="020B0306020202020204" pitchFamily="34" charset="0"/>
                  </a:rPr>
                  <a:t>Thinking/Reasoning</a:t>
                </a:r>
              </a:p>
              <a:p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3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 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5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7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b="1" dirty="0">
                  <a:latin typeface="Arial Nova Cond Light" panose="020B030602020202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3200" b="1" dirty="0">
                    <a:latin typeface="Arial Nova Cond Light" panose="020B0306020202020204" pitchFamily="34" charset="0"/>
                  </a:rPr>
                  <a:t>2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0" y="345396"/>
                <a:ext cx="3339549" cy="5392823"/>
              </a:xfrm>
              <a:prstGeom prst="rect">
                <a:avLst/>
              </a:prstGeom>
              <a:blipFill>
                <a:blip r:embed="rId2"/>
                <a:stretch>
                  <a:fillRect l="-4753" t="-1471" b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2226365" y="1431236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73356" y="2629718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46247" y="3798379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21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173355" y="4996861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115347" y="1392836"/>
                <a:ext cx="1749287" cy="4357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>
                    <a:latin typeface="Arial Nova Cond Light" panose="020B0306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2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= </a:t>
                </a:r>
              </a:p>
              <a:p>
                <a:pPr marL="514350" indent="-514350">
                  <a:buAutoNum type="arabicParenR"/>
                </a:pPr>
                <a:endParaRPr lang="en-GB" sz="3200" dirty="0">
                  <a:latin typeface="Arial Nova Cond Light" panose="020B0306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2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dirty="0">
                  <a:latin typeface="Arial Nova Cond Light" panose="020B0306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32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=</a:t>
                </a:r>
              </a:p>
              <a:p>
                <a:pPr marL="514350" indent="-514350">
                  <a:buAutoNum type="arabicParenR"/>
                </a:pPr>
                <a:endParaRPr lang="en-GB" sz="3200" dirty="0">
                  <a:latin typeface="Arial Nova Cond Light" panose="020B0306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latin typeface="Arial Nova Cond Light" panose="020B0306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347" y="1392836"/>
                <a:ext cx="1749287" cy="4357796"/>
              </a:xfrm>
              <a:prstGeom prst="rect">
                <a:avLst/>
              </a:prstGeom>
              <a:blipFill>
                <a:blip r:embed="rId3"/>
                <a:stretch>
                  <a:fillRect b="-9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6361051" y="1431235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61050" y="2629718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10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40562" y="3798378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21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248398" y="4996861"/>
            <a:ext cx="100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8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05807" y="1723622"/>
            <a:ext cx="115294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405807" y="2922105"/>
            <a:ext cx="115294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405807" y="4090765"/>
            <a:ext cx="115294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405807" y="5270209"/>
            <a:ext cx="115294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hought Bubble: Cloud 64"/>
          <p:cNvSpPr/>
          <p:nvPr/>
        </p:nvSpPr>
        <p:spPr>
          <a:xfrm>
            <a:off x="7732636" y="1046922"/>
            <a:ext cx="4459363" cy="1875183"/>
          </a:xfrm>
          <a:prstGeom prst="cloudCallout">
            <a:avLst>
              <a:gd name="adj1" fmla="val -49956"/>
              <a:gd name="adj2" fmla="val -2089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8580778" y="3655280"/>
            <a:ext cx="28227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Identify the  </a:t>
            </a:r>
            <a:r>
              <a:rPr lang="en-GB" sz="3200" b="1" dirty="0">
                <a:latin typeface="Arial Nova Cond Light" panose="020B0306020202020204" pitchFamily="34" charset="0"/>
              </a:rPr>
              <a:t>equivalent fraction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using the same denominator.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235687" y="1494268"/>
                <a:ext cx="244910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687" y="1494268"/>
                <a:ext cx="244910" cy="8066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Left Bracket 67"/>
          <p:cNvSpPr/>
          <p:nvPr/>
        </p:nvSpPr>
        <p:spPr>
          <a:xfrm>
            <a:off x="7116431" y="1431235"/>
            <a:ext cx="139132" cy="87464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ight Bracket 68"/>
          <p:cNvSpPr/>
          <p:nvPr/>
        </p:nvSpPr>
        <p:spPr>
          <a:xfrm>
            <a:off x="7533327" y="1443542"/>
            <a:ext cx="66526" cy="869664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229187" y="2662928"/>
                <a:ext cx="244910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87" y="2662928"/>
                <a:ext cx="244910" cy="806631"/>
              </a:xfrm>
              <a:prstGeom prst="rect">
                <a:avLst/>
              </a:prstGeom>
              <a:blipFill>
                <a:blip r:embed="rId5"/>
                <a:stretch>
                  <a:fillRect l="-2500" r="-6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Left Bracket 70"/>
          <p:cNvSpPr/>
          <p:nvPr/>
        </p:nvSpPr>
        <p:spPr>
          <a:xfrm>
            <a:off x="7109931" y="2599895"/>
            <a:ext cx="139132" cy="87464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ight Bracket 71"/>
          <p:cNvSpPr/>
          <p:nvPr/>
        </p:nvSpPr>
        <p:spPr>
          <a:xfrm>
            <a:off x="7593370" y="2599895"/>
            <a:ext cx="66526" cy="869664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242058" y="3885045"/>
                <a:ext cx="244910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058" y="3885045"/>
                <a:ext cx="244910" cy="806631"/>
              </a:xfrm>
              <a:prstGeom prst="rect">
                <a:avLst/>
              </a:prstGeom>
              <a:blipFill>
                <a:blip r:embed="rId6"/>
                <a:stretch>
                  <a:fillRect r="-6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Left Bracket 73"/>
          <p:cNvSpPr/>
          <p:nvPr/>
        </p:nvSpPr>
        <p:spPr>
          <a:xfrm>
            <a:off x="7122802" y="3822012"/>
            <a:ext cx="139132" cy="87464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ight Bracket 74"/>
          <p:cNvSpPr/>
          <p:nvPr/>
        </p:nvSpPr>
        <p:spPr>
          <a:xfrm>
            <a:off x="7592837" y="3816668"/>
            <a:ext cx="66526" cy="869664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229187" y="5073966"/>
                <a:ext cx="244910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87" y="5073966"/>
                <a:ext cx="244910" cy="8066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Left Bracket 76"/>
          <p:cNvSpPr/>
          <p:nvPr/>
        </p:nvSpPr>
        <p:spPr>
          <a:xfrm>
            <a:off x="7109931" y="5010933"/>
            <a:ext cx="139132" cy="87464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ight Bracket 77"/>
          <p:cNvSpPr/>
          <p:nvPr/>
        </p:nvSpPr>
        <p:spPr>
          <a:xfrm>
            <a:off x="7474097" y="5010933"/>
            <a:ext cx="66526" cy="869664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136852" y="1494268"/>
                <a:ext cx="3882759" cy="1040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/>
                  <a:t> = 6 ÷ 1 ( The 6 and 1 are        the numerators)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852" y="1494268"/>
                <a:ext cx="3882759" cy="1040157"/>
              </a:xfrm>
              <a:prstGeom prst="rect">
                <a:avLst/>
              </a:prstGeom>
              <a:blipFill>
                <a:blip r:embed="rId8"/>
                <a:stretch>
                  <a:fillRect l="-5651" t="-1170" r="-17268" b="-204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1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hought Bubble: Cloud 11"/>
          <p:cNvSpPr/>
          <p:nvPr/>
        </p:nvSpPr>
        <p:spPr>
          <a:xfrm>
            <a:off x="186747" y="3163505"/>
            <a:ext cx="6601498" cy="1778285"/>
          </a:xfrm>
          <a:prstGeom prst="cloudCallout">
            <a:avLst>
              <a:gd name="adj1" fmla="val -16015"/>
              <a:gd name="adj2" fmla="val -7238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366053" y="145775"/>
            <a:ext cx="5632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AR BLANCA" panose="02000000000000000000" pitchFamily="2" charset="0"/>
              </a:rPr>
              <a:t>Dividing Fractions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86260" y="1834230"/>
            <a:ext cx="821635" cy="75537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686260" y="258960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8190" y="1591651"/>
                <a:ext cx="2182996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÷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90" y="1591651"/>
                <a:ext cx="2182996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471051" y="808564"/>
            <a:ext cx="4794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 Nova Cond Light" panose="020B0306020202020204" pitchFamily="34" charset="0"/>
              </a:rPr>
              <a:t>How would you use the diagrams to answer the question: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72331" y="1834230"/>
            <a:ext cx="821635" cy="755374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872331" y="25814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095436" y="3506637"/>
                <a:ext cx="37542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436" y="3506637"/>
                <a:ext cx="375423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18922" y="3836529"/>
            <a:ext cx="95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 Nova Cond Light" panose="020B0306020202020204" pitchFamily="34" charset="0"/>
              </a:rPr>
              <a:t>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4069" y="3274009"/>
                <a:ext cx="5035827" cy="129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u="sng" dirty="0">
                    <a:latin typeface="Arial Nova Cond Light" panose="020B0306020202020204" pitchFamily="34" charset="0"/>
                  </a:rPr>
                  <a:t>Thinking: </a:t>
                </a:r>
              </a:p>
              <a:p>
                <a:pPr algn="ctr"/>
                <a:r>
                  <a:rPr lang="en-GB" sz="3200" b="1" dirty="0">
                    <a:latin typeface="Arial Nova Cond Light" panose="020B0306020202020204" pitchFamily="34" charset="0"/>
                  </a:rPr>
                  <a:t>How many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s can I get from </a:t>
                </a:r>
                <a:r>
                  <a:rPr lang="en-GB" sz="32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b="1" dirty="0">
                    <a:solidFill>
                      <a:schemeClr val="accent1">
                        <a:lumMod val="75000"/>
                      </a:schemeClr>
                    </a:solidFill>
                    <a:latin typeface="Arial Nova Cond Light" panose="020B0306020202020204" pitchFamily="34" charset="0"/>
                  </a:rPr>
                  <a:t> </a:t>
                </a:r>
                <a:r>
                  <a:rPr lang="en-GB" sz="3200" b="1" dirty="0">
                    <a:latin typeface="Arial Nova Cond Light" panose="020B0306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69" y="3274009"/>
                <a:ext cx="5035827" cy="1293752"/>
              </a:xfrm>
              <a:prstGeom prst="rect">
                <a:avLst/>
              </a:prstGeom>
              <a:blipFill>
                <a:blip r:embed="rId4"/>
                <a:stretch>
                  <a:fillRect l="-2421" t="-6132" r="-2179" b="-6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914174" y="3530163"/>
                <a:ext cx="36580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174" y="3530163"/>
                <a:ext cx="365806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923070" y="1684913"/>
            <a:ext cx="649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 Nova Cond Light" panose="020B0306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3937" y="5452656"/>
            <a:ext cx="377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 Nova Cond Light" panose="020B0306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20821" y="5420288"/>
                <a:ext cx="788250" cy="6083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/>
                  <a:t> = 1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821" y="5420288"/>
                <a:ext cx="788250" cy="608372"/>
              </a:xfrm>
              <a:prstGeom prst="rect">
                <a:avLst/>
              </a:prstGeom>
              <a:blipFill>
                <a:blip r:embed="rId6"/>
                <a:stretch>
                  <a:fillRect t="-2000" r="-12308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eft Bracket 15"/>
          <p:cNvSpPr/>
          <p:nvPr/>
        </p:nvSpPr>
        <p:spPr>
          <a:xfrm>
            <a:off x="4286965" y="5382394"/>
            <a:ext cx="139132" cy="87464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Bracket 16"/>
          <p:cNvSpPr/>
          <p:nvPr/>
        </p:nvSpPr>
        <p:spPr>
          <a:xfrm>
            <a:off x="7098342" y="5357255"/>
            <a:ext cx="119256" cy="869664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68190" y="5239514"/>
                <a:ext cx="2182996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÷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90" y="5239514"/>
                <a:ext cx="2182996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86965" y="5391100"/>
            <a:ext cx="1846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Arial Nova Cond Light" panose="020B0306020202020204" pitchFamily="34" charset="0"/>
              </a:rPr>
              <a:t>because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74279" y="1834230"/>
            <a:ext cx="18022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the diagram you can see that </a:t>
            </a:r>
            <a:r>
              <a:rPr lang="en-GB" b="1" dirty="0"/>
              <a:t>ONE</a:t>
            </a:r>
            <a:r>
              <a:rPr lang="en-GB" dirty="0"/>
              <a:t> red shaded part FITS into the blue shaded part.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074278" y="1173611"/>
                <a:ext cx="1571839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÷ </m:t>
                      </m:r>
                      <m:f>
                        <m:fPr>
                          <m:ctrlP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4278" y="1173611"/>
                <a:ext cx="1571839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389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6" grpId="0" animBg="1"/>
      <p:bldP spid="7" grpId="0" animBg="1"/>
      <p:bldP spid="33" grpId="0"/>
      <p:bldP spid="2" grpId="0"/>
      <p:bldP spid="20" grpId="0" animBg="1"/>
      <p:bldP spid="23" grpId="0" animBg="1"/>
      <p:bldP spid="3" grpId="0"/>
      <p:bldP spid="11" grpId="0"/>
      <p:bldP spid="19" grpId="0"/>
      <p:bldP spid="5" grpId="0"/>
      <p:bldP spid="10" grpId="0"/>
      <p:bldP spid="14" grpId="0"/>
      <p:bldP spid="15" grpId="0"/>
      <p:bldP spid="16" grpId="0" animBg="1"/>
      <p:bldP spid="17" grpId="0" animBg="1"/>
      <p:bldP spid="18" grpId="0"/>
      <p:bldP spid="8" grpId="0"/>
      <p:bldP spid="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hought Bubble: Cloud 4"/>
          <p:cNvSpPr/>
          <p:nvPr/>
        </p:nvSpPr>
        <p:spPr>
          <a:xfrm>
            <a:off x="265043" y="3180522"/>
            <a:ext cx="6334540" cy="1855304"/>
          </a:xfrm>
          <a:prstGeom prst="cloudCallout">
            <a:avLst>
              <a:gd name="adj1" fmla="val -13929"/>
              <a:gd name="adj2" fmla="val -7178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366053" y="145775"/>
            <a:ext cx="5632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AR BLANCA" panose="02000000000000000000" pitchFamily="2" charset="0"/>
              </a:rPr>
              <a:t>Another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7755833" y="2518635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55833" y="3274009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55833" y="4029383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76080" y="4902244"/>
                <a:ext cx="18113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080" y="4902244"/>
                <a:ext cx="181139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9697" y="1598753"/>
                <a:ext cx="2182996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÷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97" y="1598753"/>
                <a:ext cx="2182996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76729" y="798302"/>
                <a:ext cx="5062331" cy="1145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latin typeface="Arial Nova Cond Light" panose="020B0306020202020204" pitchFamily="34" charset="0"/>
                  </a:rPr>
                  <a:t>How would you use the diagrams to answer the question: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÷ </m:t>
                    </m:r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2800" b="1" dirty="0">
                    <a:latin typeface="Arial Nova Cond Light" panose="020B0306020202020204" pitchFamily="34" charset="0"/>
                  </a:rPr>
                  <a:t> = ?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729" y="798302"/>
                <a:ext cx="5062331" cy="1145570"/>
              </a:xfrm>
              <a:prstGeom prst="rect">
                <a:avLst/>
              </a:prstGeom>
              <a:blipFill>
                <a:blip r:embed="rId4"/>
                <a:stretch>
                  <a:fillRect t="-5851" r="-361" b="-4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8941904" y="2518635"/>
            <a:ext cx="821635" cy="75537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8941904" y="3274009"/>
            <a:ext cx="821635" cy="75537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941904" y="4029383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165009" y="4856077"/>
                <a:ext cx="37542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5009" y="4856077"/>
                <a:ext cx="37542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95843" y="3831707"/>
            <a:ext cx="95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Half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939334" y="1613251"/>
                <a:ext cx="426719" cy="1014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334" y="1613251"/>
                <a:ext cx="426719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4069" y="3274009"/>
                <a:ext cx="4909916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u="sng" dirty="0">
                    <a:latin typeface="Arial Nova Cond Light" panose="020B0306020202020204" pitchFamily="34" charset="0"/>
                  </a:rPr>
                  <a:t>Thinking:</a:t>
                </a:r>
              </a:p>
              <a:p>
                <a:pPr algn="ctr"/>
                <a:r>
                  <a:rPr lang="en-GB" sz="3200" b="1" dirty="0">
                    <a:latin typeface="Arial Nova Cond Light" panose="020B0306020202020204" pitchFamily="34" charset="0"/>
                  </a:rPr>
                  <a:t>How many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s can I get from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69" y="3274009"/>
                <a:ext cx="4909916" cy="1296124"/>
              </a:xfrm>
              <a:prstGeom prst="rect">
                <a:avLst/>
              </a:prstGeom>
              <a:blipFill>
                <a:blip r:embed="rId7"/>
                <a:stretch>
                  <a:fillRect l="-2981" t="-6103" r="-2733" b="-5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0127975" y="2606041"/>
            <a:ext cx="18022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the diagram you can see that </a:t>
            </a:r>
            <a:r>
              <a:rPr lang="en-GB" b="1" dirty="0"/>
              <a:t>HALF</a:t>
            </a:r>
            <a:r>
              <a:rPr lang="en-GB" dirty="0"/>
              <a:t> the brown shaded part FITS into the yellow shaded part.</a:t>
            </a:r>
          </a:p>
        </p:txBody>
      </p:sp>
    </p:spTree>
    <p:extLst>
      <p:ext uri="{BB962C8B-B14F-4D97-AF65-F5344CB8AC3E}">
        <p14:creationId xmlns:p14="http://schemas.microsoft.com/office/powerpoint/2010/main" val="299505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 animBg="1"/>
      <p:bldP spid="7" grpId="0" animBg="1"/>
      <p:bldP spid="8" grpId="0" animBg="1"/>
      <p:bldP spid="12" grpId="0"/>
      <p:bldP spid="33" grpId="0"/>
      <p:bldP spid="2" grpId="0"/>
      <p:bldP spid="20" grpId="0" animBg="1"/>
      <p:bldP spid="22" grpId="0" animBg="1"/>
      <p:bldP spid="23" grpId="0" animBg="1"/>
      <p:bldP spid="3" grpId="0"/>
      <p:bldP spid="11" grpId="0"/>
      <p:bldP spid="17" grpId="0"/>
      <p:bldP spid="19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hought Bubble: Cloud 2"/>
          <p:cNvSpPr/>
          <p:nvPr/>
        </p:nvSpPr>
        <p:spPr>
          <a:xfrm>
            <a:off x="4889242" y="1484243"/>
            <a:ext cx="7170236" cy="1860735"/>
          </a:xfrm>
          <a:prstGeom prst="cloudCallout">
            <a:avLst>
              <a:gd name="adj1" fmla="val -55949"/>
              <a:gd name="adj2" fmla="val -485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24069" y="145775"/>
            <a:ext cx="11529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chemeClr val="accent5">
                    <a:lumMod val="75000"/>
                  </a:schemeClr>
                </a:solidFill>
                <a:latin typeface="Arial Nova Cond Light" panose="020B0306020202020204" pitchFamily="34" charset="0"/>
              </a:rPr>
              <a:t>So far the denominators have been the same. </a:t>
            </a:r>
          </a:p>
          <a:p>
            <a:pPr algn="ctr"/>
            <a:r>
              <a:rPr lang="en-GB" sz="3600" b="1" u="sng" dirty="0">
                <a:solidFill>
                  <a:schemeClr val="accent5">
                    <a:lumMod val="75000"/>
                  </a:schemeClr>
                </a:solidFill>
                <a:latin typeface="Arial Nova Cond Light" panose="020B0306020202020204" pitchFamily="34" charset="0"/>
              </a:rPr>
              <a:t>What will happen when the denominators are different?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11400" y="1871428"/>
                <a:ext cx="2182996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÷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400" y="1871428"/>
                <a:ext cx="2182996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170" y="3054953"/>
                <a:ext cx="5486400" cy="2444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latin typeface="Arial Nova Cond Light" panose="020B0306020202020204" pitchFamily="34" charset="0"/>
                  </a:rPr>
                  <a:t>How would you use diagrams to answer this question?</a:t>
                </a:r>
              </a:p>
              <a:p>
                <a:pPr algn="ctr"/>
                <a:r>
                  <a:rPr lang="en-GB" sz="2800" b="1" dirty="0">
                    <a:latin typeface="Arial Nova Cond Light" panose="020B0306020202020204" pitchFamily="34" charset="0"/>
                  </a:rPr>
                  <a:t>First find the equivalent fraction, using the common multiple as the denominator: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chemeClr val="tx1"/>
                    </a:solidFill>
                    <a:latin typeface="Arial Nova Cond Light" panose="020B0306020202020204" pitchFamily="34" charset="0"/>
                  </a:rPr>
                  <a:t>   </a:t>
                </a:r>
                <a:r>
                  <a:rPr lang="en-GB" sz="2800" b="1" dirty="0">
                    <a:latin typeface="Arial Nova Cond Light" panose="020B0306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GB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GB" sz="2800" b="1" dirty="0">
                    <a:latin typeface="Arial Nova Cond Light" panose="020B0306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70" y="3054953"/>
                <a:ext cx="5486400" cy="2444580"/>
              </a:xfrm>
              <a:prstGeom prst="rect">
                <a:avLst/>
              </a:prstGeom>
              <a:blipFill>
                <a:blip r:embed="rId3"/>
                <a:stretch>
                  <a:fillRect l="-2111" t="-2494" r="-3556" b="-1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065018" y="2145486"/>
            <a:ext cx="212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Arial Nova Cond Light" panose="020B0306020202020204" pitchFamily="34" charset="0"/>
              </a:rPr>
              <a:t>Five sixths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84106" y="1846814"/>
                <a:ext cx="426719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106" y="1846814"/>
                <a:ext cx="426719" cy="102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04546" y="1633288"/>
                <a:ext cx="4909916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u="sng" dirty="0">
                    <a:latin typeface="Arial Nova Cond Light" panose="020B0306020202020204" pitchFamily="34" charset="0"/>
                  </a:rPr>
                  <a:t>Thinking:</a:t>
                </a:r>
              </a:p>
              <a:p>
                <a:pPr algn="ctr"/>
                <a:r>
                  <a:rPr lang="en-GB" sz="3200" b="1" dirty="0">
                    <a:latin typeface="Arial Nova Cond Light" panose="020B0306020202020204" pitchFamily="34" charset="0"/>
                  </a:rPr>
                  <a:t>How many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s can I get from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3200" b="1" dirty="0">
                    <a:latin typeface="Arial Nova Cond Light" panose="020B030602020202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546" y="1633288"/>
                <a:ext cx="4909916" cy="1296124"/>
              </a:xfrm>
              <a:prstGeom prst="rect">
                <a:avLst/>
              </a:prstGeom>
              <a:blipFill>
                <a:blip r:embed="rId5"/>
                <a:stretch>
                  <a:fillRect l="-2854" t="-6103" r="-2730" b="-5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963478" y="3578087"/>
            <a:ext cx="318052" cy="384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3478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3478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282674" y="3578087"/>
            <a:ext cx="318052" cy="384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282674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282674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600726" y="3578087"/>
            <a:ext cx="318052" cy="384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600726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600726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919922" y="3578087"/>
            <a:ext cx="318052" cy="384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919922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919922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36830" y="3578087"/>
            <a:ext cx="318052" cy="384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236830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7236830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8632640" y="3578087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632640" y="3962400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8632640" y="4346713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8951836" y="3578087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951836" y="3962400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8951836" y="4346713"/>
            <a:ext cx="318052" cy="384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9269888" y="3578087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9269888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9269888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9589084" y="3578087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9589084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9589084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9905992" y="3578087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9905992" y="3962400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9905992" y="4346713"/>
            <a:ext cx="318052" cy="3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242917" y="4799675"/>
                <a:ext cx="1133067" cy="631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chemeClr val="tx1"/>
                    </a:solidFill>
                    <a:latin typeface="Arial Nova Cond Light" panose="020B0306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917" y="4799675"/>
                <a:ext cx="1133067" cy="631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79912" y="4865172"/>
                <a:ext cx="1133067" cy="625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 Nova Cond Light" panose="020B0306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912" y="4865172"/>
                <a:ext cx="1133067" cy="6258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38555" y="5554705"/>
                <a:ext cx="2958911" cy="1027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÷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555" y="5554705"/>
                <a:ext cx="2958911" cy="10275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684106" y="5570001"/>
                <a:ext cx="426719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106" y="5570001"/>
                <a:ext cx="426719" cy="10275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34980" y="5491049"/>
            <a:ext cx="10962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Arial Nova Cond Light" panose="020B0306020202020204" pitchFamily="34" charset="0"/>
              </a:rPr>
              <a:t>So,</a:t>
            </a:r>
          </a:p>
        </p:txBody>
      </p:sp>
    </p:spTree>
    <p:extLst>
      <p:ext uri="{BB962C8B-B14F-4D97-AF65-F5344CB8AC3E}">
        <p14:creationId xmlns:p14="http://schemas.microsoft.com/office/powerpoint/2010/main" val="296572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33" grpId="0"/>
      <p:bldP spid="2" grpId="0"/>
      <p:bldP spid="11" grpId="0"/>
      <p:bldP spid="17" grpId="0"/>
      <p:bldP spid="19" grpId="0"/>
      <p:bldP spid="5" grpId="0" animBg="1"/>
      <p:bldP spid="18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9" grpId="0"/>
      <p:bldP spid="10" grpId="0"/>
      <p:bldP spid="52" grpId="0"/>
      <p:bldP spid="53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544" y="302351"/>
            <a:ext cx="33890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solidFill>
                  <a:schemeClr val="accent1"/>
                </a:solidFill>
                <a:latin typeface="Arial Nova Cond Light" panose="020B0306020202020204" pitchFamily="34" charset="0"/>
                <a:ea typeface="Cambria Math" panose="02040503050406030204" pitchFamily="18" charset="0"/>
              </a:rPr>
              <a:t>Independent activity </a:t>
            </a:r>
          </a:p>
          <a:p>
            <a:r>
              <a:rPr lang="en-GB" sz="3200" b="1" u="sng" dirty="0">
                <a:solidFill>
                  <a:schemeClr val="accent1"/>
                </a:solidFill>
                <a:latin typeface="Arial Nova Cond Light" panose="020B0306020202020204" pitchFamily="34" charset="0"/>
                <a:ea typeface="Cambria Math" panose="02040503050406030204" pitchFamily="18" charset="0"/>
              </a:rPr>
              <a:t>Use diagrams/equivalence to answer these: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2518" y="488249"/>
                <a:ext cx="1879600" cy="6047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1)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=</a:t>
                </a:r>
                <a:endParaRPr lang="en-GB" sz="3200" b="1" dirty="0"/>
              </a:p>
              <a:p>
                <a:endParaRPr lang="en-GB" sz="3200" dirty="0"/>
              </a:p>
              <a:p>
                <a:r>
                  <a:rPr lang="en-GB" sz="3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=</a:t>
                </a:r>
                <a:endParaRPr lang="en-GB" sz="3200" b="1" dirty="0"/>
              </a:p>
              <a:p>
                <a:pPr marL="457200" indent="-457200">
                  <a:buFontTx/>
                  <a:buAutoNum type="arabicParenR"/>
                </a:pPr>
                <a:endParaRPr lang="en-GB" sz="3200" i="1" dirty="0">
                  <a:latin typeface="Cambria Math" panose="02040503050406030204" pitchFamily="18" charset="0"/>
                </a:endParaRPr>
              </a:p>
              <a:p>
                <a:r>
                  <a:rPr lang="en-GB" sz="3200" i="1" dirty="0">
                    <a:latin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=</a:t>
                </a:r>
                <a:endParaRPr lang="en-GB" sz="3200" b="1" dirty="0"/>
              </a:p>
              <a:p>
                <a:pPr marL="457200" indent="-457200">
                  <a:buFontTx/>
                  <a:buAutoNum type="arabicParenR"/>
                </a:pPr>
                <a:endParaRPr lang="en-GB" sz="3200" i="1" dirty="0">
                  <a:latin typeface="Cambria Math" panose="02040503050406030204" pitchFamily="18" charset="0"/>
                </a:endParaRPr>
              </a:p>
              <a:p>
                <a:r>
                  <a:rPr lang="en-GB" sz="3200" i="1" dirty="0">
                    <a:latin typeface="Cambria Math" panose="02040503050406030204" pitchFamily="18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=</a:t>
                </a:r>
                <a:endParaRPr lang="en-GB" sz="3200" b="1" dirty="0"/>
              </a:p>
              <a:p>
                <a:pPr marL="457200" indent="-457200">
                  <a:buFontTx/>
                  <a:buAutoNum type="arabicParenR"/>
                </a:pPr>
                <a:endParaRPr lang="en-GB" sz="3200" i="1" dirty="0">
                  <a:latin typeface="Cambria Math" panose="02040503050406030204" pitchFamily="18" charset="0"/>
                </a:endParaRPr>
              </a:p>
              <a:p>
                <a:r>
                  <a:rPr lang="en-GB" sz="3200" i="1" dirty="0">
                    <a:latin typeface="Cambria Math" panose="02040503050406030204" pitchFamily="18" charset="0"/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=</a:t>
                </a:r>
              </a:p>
              <a:p>
                <a:pPr marL="457200" indent="-457200">
                  <a:buAutoNum type="arabicParenR"/>
                </a:pPr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518" y="488249"/>
                <a:ext cx="1879600" cy="6047296"/>
              </a:xfrm>
              <a:prstGeom prst="rect">
                <a:avLst/>
              </a:prstGeom>
              <a:blipFill>
                <a:blip r:embed="rId2"/>
                <a:stretch>
                  <a:fillRect l="-8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28863" y="448492"/>
                <a:ext cx="59634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863" y="448492"/>
                <a:ext cx="59634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53341" y="1677616"/>
                <a:ext cx="423514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341" y="1677616"/>
                <a:ext cx="423514" cy="7848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26171" y="2847391"/>
                <a:ext cx="237564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171" y="2847391"/>
                <a:ext cx="237564" cy="793679"/>
              </a:xfrm>
              <a:prstGeom prst="rect">
                <a:avLst/>
              </a:prstGeom>
              <a:blipFill>
                <a:blip r:embed="rId5"/>
                <a:stretch>
                  <a:fillRect r="-10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56317" y="3986533"/>
                <a:ext cx="59343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317" y="3986533"/>
                <a:ext cx="593431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123186" y="5157655"/>
                <a:ext cx="423514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186" y="5157655"/>
                <a:ext cx="423514" cy="7936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ket 9"/>
          <p:cNvSpPr/>
          <p:nvPr/>
        </p:nvSpPr>
        <p:spPr>
          <a:xfrm>
            <a:off x="6768012" y="488249"/>
            <a:ext cx="81602" cy="746420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11" name="Right Bracket 10"/>
          <p:cNvSpPr/>
          <p:nvPr/>
        </p:nvSpPr>
        <p:spPr>
          <a:xfrm>
            <a:off x="6946915" y="488249"/>
            <a:ext cx="103108" cy="74642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50162" y="3986533"/>
                <a:ext cx="42351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162" y="3986533"/>
                <a:ext cx="423514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ket 12"/>
          <p:cNvSpPr/>
          <p:nvPr/>
        </p:nvSpPr>
        <p:spPr>
          <a:xfrm>
            <a:off x="6946915" y="3986533"/>
            <a:ext cx="66261" cy="768351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7476861" y="3986533"/>
            <a:ext cx="82289" cy="768351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1807" y="54188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59869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5" grpId="0"/>
      <p:bldP spid="7" grpId="0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/>
          <p:cNvSpPr/>
          <p:nvPr/>
        </p:nvSpPr>
        <p:spPr>
          <a:xfrm>
            <a:off x="5367130" y="5062330"/>
            <a:ext cx="6029740" cy="1152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84313" y="447845"/>
            <a:ext cx="1150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 BLANCA" panose="02000000000000000000" pitchFamily="2" charset="0"/>
              </a:rPr>
              <a:t>What is the rule for dividing fractions?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24649" y="1460695"/>
                <a:ext cx="2717411" cy="16667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7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7200" dirty="0"/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7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7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7200" dirty="0"/>
                  <a:t> = </a:t>
                </a:r>
                <a:endParaRPr lang="en-GB" sz="72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649" y="1460695"/>
                <a:ext cx="2717411" cy="1666738"/>
              </a:xfrm>
              <a:prstGeom prst="rect">
                <a:avLst/>
              </a:prstGeom>
              <a:blipFill>
                <a:blip r:embed="rId2"/>
                <a:stretch>
                  <a:fillRect r="-15919" b="-157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269067" y="1433886"/>
                <a:ext cx="618247" cy="16591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72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7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72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067" y="1433886"/>
                <a:ext cx="618247" cy="16591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000209" y="1433886"/>
                <a:ext cx="618247" cy="16591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72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72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72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209" y="1433886"/>
                <a:ext cx="618247" cy="16591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600807" y="1606398"/>
            <a:ext cx="569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03165" y="1961322"/>
            <a:ext cx="5247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>
                <a:solidFill>
                  <a:schemeClr val="accent1"/>
                </a:solidFill>
                <a:latin typeface="Arial Nova Cond Light" panose="020B0306020202020204" pitchFamily="34" charset="0"/>
              </a:rPr>
              <a:t>Keep the first fraction (the dividend);</a:t>
            </a:r>
          </a:p>
        </p:txBody>
      </p:sp>
      <p:sp>
        <p:nvSpPr>
          <p:cNvPr id="2" name="Rectangle 1"/>
          <p:cNvSpPr/>
          <p:nvPr/>
        </p:nvSpPr>
        <p:spPr>
          <a:xfrm>
            <a:off x="7103165" y="2551469"/>
            <a:ext cx="33624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Arial Nova Cond Light" panose="020B0306020202020204" pitchFamily="34" charset="0"/>
              </a:rPr>
              <a:t>2.   Change the ÷ to X;</a:t>
            </a:r>
          </a:p>
        </p:txBody>
      </p:sp>
      <p:sp>
        <p:nvSpPr>
          <p:cNvPr id="3" name="Rectangle 2"/>
          <p:cNvSpPr/>
          <p:nvPr/>
        </p:nvSpPr>
        <p:spPr>
          <a:xfrm>
            <a:off x="7103165" y="3141616"/>
            <a:ext cx="58383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r>
              <a:rPr lang="en-GB" sz="2800" dirty="0">
                <a:solidFill>
                  <a:srgbClr val="00B050"/>
                </a:solidFill>
                <a:latin typeface="Arial Nova Cond Light" panose="020B0306020202020204" pitchFamily="34" charset="0"/>
              </a:rPr>
              <a:t>Turn the second fraction (the divisor) </a:t>
            </a:r>
          </a:p>
          <a:p>
            <a:r>
              <a:rPr lang="en-GB" sz="2800" dirty="0">
                <a:solidFill>
                  <a:srgbClr val="00B050"/>
                </a:solidFill>
                <a:latin typeface="Arial Nova Cond Light" panose="020B0306020202020204" pitchFamily="34" charset="0"/>
              </a:rPr>
              <a:t>upside down (invert it).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3774" y="3059504"/>
                <a:ext cx="2693540" cy="1136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8</m:t>
                        </m:r>
                      </m:num>
                      <m:den>
                        <m:r>
                          <a:rPr lang="en-GB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GB" sz="4800" dirty="0">
                    <a:solidFill>
                      <a:srgbClr val="FF0000"/>
                    </a:solidFill>
                  </a:rPr>
                  <a:t> </a:t>
                </a:r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774" y="3059504"/>
                <a:ext cx="2693540" cy="1136850"/>
              </a:xfrm>
              <a:prstGeom prst="rect">
                <a:avLst/>
              </a:prstGeom>
              <a:blipFill>
                <a:blip r:embed="rId5"/>
                <a:stretch>
                  <a:fillRect l="-10407" b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103164" y="4196354"/>
            <a:ext cx="5393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Arial Nova Cond Light" panose="020B0306020202020204" pitchFamily="34" charset="0"/>
              </a:rPr>
              <a:t>4.   Apply rules of multiplying fractions.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93774" y="4241649"/>
                <a:ext cx="2693540" cy="1136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4800" dirty="0">
                    <a:solidFill>
                      <a:srgbClr val="FF0000"/>
                    </a:solidFill>
                  </a:rPr>
                  <a:t> </a:t>
                </a:r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774" y="4241649"/>
                <a:ext cx="2693540" cy="1136850"/>
              </a:xfrm>
              <a:prstGeom prst="rect">
                <a:avLst/>
              </a:prstGeom>
              <a:blipFill>
                <a:blip r:embed="rId6"/>
                <a:stretch>
                  <a:fillRect l="-10407" b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93774" y="5384313"/>
                <a:ext cx="26935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= </a:t>
                </a:r>
                <a14:m>
                  <m:oMath xmlns:m="http://schemas.openxmlformats.org/officeDocument/2006/math">
                    <m:r>
                      <a:rPr lang="en-GB" sz="4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774" y="5384313"/>
                <a:ext cx="2693540" cy="830997"/>
              </a:xfrm>
              <a:prstGeom prst="rect">
                <a:avLst/>
              </a:prstGeom>
              <a:blipFill>
                <a:blip r:embed="rId7"/>
                <a:stretch>
                  <a:fillRect l="-10407"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473148" y="5102087"/>
            <a:ext cx="5844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 Nova Cond Light" panose="020B0306020202020204" pitchFamily="34" charset="0"/>
              </a:rPr>
              <a:t>Do you get the same answer using the diagrammatic method? Show how.</a:t>
            </a:r>
          </a:p>
        </p:txBody>
      </p:sp>
    </p:spTree>
    <p:extLst>
      <p:ext uri="{BB962C8B-B14F-4D97-AF65-F5344CB8AC3E}">
        <p14:creationId xmlns:p14="http://schemas.microsoft.com/office/powerpoint/2010/main" val="21676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7" grpId="0"/>
      <p:bldP spid="26" grpId="0"/>
      <p:bldP spid="34" grpId="0"/>
      <p:bldP spid="27" grpId="0"/>
      <p:bldP spid="28" grpId="0"/>
      <p:bldP spid="2" grpId="0"/>
      <p:bldP spid="3" grpId="0"/>
      <p:bldP spid="5" grpId="0"/>
      <p:bldP spid="11" grpId="0"/>
      <p:bldP spid="12" grpId="0"/>
      <p:bldP spid="1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881</Words>
  <Application>Microsoft Office PowerPoint</Application>
  <PresentationFormat>Widescreen</PresentationFormat>
  <Paragraphs>245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 BLANCA</vt:lpstr>
      <vt:lpstr>Arial</vt:lpstr>
      <vt:lpstr>Arial Nova Cond Light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Kashvi Shah</dc:creator>
  <cp:lastModifiedBy>Kashvi Shah</cp:lastModifiedBy>
  <cp:revision>165</cp:revision>
  <dcterms:created xsi:type="dcterms:W3CDTF">2017-04-16T15:22:20Z</dcterms:created>
  <dcterms:modified xsi:type="dcterms:W3CDTF">2017-09-20T06:24:37Z</dcterms:modified>
</cp:coreProperties>
</file>