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4" r:id="rId8"/>
    <p:sldId id="265" r:id="rId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7" d="100"/>
          <a:sy n="57" d="100"/>
        </p:scale>
        <p:origin x="-2160" y="1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965EBA-A023-4962-8D51-6F3FA7BDF07C}" type="datetimeFigureOut">
              <a:rPr lang="en-GB" smtClean="0"/>
              <a:t>05/12/2011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A3C838-79E0-4341-B4C8-EAD29EEDC2BA}"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965EBA-A023-4962-8D51-6F3FA7BDF07C}" type="datetimeFigureOut">
              <a:rPr lang="en-GB" smtClean="0"/>
              <a:t>05/12/2011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A3C838-79E0-4341-B4C8-EAD29EEDC2B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965EBA-A023-4962-8D51-6F3FA7BDF07C}" type="datetimeFigureOut">
              <a:rPr lang="en-GB" smtClean="0"/>
              <a:t>05/12/2011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A3C838-79E0-4341-B4C8-EAD29EEDC2B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965EBA-A023-4962-8D51-6F3FA7BDF07C}" type="datetimeFigureOut">
              <a:rPr lang="en-GB" smtClean="0"/>
              <a:t>05/12/2011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A3C838-79E0-4341-B4C8-EAD29EEDC2B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965EBA-A023-4962-8D51-6F3FA7BDF07C}" type="datetimeFigureOut">
              <a:rPr lang="en-GB" smtClean="0"/>
              <a:t>05/12/2011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A3C838-79E0-4341-B4C8-EAD29EEDC2BA}"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965EBA-A023-4962-8D51-6F3FA7BDF07C}" type="datetimeFigureOut">
              <a:rPr lang="en-GB" smtClean="0"/>
              <a:t>05/12/2011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A3C838-79E0-4341-B4C8-EAD29EEDC2B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965EBA-A023-4962-8D51-6F3FA7BDF07C}" type="datetimeFigureOut">
              <a:rPr lang="en-GB" smtClean="0"/>
              <a:t>05/12/2011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A3C838-79E0-4341-B4C8-EAD29EEDC2B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965EBA-A023-4962-8D51-6F3FA7BDF07C}" type="datetimeFigureOut">
              <a:rPr lang="en-GB" smtClean="0"/>
              <a:t>05/12/2011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A3C838-79E0-4341-B4C8-EAD29EEDC2B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965EBA-A023-4962-8D51-6F3FA7BDF07C}" type="datetimeFigureOut">
              <a:rPr lang="en-GB" smtClean="0"/>
              <a:t>05/12/2011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A3C838-79E0-4341-B4C8-EAD29EEDC2B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965EBA-A023-4962-8D51-6F3FA7BDF07C}" type="datetimeFigureOut">
              <a:rPr lang="en-GB" smtClean="0"/>
              <a:t>05/12/2011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A3C838-79E0-4341-B4C8-EAD29EEDC2B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965EBA-A023-4962-8D51-6F3FA7BDF07C}" type="datetimeFigureOut">
              <a:rPr lang="en-GB" smtClean="0"/>
              <a:t>05/12/2011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A3C838-79E0-4341-B4C8-EAD29EEDC2BA}"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9965EBA-A023-4962-8D51-6F3FA7BDF07C}" type="datetimeFigureOut">
              <a:rPr lang="en-GB" smtClean="0"/>
              <a:t>05/12/2011</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2A3C838-79E0-4341-B4C8-EAD29EEDC2B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96752" y="1331640"/>
            <a:ext cx="4536504" cy="1446550"/>
          </a:xfrm>
          <a:prstGeom prst="rect">
            <a:avLst/>
          </a:prstGeom>
          <a:noFill/>
        </p:spPr>
        <p:txBody>
          <a:bodyPr wrap="square" rtlCol="0">
            <a:spAutoFit/>
          </a:bodyPr>
          <a:lstStyle/>
          <a:p>
            <a:pPr algn="ctr"/>
            <a:r>
              <a:rPr lang="en-GB" sz="4400" dirty="0" smtClean="0">
                <a:latin typeface="Mongolian Baiti" pitchFamily="66" charset="0"/>
                <a:cs typeface="Mongolian Baiti" pitchFamily="66" charset="0"/>
              </a:rPr>
              <a:t>British Space Service</a:t>
            </a:r>
            <a:endParaRPr lang="en-GB" sz="4400" dirty="0">
              <a:latin typeface="Mongolian Baiti" pitchFamily="66" charset="0"/>
              <a:cs typeface="Mongolian Baiti" pitchFamily="66" charset="0"/>
            </a:endParaRPr>
          </a:p>
        </p:txBody>
      </p:sp>
      <p:sp>
        <p:nvSpPr>
          <p:cNvPr id="6" name="TextBox 5"/>
          <p:cNvSpPr txBox="1"/>
          <p:nvPr/>
        </p:nvSpPr>
        <p:spPr>
          <a:xfrm>
            <a:off x="1268760" y="3131840"/>
            <a:ext cx="4320480" cy="1569660"/>
          </a:xfrm>
          <a:prstGeom prst="rect">
            <a:avLst/>
          </a:prstGeom>
          <a:noFill/>
        </p:spPr>
        <p:txBody>
          <a:bodyPr wrap="square" rtlCol="0">
            <a:spAutoFit/>
          </a:bodyPr>
          <a:lstStyle/>
          <a:p>
            <a:pPr algn="ctr"/>
            <a:r>
              <a:rPr lang="en-GB" sz="3200" dirty="0" smtClean="0">
                <a:latin typeface="Courier New" pitchFamily="49" charset="0"/>
                <a:cs typeface="Courier New" pitchFamily="49" charset="0"/>
              </a:rPr>
              <a:t>Astronaut Test Paper 1</a:t>
            </a:r>
          </a:p>
          <a:p>
            <a:pPr algn="ctr"/>
            <a:r>
              <a:rPr lang="en-GB" sz="3200" dirty="0" smtClean="0">
                <a:latin typeface="Courier New" pitchFamily="49" charset="0"/>
                <a:cs typeface="Courier New" pitchFamily="49" charset="0"/>
              </a:rPr>
              <a:t>(Trip to Mars)</a:t>
            </a:r>
            <a:endParaRPr lang="en-GB" sz="3200" dirty="0">
              <a:latin typeface="Courier New" pitchFamily="49" charset="0"/>
              <a:cs typeface="Courier New" pitchFamily="49"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8640" y="251520"/>
            <a:ext cx="6408712" cy="923330"/>
          </a:xfrm>
          <a:prstGeom prst="rect">
            <a:avLst/>
          </a:prstGeom>
          <a:noFill/>
        </p:spPr>
        <p:txBody>
          <a:bodyPr wrap="square" rtlCol="0">
            <a:spAutoFit/>
          </a:bodyPr>
          <a:lstStyle/>
          <a:p>
            <a:pPr algn="ctr"/>
            <a:r>
              <a:rPr lang="en-GB" sz="5400" dirty="0" smtClean="0">
                <a:latin typeface="Arial Black" pitchFamily="34" charset="0"/>
              </a:rPr>
              <a:t>Scenario</a:t>
            </a:r>
            <a:endParaRPr lang="en-GB" sz="5400" dirty="0">
              <a:latin typeface="Arial Black" pitchFamily="34" charset="0"/>
            </a:endParaRPr>
          </a:p>
        </p:txBody>
      </p:sp>
      <p:sp>
        <p:nvSpPr>
          <p:cNvPr id="3" name="TextBox 2"/>
          <p:cNvSpPr txBox="1"/>
          <p:nvPr/>
        </p:nvSpPr>
        <p:spPr>
          <a:xfrm>
            <a:off x="260648" y="1187624"/>
            <a:ext cx="6336704" cy="7109639"/>
          </a:xfrm>
          <a:prstGeom prst="rect">
            <a:avLst/>
          </a:prstGeom>
          <a:noFill/>
        </p:spPr>
        <p:txBody>
          <a:bodyPr wrap="square" rtlCol="0">
            <a:spAutoFit/>
          </a:bodyPr>
          <a:lstStyle/>
          <a:p>
            <a:r>
              <a:rPr lang="en-GB" dirty="0" smtClean="0"/>
              <a:t>You are to plan a mission to Mars.  You will be given a list of items you will need to take </a:t>
            </a:r>
            <a:r>
              <a:rPr lang="en-GB" dirty="0" smtClean="0"/>
              <a:t>and you </a:t>
            </a:r>
            <a:r>
              <a:rPr lang="en-GB" dirty="0" smtClean="0"/>
              <a:t>must calculate the total weight of </a:t>
            </a:r>
            <a:r>
              <a:rPr lang="en-GB" dirty="0" smtClean="0"/>
              <a:t>those items.</a:t>
            </a:r>
          </a:p>
          <a:p>
            <a:endParaRPr lang="en-GB" dirty="0"/>
          </a:p>
          <a:p>
            <a:r>
              <a:rPr lang="en-GB" dirty="0" smtClean="0"/>
              <a:t>You will be required to fuel your ship with the correct amount of fuel.</a:t>
            </a:r>
          </a:p>
          <a:p>
            <a:endParaRPr lang="en-GB" dirty="0"/>
          </a:p>
          <a:p>
            <a:r>
              <a:rPr lang="en-GB" dirty="0" smtClean="0"/>
              <a:t>In addition you will need to prove you can read your instruments accurately and decide on the correct course of action as a result of what your instruments show.</a:t>
            </a:r>
          </a:p>
          <a:p>
            <a:endParaRPr lang="en-GB" dirty="0"/>
          </a:p>
          <a:p>
            <a:r>
              <a:rPr lang="en-GB" dirty="0" smtClean="0"/>
              <a:t>A mission will be described to you and you will need to read the instructions carefully and decide what you would do in the situation.</a:t>
            </a:r>
          </a:p>
          <a:p>
            <a:endParaRPr lang="en-GB" dirty="0" smtClean="0"/>
          </a:p>
          <a:p>
            <a:endParaRPr lang="en-GB" dirty="0"/>
          </a:p>
          <a:p>
            <a:pPr algn="ctr"/>
            <a:r>
              <a:rPr lang="en-GB" sz="2400" dirty="0" smtClean="0"/>
              <a:t>Good  luck with the test </a:t>
            </a:r>
          </a:p>
          <a:p>
            <a:pPr algn="ctr"/>
            <a:endParaRPr lang="en-GB" sz="2400" dirty="0" smtClean="0">
              <a:latin typeface="Blackadder ITC" pitchFamily="82" charset="0"/>
            </a:endParaRPr>
          </a:p>
          <a:p>
            <a:pPr algn="ctr"/>
            <a:r>
              <a:rPr lang="en-GB" sz="2400" dirty="0" smtClean="0">
                <a:latin typeface="Blackadder ITC" pitchFamily="82" charset="0"/>
              </a:rPr>
              <a:t>Albert Minch</a:t>
            </a:r>
          </a:p>
          <a:p>
            <a:pPr algn="ctr"/>
            <a:endParaRPr lang="en-GB" sz="2400" dirty="0" smtClean="0">
              <a:latin typeface="Mongolian Baiti" pitchFamily="66" charset="0"/>
              <a:cs typeface="Mongolian Baiti" pitchFamily="66" charset="0"/>
            </a:endParaRPr>
          </a:p>
          <a:p>
            <a:pPr algn="ctr"/>
            <a:r>
              <a:rPr lang="en-GB" sz="2400" dirty="0" smtClean="0">
                <a:latin typeface="Mongolian Baiti" pitchFamily="66" charset="0"/>
                <a:cs typeface="Mongolian Baiti" pitchFamily="66" charset="0"/>
              </a:rPr>
              <a:t>Albert Minch</a:t>
            </a:r>
          </a:p>
          <a:p>
            <a:pPr algn="ctr"/>
            <a:r>
              <a:rPr lang="en-GB" sz="2400" dirty="0" smtClean="0">
                <a:latin typeface="Mongolian Baiti" pitchFamily="66" charset="0"/>
                <a:cs typeface="Mongolian Baiti" pitchFamily="66" charset="0"/>
              </a:rPr>
              <a:t>Head of Recruitment </a:t>
            </a:r>
          </a:p>
          <a:p>
            <a:pPr algn="ctr"/>
            <a:r>
              <a:rPr lang="en-GB" sz="2400" dirty="0" smtClean="0">
                <a:latin typeface="Mongolian Baiti" pitchFamily="66" charset="0"/>
                <a:cs typeface="Mongolian Baiti" pitchFamily="66" charset="0"/>
              </a:rPr>
              <a:t>British Space Service</a:t>
            </a:r>
            <a:endParaRPr lang="en-GB" sz="2400" dirty="0">
              <a:latin typeface="Mongolian Baiti" pitchFamily="66" charset="0"/>
              <a:cs typeface="Mongolian Baiti"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4664" y="755576"/>
            <a:ext cx="6048672" cy="1200329"/>
          </a:xfrm>
          <a:prstGeom prst="rect">
            <a:avLst/>
          </a:prstGeom>
          <a:noFill/>
        </p:spPr>
        <p:txBody>
          <a:bodyPr wrap="square" rtlCol="0">
            <a:spAutoFit/>
          </a:bodyPr>
          <a:lstStyle/>
          <a:p>
            <a:r>
              <a:rPr lang="en-GB" dirty="0" smtClean="0"/>
              <a:t>Your first task will be to fuel your craft with the correct amount of fuel. </a:t>
            </a:r>
            <a:r>
              <a:rPr lang="en-GB" dirty="0" smtClean="0"/>
              <a:t>The </a:t>
            </a:r>
            <a:r>
              <a:rPr lang="en-GB" dirty="0" smtClean="0"/>
              <a:t>current level of fuel is shown below:-</a:t>
            </a:r>
          </a:p>
          <a:p>
            <a:endParaRPr lang="en-GB" dirty="0"/>
          </a:p>
          <a:p>
            <a:endParaRPr lang="en-GB" dirty="0"/>
          </a:p>
        </p:txBody>
      </p:sp>
      <p:pic>
        <p:nvPicPr>
          <p:cNvPr id="14338" name="Picture 2"/>
          <p:cNvPicPr>
            <a:picLocks noChangeAspect="1" noChangeArrowheads="1"/>
          </p:cNvPicPr>
          <p:nvPr/>
        </p:nvPicPr>
        <p:blipFill>
          <a:blip r:embed="rId2" cstate="print"/>
          <a:srcRect/>
          <a:stretch>
            <a:fillRect/>
          </a:stretch>
        </p:blipFill>
        <p:spPr bwMode="auto">
          <a:xfrm>
            <a:off x="1052736" y="1907704"/>
            <a:ext cx="1517897" cy="4466133"/>
          </a:xfrm>
          <a:prstGeom prst="rect">
            <a:avLst/>
          </a:prstGeom>
          <a:noFill/>
          <a:ln w="9525">
            <a:noFill/>
            <a:miter lim="800000"/>
            <a:headEnd/>
            <a:tailEnd/>
          </a:ln>
        </p:spPr>
      </p:pic>
      <p:sp>
        <p:nvSpPr>
          <p:cNvPr id="4" name="TextBox 3"/>
          <p:cNvSpPr txBox="1"/>
          <p:nvPr/>
        </p:nvSpPr>
        <p:spPr>
          <a:xfrm>
            <a:off x="2852936" y="2195736"/>
            <a:ext cx="3384376" cy="3693319"/>
          </a:xfrm>
          <a:prstGeom prst="rect">
            <a:avLst/>
          </a:prstGeom>
          <a:noFill/>
        </p:spPr>
        <p:txBody>
          <a:bodyPr wrap="square" rtlCol="0">
            <a:spAutoFit/>
          </a:bodyPr>
          <a:lstStyle/>
          <a:p>
            <a:r>
              <a:rPr lang="en-GB" dirty="0" smtClean="0"/>
              <a:t>Your craft requires 6750 tonnes of fuel to make the trip to Mars and back.</a:t>
            </a:r>
          </a:p>
          <a:p>
            <a:endParaRPr lang="en-GB" dirty="0"/>
          </a:p>
          <a:p>
            <a:r>
              <a:rPr lang="en-GB" dirty="0" smtClean="0"/>
              <a:t>How much more fuel should the ship be fuelled with.  Remember if you take too much fuel your craft will be too heavy to lift off safely and will crash.</a:t>
            </a:r>
          </a:p>
          <a:p>
            <a:endParaRPr lang="en-GB" dirty="0"/>
          </a:p>
          <a:p>
            <a:r>
              <a:rPr lang="en-GB" dirty="0" smtClean="0"/>
              <a:t>Show how you have worked out how much more fuel to put in your craft.</a:t>
            </a:r>
            <a:endParaRPr lang="en-GB" dirty="0"/>
          </a:p>
        </p:txBody>
      </p:sp>
      <p:sp>
        <p:nvSpPr>
          <p:cNvPr id="5" name="TextBox 4"/>
          <p:cNvSpPr txBox="1"/>
          <p:nvPr/>
        </p:nvSpPr>
        <p:spPr>
          <a:xfrm>
            <a:off x="548680" y="6300192"/>
            <a:ext cx="5904656" cy="1938992"/>
          </a:xfrm>
          <a:prstGeom prst="rect">
            <a:avLst/>
          </a:prstGeom>
          <a:noFill/>
        </p:spPr>
        <p:txBody>
          <a:bodyPr wrap="square" rtlCol="0">
            <a:spAutoFit/>
          </a:bodyPr>
          <a:lstStyle/>
          <a:p>
            <a:r>
              <a:rPr lang="en-GB" sz="2400" dirty="0" smtClean="0"/>
              <a:t>_________________________________________________________________________________________________________________________________________________________________________________________</a:t>
            </a:r>
            <a:endParaRPr lang="en-GB"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4664" y="323528"/>
            <a:ext cx="6048672" cy="738664"/>
          </a:xfrm>
          <a:prstGeom prst="rect">
            <a:avLst/>
          </a:prstGeom>
          <a:noFill/>
        </p:spPr>
        <p:txBody>
          <a:bodyPr wrap="square" rtlCol="0">
            <a:spAutoFit/>
          </a:bodyPr>
          <a:lstStyle/>
          <a:p>
            <a:r>
              <a:rPr lang="en-GB" sz="1400" dirty="0" smtClean="0"/>
              <a:t>Being a British mission we have little money to spend on food.  Following much research it has been discovered that an astronaut can survive on a diet of baked beans alone.  In order to make the trip you will need to take 375 cans of beans.</a:t>
            </a:r>
            <a:endParaRPr lang="en-GB" sz="1400" dirty="0"/>
          </a:p>
        </p:txBody>
      </p:sp>
      <p:pic>
        <p:nvPicPr>
          <p:cNvPr id="15362" name="Picture 2" descr="http://365foods.files.wordpress.com/2010/07/heinzbeans.jpg"/>
          <p:cNvPicPr>
            <a:picLocks noChangeAspect="1" noChangeArrowheads="1"/>
          </p:cNvPicPr>
          <p:nvPr/>
        </p:nvPicPr>
        <p:blipFill>
          <a:blip r:embed="rId2" cstate="print"/>
          <a:srcRect/>
          <a:stretch>
            <a:fillRect/>
          </a:stretch>
        </p:blipFill>
        <p:spPr bwMode="auto">
          <a:xfrm>
            <a:off x="1196752" y="1043608"/>
            <a:ext cx="1080120" cy="1495047"/>
          </a:xfrm>
          <a:prstGeom prst="rect">
            <a:avLst/>
          </a:prstGeom>
          <a:noFill/>
        </p:spPr>
      </p:pic>
      <p:sp>
        <p:nvSpPr>
          <p:cNvPr id="4" name="TextBox 3"/>
          <p:cNvSpPr txBox="1"/>
          <p:nvPr/>
        </p:nvSpPr>
        <p:spPr>
          <a:xfrm>
            <a:off x="2924944" y="1115616"/>
            <a:ext cx="3096344" cy="1169551"/>
          </a:xfrm>
          <a:prstGeom prst="rect">
            <a:avLst/>
          </a:prstGeom>
          <a:noFill/>
        </p:spPr>
        <p:txBody>
          <a:bodyPr wrap="square" rtlCol="0">
            <a:spAutoFit/>
          </a:bodyPr>
          <a:lstStyle/>
          <a:p>
            <a:r>
              <a:rPr lang="en-GB" sz="1400" dirty="0" smtClean="0"/>
              <a:t>As part of the test you are required to weigh a tin of beans and calculate  the total weight of 375 cans.</a:t>
            </a:r>
          </a:p>
          <a:p>
            <a:endParaRPr lang="en-GB" sz="1400" dirty="0"/>
          </a:p>
          <a:p>
            <a:r>
              <a:rPr lang="en-GB" sz="1400" dirty="0" smtClean="0"/>
              <a:t>Show your working below.</a:t>
            </a:r>
            <a:endParaRPr lang="en-GB" sz="1400" dirty="0"/>
          </a:p>
        </p:txBody>
      </p:sp>
      <p:sp>
        <p:nvSpPr>
          <p:cNvPr id="5" name="TextBox 4"/>
          <p:cNvSpPr txBox="1"/>
          <p:nvPr/>
        </p:nvSpPr>
        <p:spPr>
          <a:xfrm>
            <a:off x="404664" y="2411760"/>
            <a:ext cx="5904656" cy="1938992"/>
          </a:xfrm>
          <a:prstGeom prst="rect">
            <a:avLst/>
          </a:prstGeom>
          <a:noFill/>
        </p:spPr>
        <p:txBody>
          <a:bodyPr wrap="square" rtlCol="0">
            <a:spAutoFit/>
          </a:bodyPr>
          <a:lstStyle/>
          <a:p>
            <a:r>
              <a:rPr lang="en-GB" sz="2400" dirty="0" smtClean="0"/>
              <a:t>_________________________________________________________________________________________________________________________________________________________________________________________</a:t>
            </a:r>
            <a:endParaRPr lang="en-GB" sz="2400" dirty="0"/>
          </a:p>
        </p:txBody>
      </p:sp>
      <p:sp>
        <p:nvSpPr>
          <p:cNvPr id="6" name="TextBox 5"/>
          <p:cNvSpPr txBox="1"/>
          <p:nvPr/>
        </p:nvSpPr>
        <p:spPr>
          <a:xfrm>
            <a:off x="332656" y="4499992"/>
            <a:ext cx="6048672" cy="738664"/>
          </a:xfrm>
          <a:prstGeom prst="rect">
            <a:avLst/>
          </a:prstGeom>
          <a:noFill/>
        </p:spPr>
        <p:txBody>
          <a:bodyPr wrap="square" rtlCol="0">
            <a:spAutoFit/>
          </a:bodyPr>
          <a:lstStyle/>
          <a:p>
            <a:r>
              <a:rPr lang="en-GB" sz="1400" dirty="0" smtClean="0"/>
              <a:t>You will also need water on your trip, our scientists have been hard at it calculating how much water you will need to survive the trip.  After much effort they have decided that you will need 546 bottles.  </a:t>
            </a:r>
            <a:endParaRPr lang="en-GB" sz="1400" dirty="0"/>
          </a:p>
        </p:txBody>
      </p:sp>
      <p:sp>
        <p:nvSpPr>
          <p:cNvPr id="7" name="TextBox 6"/>
          <p:cNvSpPr txBox="1"/>
          <p:nvPr/>
        </p:nvSpPr>
        <p:spPr>
          <a:xfrm>
            <a:off x="2492896" y="5580112"/>
            <a:ext cx="3096344" cy="1169551"/>
          </a:xfrm>
          <a:prstGeom prst="rect">
            <a:avLst/>
          </a:prstGeom>
          <a:noFill/>
        </p:spPr>
        <p:txBody>
          <a:bodyPr wrap="square" rtlCol="0">
            <a:spAutoFit/>
          </a:bodyPr>
          <a:lstStyle/>
          <a:p>
            <a:r>
              <a:rPr lang="en-GB" sz="1400" dirty="0" smtClean="0"/>
              <a:t>As part of the test you are required to weigh the water and calculate  the total weight of  546 bottles.</a:t>
            </a:r>
          </a:p>
          <a:p>
            <a:endParaRPr lang="en-GB" sz="1400" dirty="0"/>
          </a:p>
          <a:p>
            <a:r>
              <a:rPr lang="en-GB" sz="1400" dirty="0" smtClean="0"/>
              <a:t>Show your working below.</a:t>
            </a:r>
            <a:endParaRPr lang="en-GB" sz="1400" dirty="0"/>
          </a:p>
        </p:txBody>
      </p:sp>
      <p:sp>
        <p:nvSpPr>
          <p:cNvPr id="8" name="TextBox 7"/>
          <p:cNvSpPr txBox="1"/>
          <p:nvPr/>
        </p:nvSpPr>
        <p:spPr>
          <a:xfrm>
            <a:off x="260648" y="7092280"/>
            <a:ext cx="5904656" cy="1938992"/>
          </a:xfrm>
          <a:prstGeom prst="rect">
            <a:avLst/>
          </a:prstGeom>
          <a:noFill/>
        </p:spPr>
        <p:txBody>
          <a:bodyPr wrap="square" rtlCol="0">
            <a:spAutoFit/>
          </a:bodyPr>
          <a:lstStyle/>
          <a:p>
            <a:r>
              <a:rPr lang="en-GB" sz="2400" dirty="0" smtClean="0"/>
              <a:t>_________________________________________________________________________________________________________________________________________________________________________________________</a:t>
            </a:r>
            <a:endParaRPr lang="en-GB" sz="2400" dirty="0"/>
          </a:p>
        </p:txBody>
      </p:sp>
      <p:pic>
        <p:nvPicPr>
          <p:cNvPr id="9" name="Picture 2" descr="http://romeshservices.shopping.officelive.com/images/bottled-water.jpg"/>
          <p:cNvPicPr>
            <a:picLocks noChangeAspect="1" noChangeArrowheads="1"/>
          </p:cNvPicPr>
          <p:nvPr/>
        </p:nvPicPr>
        <p:blipFill>
          <a:blip r:embed="rId3" cstate="print"/>
          <a:srcRect/>
          <a:stretch>
            <a:fillRect/>
          </a:stretch>
        </p:blipFill>
        <p:spPr bwMode="auto">
          <a:xfrm>
            <a:off x="764704" y="5364088"/>
            <a:ext cx="1512168" cy="193505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6858000" cy="830997"/>
          </a:xfrm>
          <a:prstGeom prst="rect">
            <a:avLst/>
          </a:prstGeom>
          <a:noFill/>
        </p:spPr>
        <p:txBody>
          <a:bodyPr wrap="square" rtlCol="0">
            <a:spAutoFit/>
          </a:bodyPr>
          <a:lstStyle/>
          <a:p>
            <a:pPr algn="ctr"/>
            <a:r>
              <a:rPr lang="en-GB" sz="4800" dirty="0" smtClean="0">
                <a:latin typeface="Mongolian Baiti" pitchFamily="66" charset="0"/>
                <a:cs typeface="Mongolian Baiti" pitchFamily="66" charset="0"/>
              </a:rPr>
              <a:t>Mission Test</a:t>
            </a:r>
            <a:endParaRPr lang="en-GB" sz="4800" dirty="0">
              <a:latin typeface="Mongolian Baiti" pitchFamily="66" charset="0"/>
              <a:cs typeface="Mongolian Baiti" pitchFamily="66" charset="0"/>
            </a:endParaRPr>
          </a:p>
        </p:txBody>
      </p:sp>
      <p:sp>
        <p:nvSpPr>
          <p:cNvPr id="3" name="TextBox 2"/>
          <p:cNvSpPr txBox="1"/>
          <p:nvPr/>
        </p:nvSpPr>
        <p:spPr>
          <a:xfrm>
            <a:off x="332656" y="1331640"/>
            <a:ext cx="6192688" cy="738664"/>
          </a:xfrm>
          <a:prstGeom prst="rect">
            <a:avLst/>
          </a:prstGeom>
          <a:noFill/>
        </p:spPr>
        <p:txBody>
          <a:bodyPr wrap="square" rtlCol="0">
            <a:spAutoFit/>
          </a:bodyPr>
          <a:lstStyle/>
          <a:p>
            <a:r>
              <a:rPr lang="en-GB" sz="1400" dirty="0" smtClean="0"/>
              <a:t>In order to lift off the launch pad you will need to generate 3500 tonnes per metre of thrust.  Below is the </a:t>
            </a:r>
            <a:r>
              <a:rPr lang="en-GB" sz="1400" dirty="0" err="1" smtClean="0"/>
              <a:t>thrustometer</a:t>
            </a:r>
            <a:r>
              <a:rPr lang="en-GB" sz="1400" dirty="0" smtClean="0"/>
              <a:t> which shows the thrust level.  Read the dial and record what the </a:t>
            </a:r>
            <a:r>
              <a:rPr lang="en-GB" sz="1400" dirty="0" err="1" smtClean="0"/>
              <a:t>thrustometer</a:t>
            </a:r>
            <a:r>
              <a:rPr lang="en-GB" sz="1400" dirty="0" smtClean="0"/>
              <a:t> shows thrusts levels as.</a:t>
            </a:r>
            <a:endParaRPr lang="en-GB" sz="1400" dirty="0"/>
          </a:p>
        </p:txBody>
      </p:sp>
      <p:pic>
        <p:nvPicPr>
          <p:cNvPr id="19459" name="Picture 3"/>
          <p:cNvPicPr>
            <a:picLocks noChangeAspect="1" noChangeArrowheads="1"/>
          </p:cNvPicPr>
          <p:nvPr/>
        </p:nvPicPr>
        <p:blipFill>
          <a:blip r:embed="rId2" cstate="print"/>
          <a:srcRect t="12054" r="3031"/>
          <a:stretch>
            <a:fillRect/>
          </a:stretch>
        </p:blipFill>
        <p:spPr bwMode="auto">
          <a:xfrm>
            <a:off x="0" y="2627784"/>
            <a:ext cx="3789040" cy="2861796"/>
          </a:xfrm>
          <a:prstGeom prst="rect">
            <a:avLst/>
          </a:prstGeom>
          <a:noFill/>
          <a:ln w="9525">
            <a:noFill/>
            <a:miter lim="800000"/>
            <a:headEnd/>
            <a:tailEnd/>
          </a:ln>
        </p:spPr>
      </p:pic>
      <p:sp>
        <p:nvSpPr>
          <p:cNvPr id="6" name="TextBox 5"/>
          <p:cNvSpPr txBox="1"/>
          <p:nvPr/>
        </p:nvSpPr>
        <p:spPr>
          <a:xfrm>
            <a:off x="5157192" y="3779912"/>
            <a:ext cx="1368152" cy="646331"/>
          </a:xfrm>
          <a:prstGeom prst="rect">
            <a:avLst/>
          </a:prstGeom>
          <a:noFill/>
        </p:spPr>
        <p:txBody>
          <a:bodyPr wrap="square" rtlCol="0">
            <a:spAutoFit/>
          </a:bodyPr>
          <a:lstStyle/>
          <a:p>
            <a:pPr algn="ctr"/>
            <a:r>
              <a:rPr lang="en-GB" dirty="0" smtClean="0"/>
              <a:t>Thrust</a:t>
            </a:r>
          </a:p>
          <a:p>
            <a:pPr algn="ctr"/>
            <a:r>
              <a:rPr lang="en-GB" dirty="0" smtClean="0"/>
              <a:t>__________</a:t>
            </a:r>
            <a:endParaRPr lang="en-GB" dirty="0"/>
          </a:p>
        </p:txBody>
      </p:sp>
      <p:sp>
        <p:nvSpPr>
          <p:cNvPr id="7" name="Down Arrow 6"/>
          <p:cNvSpPr/>
          <p:nvPr/>
        </p:nvSpPr>
        <p:spPr>
          <a:xfrm rot="19534380">
            <a:off x="4395139" y="2272491"/>
            <a:ext cx="773263" cy="16194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0" y="6228184"/>
            <a:ext cx="6858000" cy="646331"/>
          </a:xfrm>
          <a:prstGeom prst="rect">
            <a:avLst/>
          </a:prstGeom>
          <a:noFill/>
        </p:spPr>
        <p:txBody>
          <a:bodyPr wrap="square" rtlCol="0">
            <a:spAutoFit/>
          </a:bodyPr>
          <a:lstStyle/>
          <a:p>
            <a:r>
              <a:rPr lang="en-GB" dirty="0" smtClean="0"/>
              <a:t>How much more thrust do you need to have to reach lift off, show your working.</a:t>
            </a:r>
            <a:endParaRPr lang="en-GB" dirty="0"/>
          </a:p>
        </p:txBody>
      </p:sp>
      <p:sp>
        <p:nvSpPr>
          <p:cNvPr id="9" name="TextBox 8"/>
          <p:cNvSpPr txBox="1"/>
          <p:nvPr/>
        </p:nvSpPr>
        <p:spPr>
          <a:xfrm>
            <a:off x="476672" y="7205008"/>
            <a:ext cx="5904656" cy="1938992"/>
          </a:xfrm>
          <a:prstGeom prst="rect">
            <a:avLst/>
          </a:prstGeom>
          <a:noFill/>
        </p:spPr>
        <p:txBody>
          <a:bodyPr wrap="square" rtlCol="0">
            <a:spAutoFit/>
          </a:bodyPr>
          <a:lstStyle/>
          <a:p>
            <a:r>
              <a:rPr lang="en-GB" sz="2400" dirty="0" smtClean="0"/>
              <a:t>_________________________________________________________________________________________________________________________________________________________________________________________</a:t>
            </a:r>
            <a:endParaRPr lang="en-GB" sz="2400" dirty="0"/>
          </a:p>
        </p:txBody>
      </p:sp>
      <p:sp>
        <p:nvSpPr>
          <p:cNvPr id="10" name="Rectangle 9"/>
          <p:cNvSpPr/>
          <p:nvPr/>
        </p:nvSpPr>
        <p:spPr>
          <a:xfrm>
            <a:off x="1052736" y="3707904"/>
            <a:ext cx="1874167" cy="369332"/>
          </a:xfrm>
          <a:prstGeom prst="rect">
            <a:avLst/>
          </a:prstGeom>
        </p:spPr>
        <p:txBody>
          <a:bodyPr wrap="none">
            <a:spAutoFit/>
          </a:bodyPr>
          <a:lstStyle/>
          <a:p>
            <a:r>
              <a:rPr lang="en-GB" dirty="0" smtClean="0"/>
              <a:t>tonnes per metre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cstate="print"/>
          <a:srcRect t="10790"/>
          <a:stretch>
            <a:fillRect/>
          </a:stretch>
        </p:blipFill>
        <p:spPr bwMode="auto">
          <a:xfrm>
            <a:off x="0" y="539552"/>
            <a:ext cx="3205526" cy="2381448"/>
          </a:xfrm>
          <a:prstGeom prst="rect">
            <a:avLst/>
          </a:prstGeom>
          <a:noFill/>
          <a:ln w="9525">
            <a:noFill/>
            <a:miter lim="800000"/>
            <a:headEnd/>
            <a:tailEnd/>
          </a:ln>
        </p:spPr>
      </p:pic>
      <p:sp>
        <p:nvSpPr>
          <p:cNvPr id="3" name="TextBox 2"/>
          <p:cNvSpPr txBox="1"/>
          <p:nvPr/>
        </p:nvSpPr>
        <p:spPr>
          <a:xfrm>
            <a:off x="0" y="0"/>
            <a:ext cx="6858000" cy="523220"/>
          </a:xfrm>
          <a:prstGeom prst="rect">
            <a:avLst/>
          </a:prstGeom>
          <a:noFill/>
        </p:spPr>
        <p:txBody>
          <a:bodyPr wrap="square" rtlCol="0">
            <a:spAutoFit/>
          </a:bodyPr>
          <a:lstStyle/>
          <a:p>
            <a:r>
              <a:rPr lang="en-GB" sz="1400" dirty="0" smtClean="0"/>
              <a:t>To escape earths gravity you need to reach a speed of 810 mph.  Below is your speedometer.  Read the current speed from the speedometer and record it.</a:t>
            </a:r>
            <a:endParaRPr lang="en-GB" sz="1400" dirty="0"/>
          </a:p>
        </p:txBody>
      </p:sp>
      <p:sp>
        <p:nvSpPr>
          <p:cNvPr id="4" name="TextBox 3"/>
          <p:cNvSpPr txBox="1"/>
          <p:nvPr/>
        </p:nvSpPr>
        <p:spPr>
          <a:xfrm>
            <a:off x="4149080" y="1187624"/>
            <a:ext cx="1368152" cy="646331"/>
          </a:xfrm>
          <a:prstGeom prst="rect">
            <a:avLst/>
          </a:prstGeom>
          <a:noFill/>
        </p:spPr>
        <p:txBody>
          <a:bodyPr wrap="square" rtlCol="0">
            <a:spAutoFit/>
          </a:bodyPr>
          <a:lstStyle/>
          <a:p>
            <a:pPr algn="ctr"/>
            <a:r>
              <a:rPr lang="en-GB" dirty="0" smtClean="0"/>
              <a:t>Speed</a:t>
            </a:r>
          </a:p>
          <a:p>
            <a:pPr algn="ctr"/>
            <a:r>
              <a:rPr lang="en-GB" dirty="0" smtClean="0"/>
              <a:t>__________</a:t>
            </a:r>
            <a:endParaRPr lang="en-GB" dirty="0"/>
          </a:p>
        </p:txBody>
      </p:sp>
      <p:sp>
        <p:nvSpPr>
          <p:cNvPr id="5" name="TextBox 4"/>
          <p:cNvSpPr txBox="1"/>
          <p:nvPr/>
        </p:nvSpPr>
        <p:spPr>
          <a:xfrm>
            <a:off x="1340768" y="2771800"/>
            <a:ext cx="936104" cy="246221"/>
          </a:xfrm>
          <a:prstGeom prst="rect">
            <a:avLst/>
          </a:prstGeom>
          <a:noFill/>
        </p:spPr>
        <p:txBody>
          <a:bodyPr wrap="square" rtlCol="0">
            <a:spAutoFit/>
          </a:bodyPr>
          <a:lstStyle/>
          <a:p>
            <a:r>
              <a:rPr lang="en-GB" sz="1000" dirty="0" smtClean="0"/>
              <a:t>mph</a:t>
            </a:r>
            <a:endParaRPr lang="en-GB" sz="1000" dirty="0"/>
          </a:p>
        </p:txBody>
      </p:sp>
      <p:sp>
        <p:nvSpPr>
          <p:cNvPr id="6" name="TextBox 5"/>
          <p:cNvSpPr txBox="1"/>
          <p:nvPr/>
        </p:nvSpPr>
        <p:spPr>
          <a:xfrm>
            <a:off x="0" y="3131840"/>
            <a:ext cx="6552728" cy="307777"/>
          </a:xfrm>
          <a:prstGeom prst="rect">
            <a:avLst/>
          </a:prstGeom>
          <a:noFill/>
        </p:spPr>
        <p:txBody>
          <a:bodyPr wrap="square" rtlCol="0">
            <a:spAutoFit/>
          </a:bodyPr>
          <a:lstStyle/>
          <a:p>
            <a:r>
              <a:rPr lang="en-GB" sz="1400" dirty="0" smtClean="0"/>
              <a:t>How much faster will you need to be going to successfully escape earth’s gravity?</a:t>
            </a:r>
            <a:endParaRPr lang="en-GB" sz="1400" dirty="0"/>
          </a:p>
        </p:txBody>
      </p:sp>
      <p:sp>
        <p:nvSpPr>
          <p:cNvPr id="7" name="TextBox 6"/>
          <p:cNvSpPr txBox="1"/>
          <p:nvPr/>
        </p:nvSpPr>
        <p:spPr>
          <a:xfrm>
            <a:off x="404664" y="3275856"/>
            <a:ext cx="5904656" cy="1200329"/>
          </a:xfrm>
          <a:prstGeom prst="rect">
            <a:avLst/>
          </a:prstGeom>
          <a:noFill/>
        </p:spPr>
        <p:txBody>
          <a:bodyPr wrap="square" rtlCol="0">
            <a:spAutoFit/>
          </a:bodyPr>
          <a:lstStyle/>
          <a:p>
            <a:r>
              <a:rPr lang="en-GB" sz="2400" dirty="0" smtClean="0"/>
              <a:t>_______________________________________________________________________________________________________________</a:t>
            </a:r>
            <a:endParaRPr lang="en-GB" sz="2400" dirty="0"/>
          </a:p>
        </p:txBody>
      </p:sp>
      <p:sp>
        <p:nvSpPr>
          <p:cNvPr id="8" name="TextBox 7"/>
          <p:cNvSpPr txBox="1"/>
          <p:nvPr/>
        </p:nvSpPr>
        <p:spPr>
          <a:xfrm>
            <a:off x="0" y="4644008"/>
            <a:ext cx="6858000" cy="738664"/>
          </a:xfrm>
          <a:prstGeom prst="rect">
            <a:avLst/>
          </a:prstGeom>
          <a:noFill/>
        </p:spPr>
        <p:txBody>
          <a:bodyPr wrap="square" rtlCol="0">
            <a:spAutoFit/>
          </a:bodyPr>
          <a:lstStyle/>
          <a:p>
            <a:r>
              <a:rPr lang="en-GB" sz="1400" dirty="0" smtClean="0"/>
              <a:t>As you escape the earths atmosphere you will be hit by radiation, this has to stay at a safe level.  The level is 3.75 rad.  How much over the safe level is your ship if the level is shown below?  </a:t>
            </a:r>
            <a:endParaRPr lang="en-GB" sz="1400" dirty="0"/>
          </a:p>
        </p:txBody>
      </p:sp>
      <p:pic>
        <p:nvPicPr>
          <p:cNvPr id="20483" name="Picture 3"/>
          <p:cNvPicPr>
            <a:picLocks noChangeAspect="1" noChangeArrowheads="1"/>
          </p:cNvPicPr>
          <p:nvPr/>
        </p:nvPicPr>
        <p:blipFill>
          <a:blip r:embed="rId3" cstate="print"/>
          <a:srcRect t="21724" b="8760"/>
          <a:stretch>
            <a:fillRect/>
          </a:stretch>
        </p:blipFill>
        <p:spPr bwMode="auto">
          <a:xfrm>
            <a:off x="0" y="5436096"/>
            <a:ext cx="6673850" cy="1152128"/>
          </a:xfrm>
          <a:prstGeom prst="rect">
            <a:avLst/>
          </a:prstGeom>
          <a:noFill/>
          <a:ln w="9525">
            <a:noFill/>
            <a:miter lim="800000"/>
            <a:headEnd/>
            <a:tailEnd/>
          </a:ln>
        </p:spPr>
      </p:pic>
      <p:sp>
        <p:nvSpPr>
          <p:cNvPr id="10" name="TextBox 9"/>
          <p:cNvSpPr txBox="1"/>
          <p:nvPr/>
        </p:nvSpPr>
        <p:spPr>
          <a:xfrm>
            <a:off x="260648" y="7236296"/>
            <a:ext cx="5904656" cy="1200329"/>
          </a:xfrm>
          <a:prstGeom prst="rect">
            <a:avLst/>
          </a:prstGeom>
          <a:noFill/>
        </p:spPr>
        <p:txBody>
          <a:bodyPr wrap="square" rtlCol="0">
            <a:spAutoFit/>
          </a:bodyPr>
          <a:lstStyle/>
          <a:p>
            <a:r>
              <a:rPr lang="en-GB" sz="2400" dirty="0" smtClean="0"/>
              <a:t>_______________________________________________________________________________________________________________</a:t>
            </a:r>
            <a:endParaRPr lang="en-GB"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6858000" cy="523220"/>
          </a:xfrm>
          <a:prstGeom prst="rect">
            <a:avLst/>
          </a:prstGeom>
          <a:noFill/>
        </p:spPr>
        <p:txBody>
          <a:bodyPr wrap="square" rtlCol="0">
            <a:spAutoFit/>
          </a:bodyPr>
          <a:lstStyle/>
          <a:p>
            <a:r>
              <a:rPr lang="en-GB" sz="1400" dirty="0" smtClean="0"/>
              <a:t>The temperature of the ships hull needs to be carefully watched if it falls below - 15 the ship will fall apart!  Check the thermometer below are you still safe?</a:t>
            </a:r>
            <a:endParaRPr lang="en-GB" sz="1400" dirty="0"/>
          </a:p>
        </p:txBody>
      </p:sp>
      <p:pic>
        <p:nvPicPr>
          <p:cNvPr id="21506" name="Picture 2"/>
          <p:cNvPicPr>
            <a:picLocks noChangeAspect="1" noChangeArrowheads="1"/>
          </p:cNvPicPr>
          <p:nvPr/>
        </p:nvPicPr>
        <p:blipFill>
          <a:blip r:embed="rId2" cstate="print"/>
          <a:srcRect t="4169"/>
          <a:stretch>
            <a:fillRect/>
          </a:stretch>
        </p:blipFill>
        <p:spPr bwMode="auto">
          <a:xfrm>
            <a:off x="476672" y="467544"/>
            <a:ext cx="1154164" cy="3310260"/>
          </a:xfrm>
          <a:prstGeom prst="rect">
            <a:avLst/>
          </a:prstGeom>
          <a:noFill/>
          <a:ln w="9525">
            <a:noFill/>
            <a:miter lim="800000"/>
            <a:headEnd/>
            <a:tailEnd/>
          </a:ln>
        </p:spPr>
      </p:pic>
      <p:sp>
        <p:nvSpPr>
          <p:cNvPr id="4" name="TextBox 3"/>
          <p:cNvSpPr txBox="1"/>
          <p:nvPr/>
        </p:nvSpPr>
        <p:spPr>
          <a:xfrm>
            <a:off x="1700808" y="971600"/>
            <a:ext cx="4536504" cy="1200329"/>
          </a:xfrm>
          <a:prstGeom prst="rect">
            <a:avLst/>
          </a:prstGeom>
          <a:noFill/>
        </p:spPr>
        <p:txBody>
          <a:bodyPr wrap="square" rtlCol="0">
            <a:spAutoFit/>
          </a:bodyPr>
          <a:lstStyle/>
          <a:p>
            <a:r>
              <a:rPr lang="en-GB" dirty="0" smtClean="0"/>
              <a:t>What is the reading? _________</a:t>
            </a:r>
          </a:p>
          <a:p>
            <a:endParaRPr lang="en-GB" dirty="0"/>
          </a:p>
          <a:p>
            <a:endParaRPr lang="en-GB" dirty="0" smtClean="0"/>
          </a:p>
          <a:p>
            <a:r>
              <a:rPr lang="en-GB" dirty="0" smtClean="0"/>
              <a:t>Are you safe still? _________</a:t>
            </a:r>
            <a:endParaRPr lang="en-GB" dirty="0"/>
          </a:p>
        </p:txBody>
      </p:sp>
      <p:sp>
        <p:nvSpPr>
          <p:cNvPr id="5" name="TextBox 4"/>
          <p:cNvSpPr txBox="1"/>
          <p:nvPr/>
        </p:nvSpPr>
        <p:spPr>
          <a:xfrm>
            <a:off x="0" y="4283968"/>
            <a:ext cx="6858000" cy="523220"/>
          </a:xfrm>
          <a:prstGeom prst="rect">
            <a:avLst/>
          </a:prstGeom>
          <a:noFill/>
        </p:spPr>
        <p:txBody>
          <a:bodyPr wrap="square" rtlCol="0">
            <a:spAutoFit/>
          </a:bodyPr>
          <a:lstStyle/>
          <a:p>
            <a:r>
              <a:rPr lang="en-GB" sz="1400" dirty="0" smtClean="0"/>
              <a:t>As you enter Mars’ atmosphere the temperature of the hull cannot reach more than 450 C .  The thermometer below shows the temperature, are you safe?</a:t>
            </a:r>
            <a:endParaRPr lang="en-GB" sz="1400" dirty="0"/>
          </a:p>
        </p:txBody>
      </p:sp>
      <p:pic>
        <p:nvPicPr>
          <p:cNvPr id="21507" name="Picture 3"/>
          <p:cNvPicPr>
            <a:picLocks noChangeAspect="1" noChangeArrowheads="1"/>
          </p:cNvPicPr>
          <p:nvPr/>
        </p:nvPicPr>
        <p:blipFill>
          <a:blip r:embed="rId3" cstate="print"/>
          <a:srcRect t="4000"/>
          <a:stretch>
            <a:fillRect/>
          </a:stretch>
        </p:blipFill>
        <p:spPr bwMode="auto">
          <a:xfrm>
            <a:off x="4797152" y="4860032"/>
            <a:ext cx="1181965" cy="3456384"/>
          </a:xfrm>
          <a:prstGeom prst="rect">
            <a:avLst/>
          </a:prstGeom>
          <a:noFill/>
          <a:ln w="9525">
            <a:noFill/>
            <a:miter lim="800000"/>
            <a:headEnd/>
            <a:tailEnd/>
          </a:ln>
        </p:spPr>
      </p:pic>
      <p:sp>
        <p:nvSpPr>
          <p:cNvPr id="7" name="TextBox 6"/>
          <p:cNvSpPr txBox="1"/>
          <p:nvPr/>
        </p:nvSpPr>
        <p:spPr>
          <a:xfrm>
            <a:off x="332656" y="5292080"/>
            <a:ext cx="4032448" cy="2308324"/>
          </a:xfrm>
          <a:prstGeom prst="rect">
            <a:avLst/>
          </a:prstGeom>
          <a:noFill/>
        </p:spPr>
        <p:txBody>
          <a:bodyPr wrap="square" rtlCol="0">
            <a:spAutoFit/>
          </a:bodyPr>
          <a:lstStyle/>
          <a:p>
            <a:r>
              <a:rPr lang="en-GB" sz="1600" dirty="0" smtClean="0"/>
              <a:t>What is the current temperature? ______</a:t>
            </a:r>
          </a:p>
          <a:p>
            <a:endParaRPr lang="en-GB" sz="1600" dirty="0"/>
          </a:p>
          <a:p>
            <a:r>
              <a:rPr lang="en-GB" sz="1600" dirty="0" smtClean="0"/>
              <a:t>How much can the temperature rise before it reaches 450c (show your working)</a:t>
            </a:r>
          </a:p>
          <a:p>
            <a:endParaRPr lang="en-GB" sz="1600" dirty="0"/>
          </a:p>
          <a:p>
            <a:r>
              <a:rPr lang="en-GB" sz="1600" dirty="0" smtClean="0"/>
              <a:t>____________________________________________________________________________________________________________________________________________________</a:t>
            </a:r>
            <a:endParaRPr lang="en-GB"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6858000" cy="738664"/>
          </a:xfrm>
          <a:prstGeom prst="rect">
            <a:avLst/>
          </a:prstGeom>
          <a:noFill/>
        </p:spPr>
        <p:txBody>
          <a:bodyPr wrap="square" rtlCol="0">
            <a:spAutoFit/>
          </a:bodyPr>
          <a:lstStyle/>
          <a:p>
            <a:r>
              <a:rPr lang="en-GB" sz="1400" dirty="0" smtClean="0"/>
              <a:t>Whilst on Mars you need to fix your ships electrics.  You use an </a:t>
            </a:r>
            <a:r>
              <a:rPr lang="en-GB" sz="1400" dirty="0" err="1" smtClean="0"/>
              <a:t>ameter</a:t>
            </a:r>
            <a:r>
              <a:rPr lang="en-GB" sz="1400" dirty="0" smtClean="0"/>
              <a:t> which measure amps.  You need to have at least 43 amps for your ships electrics to work properly.  How many amps do you have if the reading below is correct.</a:t>
            </a:r>
            <a:endParaRPr lang="en-GB" sz="1400" dirty="0"/>
          </a:p>
        </p:txBody>
      </p:sp>
      <p:pic>
        <p:nvPicPr>
          <p:cNvPr id="22531" name="Picture 3"/>
          <p:cNvPicPr>
            <a:picLocks noChangeAspect="1" noChangeArrowheads="1"/>
          </p:cNvPicPr>
          <p:nvPr/>
        </p:nvPicPr>
        <p:blipFill>
          <a:blip r:embed="rId2" cstate="print"/>
          <a:srcRect t="10506"/>
          <a:stretch>
            <a:fillRect/>
          </a:stretch>
        </p:blipFill>
        <p:spPr bwMode="auto">
          <a:xfrm>
            <a:off x="0" y="899592"/>
            <a:ext cx="3291994" cy="2453456"/>
          </a:xfrm>
          <a:prstGeom prst="rect">
            <a:avLst/>
          </a:prstGeom>
          <a:noFill/>
          <a:ln w="9525">
            <a:noFill/>
            <a:miter lim="800000"/>
            <a:headEnd/>
            <a:tailEnd/>
          </a:ln>
        </p:spPr>
      </p:pic>
      <p:sp>
        <p:nvSpPr>
          <p:cNvPr id="5" name="TextBox 4"/>
          <p:cNvSpPr txBox="1"/>
          <p:nvPr/>
        </p:nvSpPr>
        <p:spPr>
          <a:xfrm>
            <a:off x="3573016" y="827584"/>
            <a:ext cx="3024336" cy="2554545"/>
          </a:xfrm>
          <a:prstGeom prst="rect">
            <a:avLst/>
          </a:prstGeom>
          <a:noFill/>
        </p:spPr>
        <p:txBody>
          <a:bodyPr wrap="square" rtlCol="0">
            <a:spAutoFit/>
          </a:bodyPr>
          <a:lstStyle/>
          <a:p>
            <a:r>
              <a:rPr lang="en-GB" sz="1400" dirty="0" smtClean="0"/>
              <a:t>What is the reading at the moment? ________</a:t>
            </a:r>
          </a:p>
          <a:p>
            <a:endParaRPr lang="en-GB" sz="1400" dirty="0"/>
          </a:p>
          <a:p>
            <a:r>
              <a:rPr lang="en-GB" sz="1400" dirty="0" smtClean="0"/>
              <a:t>How many more amps do you need?  (show your working)</a:t>
            </a:r>
          </a:p>
          <a:p>
            <a:r>
              <a:rPr lang="en-GB" dirty="0" smtClean="0"/>
              <a:t>________________________________________________________________________________________________________________________</a:t>
            </a:r>
            <a:endParaRPr lang="en-GB" dirty="0"/>
          </a:p>
        </p:txBody>
      </p:sp>
      <p:sp>
        <p:nvSpPr>
          <p:cNvPr id="6" name="TextBox 5"/>
          <p:cNvSpPr txBox="1"/>
          <p:nvPr/>
        </p:nvSpPr>
        <p:spPr>
          <a:xfrm>
            <a:off x="0" y="4139952"/>
            <a:ext cx="6858000" cy="923330"/>
          </a:xfrm>
          <a:prstGeom prst="rect">
            <a:avLst/>
          </a:prstGeom>
          <a:noFill/>
        </p:spPr>
        <p:txBody>
          <a:bodyPr wrap="square" rtlCol="0">
            <a:spAutoFit/>
          </a:bodyPr>
          <a:lstStyle/>
          <a:p>
            <a:r>
              <a:rPr lang="en-GB" dirty="0" smtClean="0"/>
              <a:t>During your stay on Mars you must collect 355 kilograms of rocks.  The meter below shows how much you have collected.  How much have you collected so far? ___________</a:t>
            </a:r>
            <a:endParaRPr lang="en-GB" dirty="0"/>
          </a:p>
        </p:txBody>
      </p:sp>
      <p:pic>
        <p:nvPicPr>
          <p:cNvPr id="22532" name="Picture 4"/>
          <p:cNvPicPr>
            <a:picLocks noChangeAspect="1" noChangeArrowheads="1"/>
          </p:cNvPicPr>
          <p:nvPr/>
        </p:nvPicPr>
        <p:blipFill>
          <a:blip r:embed="rId3" cstate="print"/>
          <a:srcRect t="10189"/>
          <a:stretch>
            <a:fillRect/>
          </a:stretch>
        </p:blipFill>
        <p:spPr bwMode="auto">
          <a:xfrm>
            <a:off x="0" y="5076056"/>
            <a:ext cx="4243138" cy="3173536"/>
          </a:xfrm>
          <a:prstGeom prst="rect">
            <a:avLst/>
          </a:prstGeom>
          <a:noFill/>
          <a:ln w="9525">
            <a:noFill/>
            <a:miter lim="800000"/>
            <a:headEnd/>
            <a:tailEnd/>
          </a:ln>
        </p:spPr>
      </p:pic>
      <p:sp>
        <p:nvSpPr>
          <p:cNvPr id="8" name="TextBox 7"/>
          <p:cNvSpPr txBox="1"/>
          <p:nvPr/>
        </p:nvSpPr>
        <p:spPr>
          <a:xfrm>
            <a:off x="4149080" y="5292080"/>
            <a:ext cx="2448272" cy="923330"/>
          </a:xfrm>
          <a:prstGeom prst="rect">
            <a:avLst/>
          </a:prstGeom>
          <a:noFill/>
        </p:spPr>
        <p:txBody>
          <a:bodyPr wrap="square" rtlCol="0">
            <a:spAutoFit/>
          </a:bodyPr>
          <a:lstStyle/>
          <a:p>
            <a:r>
              <a:rPr lang="en-GB" dirty="0" smtClean="0"/>
              <a:t>How much more do you need to collect?(Show your working)</a:t>
            </a:r>
            <a:endParaRPr lang="en-GB" dirty="0"/>
          </a:p>
        </p:txBody>
      </p:sp>
      <p:sp>
        <p:nvSpPr>
          <p:cNvPr id="9" name="TextBox 8"/>
          <p:cNvSpPr txBox="1"/>
          <p:nvPr/>
        </p:nvSpPr>
        <p:spPr>
          <a:xfrm>
            <a:off x="4221088" y="6300192"/>
            <a:ext cx="2376264" cy="2308324"/>
          </a:xfrm>
          <a:prstGeom prst="rect">
            <a:avLst/>
          </a:prstGeom>
          <a:noFill/>
        </p:spPr>
        <p:txBody>
          <a:bodyPr wrap="square" rtlCol="0">
            <a:spAutoFit/>
          </a:bodyPr>
          <a:lstStyle/>
          <a:p>
            <a:r>
              <a:rPr lang="en-GB" dirty="0" smtClean="0"/>
              <a:t>________________________________________________________________________________________________________________________________________________________</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744</Words>
  <Application>Microsoft Office PowerPoint</Application>
  <PresentationFormat>On-screen Show (4:3)</PresentationFormat>
  <Paragraphs>71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carl</dc:creator>
  <cp:lastModifiedBy>Gareth Pitchford</cp:lastModifiedBy>
  <cp:revision>4</cp:revision>
  <dcterms:created xsi:type="dcterms:W3CDTF">2011-11-30T21:29:34Z</dcterms:created>
  <dcterms:modified xsi:type="dcterms:W3CDTF">2011-12-05T15:57:26Z</dcterms:modified>
</cp:coreProperties>
</file>