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9" r:id="rId2"/>
    <p:sldId id="272" r:id="rId3"/>
    <p:sldId id="256" r:id="rId4"/>
    <p:sldId id="273" r:id="rId5"/>
    <p:sldId id="257" r:id="rId6"/>
    <p:sldId id="280" r:id="rId7"/>
    <p:sldId id="271" r:id="rId8"/>
    <p:sldId id="265" r:id="rId9"/>
    <p:sldId id="266" r:id="rId10"/>
    <p:sldId id="264" r:id="rId11"/>
    <p:sldId id="258" r:id="rId12"/>
    <p:sldId id="262" r:id="rId13"/>
    <p:sldId id="259" r:id="rId14"/>
    <p:sldId id="260" r:id="rId15"/>
    <p:sldId id="269" r:id="rId16"/>
    <p:sldId id="263" r:id="rId17"/>
    <p:sldId id="267" r:id="rId18"/>
    <p:sldId id="268" r:id="rId19"/>
    <p:sldId id="274" r:id="rId20"/>
    <p:sldId id="276" r:id="rId21"/>
    <p:sldId id="277" r:id="rId22"/>
    <p:sldId id="278" r:id="rId23"/>
    <p:sldId id="275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6" autoAdjust="0"/>
    <p:restoredTop sz="94660"/>
  </p:normalViewPr>
  <p:slideViewPr>
    <p:cSldViewPr>
      <p:cViewPr>
        <p:scale>
          <a:sx n="76" d="100"/>
          <a:sy n="76" d="100"/>
        </p:scale>
        <p:origin x="-114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E1F83-81A8-440E-B3CC-E9D4524B248B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25644-60D1-4BAB-8792-ED8659B9C1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345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25644-60D1-4BAB-8792-ED8659B9C152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217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25644-60D1-4BAB-8792-ED8659B9C152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217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5744-4C32-4D11-877A-30C088312975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EA86-A252-46A8-ACF2-B1E415B774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495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5744-4C32-4D11-877A-30C088312975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EA86-A252-46A8-ACF2-B1E415B774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54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5744-4C32-4D11-877A-30C088312975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EA86-A252-46A8-ACF2-B1E415B774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08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5744-4C32-4D11-877A-30C088312975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EA86-A252-46A8-ACF2-B1E415B774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749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5744-4C32-4D11-877A-30C088312975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EA86-A252-46A8-ACF2-B1E415B774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91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5744-4C32-4D11-877A-30C088312975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EA86-A252-46A8-ACF2-B1E415B774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590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5744-4C32-4D11-877A-30C088312975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EA86-A252-46A8-ACF2-B1E415B774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43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5744-4C32-4D11-877A-30C088312975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EA86-A252-46A8-ACF2-B1E415B774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909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5744-4C32-4D11-877A-30C088312975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EA86-A252-46A8-ACF2-B1E415B774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0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5744-4C32-4D11-877A-30C088312975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EA86-A252-46A8-ACF2-B1E415B774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69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85744-4C32-4D11-877A-30C088312975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3EA86-A252-46A8-ACF2-B1E415B774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407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85744-4C32-4D11-877A-30C088312975}" type="datetimeFigureOut">
              <a:rPr lang="en-GB" smtClean="0"/>
              <a:t>12/08/2011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3EA86-A252-46A8-ACF2-B1E415B774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354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712" y="404664"/>
            <a:ext cx="7776864" cy="1080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dirty="0" smtClean="0"/>
              <a:t>Where in the world is our agent? </a:t>
            </a:r>
            <a:endParaRPr lang="en-GB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980728"/>
            <a:ext cx="4220584" cy="422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4905540"/>
            <a:ext cx="72007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An investigation involving estimation, formula and addition. 	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07098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481" y="548680"/>
            <a:ext cx="8784976" cy="1714202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</a:rPr>
              <a:t>France is worth 47…..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Can you predict which country has the most points?</a:t>
            </a:r>
            <a:br>
              <a:rPr lang="en-GB" dirty="0" smtClean="0"/>
            </a:br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09411"/>
            <a:ext cx="8229600" cy="2631757"/>
          </a:xfrm>
        </p:spPr>
        <p:txBody>
          <a:bodyPr>
            <a:noAutofit/>
          </a:bodyPr>
          <a:lstStyle/>
          <a:p>
            <a:r>
              <a:rPr lang="en-GB" sz="3600" dirty="0" smtClean="0"/>
              <a:t>Latvia  </a:t>
            </a:r>
          </a:p>
          <a:p>
            <a:endParaRPr lang="en-GB" sz="3600" dirty="0" smtClean="0"/>
          </a:p>
          <a:p>
            <a:r>
              <a:rPr lang="en-GB" sz="3600" dirty="0" smtClean="0"/>
              <a:t>England</a:t>
            </a:r>
          </a:p>
          <a:p>
            <a:endParaRPr lang="en-GB" sz="3600" dirty="0" smtClean="0"/>
          </a:p>
          <a:p>
            <a:r>
              <a:rPr lang="en-GB" sz="3600" dirty="0" smtClean="0"/>
              <a:t>Greece </a:t>
            </a:r>
          </a:p>
          <a:p>
            <a:pPr marL="0" indent="0">
              <a:buNone/>
            </a:pPr>
            <a:r>
              <a:rPr lang="en-GB" sz="1800" dirty="0" smtClean="0"/>
              <a:t>                            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70513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Why did you think this?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09411"/>
            <a:ext cx="8229600" cy="2631757"/>
          </a:xfrm>
        </p:spPr>
        <p:txBody>
          <a:bodyPr>
            <a:noAutofit/>
          </a:bodyPr>
          <a:lstStyle/>
          <a:p>
            <a:r>
              <a:rPr lang="en-GB" sz="3600" dirty="0" smtClean="0"/>
              <a:t>La</a:t>
            </a:r>
            <a:r>
              <a:rPr lang="en-GB" sz="4400" dirty="0" smtClean="0">
                <a:solidFill>
                  <a:schemeClr val="tx2"/>
                </a:solidFill>
              </a:rPr>
              <a:t>tv</a:t>
            </a:r>
            <a:r>
              <a:rPr lang="en-GB" sz="3600" dirty="0" smtClean="0"/>
              <a:t>ia</a:t>
            </a:r>
            <a:r>
              <a:rPr lang="en-GB" sz="3600" dirty="0" smtClean="0">
                <a:solidFill>
                  <a:srgbClr val="00B050"/>
                </a:solidFill>
              </a:rPr>
              <a:t>  </a:t>
            </a:r>
          </a:p>
          <a:p>
            <a:endParaRPr lang="en-GB" sz="3600" dirty="0" smtClean="0"/>
          </a:p>
          <a:p>
            <a:r>
              <a:rPr lang="en-GB" sz="3600" dirty="0" smtClean="0"/>
              <a:t>E</a:t>
            </a:r>
            <a:r>
              <a:rPr lang="en-GB" sz="4800" dirty="0" smtClean="0">
                <a:solidFill>
                  <a:schemeClr val="tx2"/>
                </a:solidFill>
              </a:rPr>
              <a:t>n</a:t>
            </a:r>
            <a:r>
              <a:rPr lang="en-GB" sz="3600" dirty="0" smtClean="0"/>
              <a:t>gla</a:t>
            </a:r>
            <a:r>
              <a:rPr lang="en-GB" sz="4800" dirty="0" smtClean="0">
                <a:solidFill>
                  <a:schemeClr val="tx2"/>
                </a:solidFill>
              </a:rPr>
              <a:t>n</a:t>
            </a:r>
            <a:r>
              <a:rPr lang="en-GB" sz="3600" dirty="0" smtClean="0"/>
              <a:t>d</a:t>
            </a:r>
          </a:p>
          <a:p>
            <a:endParaRPr lang="en-GB" sz="3600" dirty="0" smtClean="0"/>
          </a:p>
          <a:p>
            <a:r>
              <a:rPr lang="en-GB" sz="5400" dirty="0" smtClean="0">
                <a:solidFill>
                  <a:schemeClr val="tx2"/>
                </a:solidFill>
              </a:rPr>
              <a:t>G</a:t>
            </a:r>
            <a:r>
              <a:rPr lang="en-GB" sz="3600" dirty="0" smtClean="0"/>
              <a:t>r</a:t>
            </a:r>
            <a:r>
              <a:rPr lang="en-GB" sz="4800" dirty="0" smtClean="0">
                <a:solidFill>
                  <a:schemeClr val="tx2"/>
                </a:solidFill>
              </a:rPr>
              <a:t>ee</a:t>
            </a:r>
            <a:r>
              <a:rPr lang="en-GB" sz="5400" dirty="0" smtClean="0">
                <a:solidFill>
                  <a:schemeClr val="tx2"/>
                </a:solidFill>
              </a:rPr>
              <a:t>c</a:t>
            </a:r>
            <a:r>
              <a:rPr lang="en-GB" sz="4800" dirty="0" smtClean="0">
                <a:solidFill>
                  <a:schemeClr val="tx2"/>
                </a:solidFill>
              </a:rPr>
              <a:t>e</a:t>
            </a:r>
            <a:r>
              <a:rPr lang="en-GB" sz="3600" dirty="0" smtClean="0"/>
              <a:t> </a:t>
            </a:r>
          </a:p>
          <a:p>
            <a:pPr marL="0" indent="0">
              <a:buNone/>
            </a:pPr>
            <a:r>
              <a:rPr lang="en-GB" sz="1800" dirty="0" smtClean="0"/>
              <a:t>                            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69732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en-GB" dirty="0" smtClean="0"/>
              <a:t>Can you work out the number codes for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09411"/>
            <a:ext cx="8229600" cy="2631757"/>
          </a:xfrm>
        </p:spPr>
        <p:txBody>
          <a:bodyPr>
            <a:noAutofit/>
          </a:bodyPr>
          <a:lstStyle/>
          <a:p>
            <a:r>
              <a:rPr lang="en-GB" sz="3600" dirty="0" smtClean="0"/>
              <a:t>Latvia </a:t>
            </a:r>
          </a:p>
          <a:p>
            <a:endParaRPr lang="en-GB" sz="3600" dirty="0" smtClean="0"/>
          </a:p>
          <a:p>
            <a:r>
              <a:rPr lang="en-GB" sz="3600" dirty="0" smtClean="0"/>
              <a:t>England</a:t>
            </a:r>
          </a:p>
          <a:p>
            <a:endParaRPr lang="en-GB" sz="3600" dirty="0" smtClean="0"/>
          </a:p>
          <a:p>
            <a:r>
              <a:rPr lang="en-GB" sz="3600" dirty="0" smtClean="0"/>
              <a:t>Greece  </a:t>
            </a:r>
          </a:p>
          <a:p>
            <a:pPr marL="0" indent="0">
              <a:buNone/>
            </a:pPr>
            <a:r>
              <a:rPr lang="en-GB" sz="1800" dirty="0" smtClean="0"/>
              <a:t>                            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07555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en-GB" dirty="0" smtClean="0"/>
              <a:t>Can you work out the number codes for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09411"/>
            <a:ext cx="8229600" cy="2631757"/>
          </a:xfrm>
        </p:spPr>
        <p:txBody>
          <a:bodyPr>
            <a:noAutofit/>
          </a:bodyPr>
          <a:lstStyle/>
          <a:p>
            <a:r>
              <a:rPr lang="en-GB" sz="3600" dirty="0" smtClean="0"/>
              <a:t>Latvia </a:t>
            </a:r>
          </a:p>
          <a:p>
            <a:pPr marL="0" indent="0">
              <a:buNone/>
            </a:pPr>
            <a:r>
              <a:rPr lang="en-GB" sz="3600" dirty="0" smtClean="0"/>
              <a:t>   12	 	1	20	22	9	1 =  65</a:t>
            </a:r>
          </a:p>
          <a:p>
            <a:r>
              <a:rPr lang="en-GB" sz="3600" dirty="0" smtClean="0"/>
              <a:t>England</a:t>
            </a:r>
          </a:p>
          <a:p>
            <a:endParaRPr lang="en-GB" sz="3600" dirty="0" smtClean="0"/>
          </a:p>
          <a:p>
            <a:r>
              <a:rPr lang="en-GB" sz="3600" dirty="0" smtClean="0"/>
              <a:t>Greece</a:t>
            </a:r>
          </a:p>
          <a:p>
            <a:pPr marL="0" indent="0">
              <a:buNone/>
            </a:pPr>
            <a:r>
              <a:rPr lang="en-GB" sz="1800" dirty="0" smtClean="0"/>
              <a:t>                             </a:t>
            </a:r>
            <a:endParaRPr lang="en-GB" sz="1800" dirty="0"/>
          </a:p>
        </p:txBody>
      </p:sp>
      <p:sp>
        <p:nvSpPr>
          <p:cNvPr id="4" name="Oval 3"/>
          <p:cNvSpPr/>
          <p:nvPr/>
        </p:nvSpPr>
        <p:spPr>
          <a:xfrm>
            <a:off x="6732240" y="2852936"/>
            <a:ext cx="64807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2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en-GB" dirty="0" smtClean="0"/>
              <a:t>Can you work out the number codes for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09411"/>
            <a:ext cx="8229600" cy="2631757"/>
          </a:xfrm>
        </p:spPr>
        <p:txBody>
          <a:bodyPr>
            <a:noAutofit/>
          </a:bodyPr>
          <a:lstStyle/>
          <a:p>
            <a:r>
              <a:rPr lang="en-GB" sz="3600" dirty="0" smtClean="0"/>
              <a:t>Latvia </a:t>
            </a:r>
          </a:p>
          <a:p>
            <a:pPr marL="0" indent="0">
              <a:buNone/>
            </a:pPr>
            <a:r>
              <a:rPr lang="en-GB" sz="3600" dirty="0" smtClean="0"/>
              <a:t>   12	 	1	20	22	9	1 =  65</a:t>
            </a:r>
          </a:p>
          <a:p>
            <a:r>
              <a:rPr lang="en-GB" sz="3600" dirty="0" smtClean="0"/>
              <a:t>England</a:t>
            </a:r>
          </a:p>
          <a:p>
            <a:r>
              <a:rPr lang="en-GB" sz="3600" dirty="0"/>
              <a:t>5</a:t>
            </a:r>
            <a:r>
              <a:rPr lang="en-GB" sz="3600" dirty="0" smtClean="0"/>
              <a:t>	14	7	12	1	14	4	=  57</a:t>
            </a:r>
          </a:p>
          <a:p>
            <a:r>
              <a:rPr lang="en-GB" sz="3600" dirty="0" smtClean="0"/>
              <a:t>Greece</a:t>
            </a:r>
          </a:p>
          <a:p>
            <a:pPr marL="0" indent="0">
              <a:buNone/>
            </a:pPr>
            <a:r>
              <a:rPr lang="en-GB" sz="1800" dirty="0" smtClean="0"/>
              <a:t>                             </a:t>
            </a:r>
            <a:endParaRPr lang="en-GB" sz="1800" dirty="0"/>
          </a:p>
        </p:txBody>
      </p:sp>
      <p:sp>
        <p:nvSpPr>
          <p:cNvPr id="4" name="Oval 3"/>
          <p:cNvSpPr/>
          <p:nvPr/>
        </p:nvSpPr>
        <p:spPr>
          <a:xfrm>
            <a:off x="7341635" y="4077072"/>
            <a:ext cx="64807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2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en-GB" dirty="0" smtClean="0"/>
              <a:t>Can you work out the number codes for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09411"/>
            <a:ext cx="8229600" cy="2631757"/>
          </a:xfrm>
        </p:spPr>
        <p:txBody>
          <a:bodyPr>
            <a:noAutofit/>
          </a:bodyPr>
          <a:lstStyle/>
          <a:p>
            <a:r>
              <a:rPr lang="en-GB" sz="3600" dirty="0" smtClean="0"/>
              <a:t>Latvia </a:t>
            </a:r>
          </a:p>
          <a:p>
            <a:pPr marL="0" indent="0">
              <a:buNone/>
            </a:pPr>
            <a:r>
              <a:rPr lang="en-GB" sz="3600" dirty="0" smtClean="0"/>
              <a:t>   12	 	1	20	22	9	1 =  65</a:t>
            </a:r>
          </a:p>
          <a:p>
            <a:r>
              <a:rPr lang="en-GB" sz="3600" dirty="0" smtClean="0"/>
              <a:t>England</a:t>
            </a:r>
          </a:p>
          <a:p>
            <a:r>
              <a:rPr lang="en-GB" sz="3600" dirty="0"/>
              <a:t>5</a:t>
            </a:r>
            <a:r>
              <a:rPr lang="en-GB" sz="3600" dirty="0" smtClean="0"/>
              <a:t>	14	7	12	1	14	4	=  57</a:t>
            </a:r>
          </a:p>
          <a:p>
            <a:r>
              <a:rPr lang="en-GB" sz="3600" dirty="0" smtClean="0"/>
              <a:t>Greece	</a:t>
            </a:r>
          </a:p>
          <a:p>
            <a:r>
              <a:rPr lang="en-GB" sz="3600" dirty="0" smtClean="0"/>
              <a:t>7	18	5	5	3	5 = 		43</a:t>
            </a:r>
          </a:p>
          <a:p>
            <a:pPr marL="0" indent="0">
              <a:buNone/>
            </a:pPr>
            <a:r>
              <a:rPr lang="en-GB" sz="1800" dirty="0" smtClean="0"/>
              <a:t>                             </a:t>
            </a:r>
            <a:endParaRPr lang="en-GB" sz="1800" dirty="0"/>
          </a:p>
        </p:txBody>
      </p:sp>
      <p:sp>
        <p:nvSpPr>
          <p:cNvPr id="4" name="Oval 3"/>
          <p:cNvSpPr/>
          <p:nvPr/>
        </p:nvSpPr>
        <p:spPr>
          <a:xfrm>
            <a:off x="6804248" y="5517232"/>
            <a:ext cx="64807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79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679" y="1628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Our agent has just sent a message saying that he needs to be rescued from a country.  Code 100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7864" y="3284984"/>
            <a:ext cx="5493296" cy="2697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He needs to be flown to a country with the smallest value code. You have 10 minutes to rescue him . 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Good Luck. </a:t>
            </a:r>
            <a:r>
              <a:rPr lang="en-GB" dirty="0" smtClean="0"/>
              <a:t>	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2050" name="Picture 2" descr="http://www.ozsticker.com/85-195-thickbox/pink-panther-inspector-clousea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77072"/>
            <a:ext cx="2365499" cy="2365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15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960"/>
                            </p:stCondLst>
                            <p:childTnLst>
                              <p:par>
                                <p:cTn id="10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20"/>
                            </p:stCondLst>
                            <p:childTnLst>
                              <p:par>
                                <p:cTn id="1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is code 100?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Wales 	</a:t>
            </a:r>
            <a:r>
              <a:rPr lang="en-GB" dirty="0"/>
              <a:t>	</a:t>
            </a:r>
            <a:r>
              <a:rPr lang="en-GB" dirty="0" smtClean="0"/>
              <a:t>Denmark		 New </a:t>
            </a:r>
            <a:r>
              <a:rPr lang="en-GB" dirty="0"/>
              <a:t>Zealand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Turkey		 Holland		 Zimbabwe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India		Australia  		Italy	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America	  Venezuela		Canada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Egypt		Germany		Japan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a</a:t>
            </a:r>
            <a:r>
              <a:rPr lang="en-GB" dirty="0" smtClean="0"/>
              <a:t>nd where shall we take him to hide? (the smallest total)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11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code was too easy to break. </a:t>
            </a:r>
          </a:p>
          <a:p>
            <a:pPr marL="0" indent="0">
              <a:buNone/>
            </a:pPr>
            <a:r>
              <a:rPr lang="en-GB" dirty="0" smtClean="0"/>
              <a:t>I have designed a new code using a formula of numbers for letters</a:t>
            </a:r>
            <a:r>
              <a:rPr lang="en-GB" dirty="0"/>
              <a:t> </a:t>
            </a:r>
            <a:r>
              <a:rPr lang="en-GB" dirty="0" smtClean="0"/>
              <a:t>but I have lost my code breaker.  All I have are the names of 6 countries and their codes but they are muddled. </a:t>
            </a:r>
          </a:p>
          <a:p>
            <a:pPr marL="0" indent="0">
              <a:buNone/>
            </a:pPr>
            <a:r>
              <a:rPr lang="en-GB" dirty="0" smtClean="0"/>
              <a:t>Can you sort them out and work out the formula of the new code? 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6081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New code breaker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506509"/>
              </p:ext>
            </p:extLst>
          </p:nvPr>
        </p:nvGraphicFramePr>
        <p:xfrm>
          <a:off x="318655" y="734291"/>
          <a:ext cx="8409709" cy="1296786"/>
        </p:xfrm>
        <a:graphic>
          <a:graphicData uri="http://schemas.openxmlformats.org/drawingml/2006/table">
            <a:tbl>
              <a:tblPr>
                <a:tableStyleId>{46F890A9-2807-4EBB-B81D-B2AA78EC7F39}</a:tableStyleId>
              </a:tblPr>
              <a:tblGrid>
                <a:gridCol w="646901"/>
                <a:gridCol w="646900"/>
                <a:gridCol w="646901"/>
                <a:gridCol w="646901"/>
                <a:gridCol w="646900"/>
                <a:gridCol w="646901"/>
                <a:gridCol w="646901"/>
                <a:gridCol w="646901"/>
                <a:gridCol w="646900"/>
                <a:gridCol w="646901"/>
                <a:gridCol w="646901"/>
                <a:gridCol w="646900"/>
                <a:gridCol w="646901"/>
              </a:tblGrid>
              <a:tr h="5957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a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b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c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d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e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f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g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h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i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j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k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l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m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</a:tr>
              <a:tr h="595746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379305"/>
              </p:ext>
            </p:extLst>
          </p:nvPr>
        </p:nvGraphicFramePr>
        <p:xfrm>
          <a:off x="467544" y="3645024"/>
          <a:ext cx="8409709" cy="1296786"/>
        </p:xfrm>
        <a:graphic>
          <a:graphicData uri="http://schemas.openxmlformats.org/drawingml/2006/table">
            <a:tbl>
              <a:tblPr>
                <a:tableStyleId>{46F890A9-2807-4EBB-B81D-B2AA78EC7F39}</a:tableStyleId>
              </a:tblPr>
              <a:tblGrid>
                <a:gridCol w="646901"/>
                <a:gridCol w="646900"/>
                <a:gridCol w="646901"/>
                <a:gridCol w="646901"/>
                <a:gridCol w="646900"/>
                <a:gridCol w="646901"/>
                <a:gridCol w="646901"/>
                <a:gridCol w="646901"/>
                <a:gridCol w="646900"/>
                <a:gridCol w="646901"/>
                <a:gridCol w="646901"/>
                <a:gridCol w="646900"/>
                <a:gridCol w="646901"/>
              </a:tblGrid>
              <a:tr h="595746"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n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o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p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q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r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s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t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u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v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w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x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y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z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59574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97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Top government agents have produced a secret code. Can you study the code and  explain the formula?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16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Code mix up…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696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England    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New </a:t>
            </a:r>
            <a:r>
              <a:rPr lang="en-GB" dirty="0"/>
              <a:t>Zealand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Holland      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Zimbabwe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Australia  	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Egypt			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11960" y="1752925"/>
            <a:ext cx="576064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en-GB" sz="3200" dirty="0" smtClean="0"/>
              <a:t>27,9 ,45,	53,9,1,23,1,27,7</a:t>
            </a:r>
          </a:p>
          <a:p>
            <a:pPr marL="342900" indent="-342900">
              <a:buAutoNum type="alphaUcPeriod"/>
            </a:pPr>
            <a:r>
              <a:rPr lang="en-GB" sz="3600" dirty="0" smtClean="0"/>
              <a:t>9,13,51,31,39</a:t>
            </a:r>
          </a:p>
          <a:p>
            <a:pPr marL="342900" indent="-342900">
              <a:buAutoNum type="alphaUcPeriod"/>
            </a:pPr>
            <a:r>
              <a:rPr lang="en-GB" sz="3600" dirty="0" smtClean="0"/>
              <a:t>15, 29, 23,23, 1,27,7</a:t>
            </a:r>
          </a:p>
          <a:p>
            <a:pPr marL="342900" indent="-342900">
              <a:buAutoNum type="alphaUcPeriod"/>
            </a:pPr>
            <a:r>
              <a:rPr lang="en-GB" sz="3600" dirty="0" smtClean="0"/>
              <a:t>53, 17, 25, 3,1,3, 45, 9</a:t>
            </a:r>
          </a:p>
          <a:p>
            <a:pPr marL="342900" indent="-342900">
              <a:buAutoNum type="alphaUcPeriod"/>
            </a:pPr>
            <a:r>
              <a:rPr lang="en-GB" sz="3600" dirty="0" smtClean="0"/>
              <a:t>1,41,37,38,35,1,23,17,1</a:t>
            </a:r>
          </a:p>
          <a:p>
            <a:pPr marL="342900" indent="-342900">
              <a:buAutoNum type="alphaUcPeriod"/>
            </a:pPr>
            <a:r>
              <a:rPr lang="en-GB" sz="3600" dirty="0" smtClean="0"/>
              <a:t>9,13,51,31,39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76590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Code mix up…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178696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England    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New </a:t>
            </a:r>
            <a:r>
              <a:rPr lang="en-GB" dirty="0"/>
              <a:t>Zealand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Holland      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Zimbabwe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Australia  	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Egypt			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11960" y="1752925"/>
            <a:ext cx="576064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en-GB" sz="3200" dirty="0" smtClean="0"/>
              <a:t>27,9 ,45,	53,9,1,23,1,27,7</a:t>
            </a:r>
          </a:p>
          <a:p>
            <a:pPr marL="342900" indent="-342900">
              <a:buAutoNum type="alphaUcPeriod"/>
            </a:pPr>
            <a:r>
              <a:rPr lang="en-GB" sz="3600" dirty="0" smtClean="0"/>
              <a:t>9,13,51,31,39</a:t>
            </a:r>
          </a:p>
          <a:p>
            <a:pPr marL="342900" indent="-342900">
              <a:buAutoNum type="alphaUcPeriod"/>
            </a:pPr>
            <a:r>
              <a:rPr lang="en-GB" sz="3600" dirty="0" smtClean="0"/>
              <a:t>15, 29, 23,23, 1,27,7</a:t>
            </a:r>
          </a:p>
          <a:p>
            <a:pPr marL="342900" indent="-342900">
              <a:buAutoNum type="alphaUcPeriod"/>
            </a:pPr>
            <a:r>
              <a:rPr lang="en-GB" sz="3600" dirty="0" smtClean="0"/>
              <a:t>53, 17, 25, 3,1,3, 45, 9</a:t>
            </a:r>
          </a:p>
          <a:p>
            <a:pPr marL="342900" indent="-342900">
              <a:buAutoNum type="alphaUcPeriod"/>
            </a:pPr>
            <a:r>
              <a:rPr lang="en-GB" sz="3600" dirty="0" smtClean="0"/>
              <a:t>1,41,37,38,35,1,23,17,1</a:t>
            </a:r>
          </a:p>
          <a:p>
            <a:pPr marL="342900" indent="-342900">
              <a:buAutoNum type="alphaUcPeriod"/>
            </a:pPr>
            <a:r>
              <a:rPr lang="en-GB" sz="3600" dirty="0" smtClean="0"/>
              <a:t>9,13,51,31,39</a:t>
            </a:r>
            <a:endParaRPr lang="en-GB" sz="36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699792" y="2276872"/>
            <a:ext cx="1512168" cy="18002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591780" y="1943975"/>
            <a:ext cx="1764196" cy="288032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411760" y="3140968"/>
            <a:ext cx="180020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847078" y="3667530"/>
            <a:ext cx="1364882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735796" y="4221088"/>
            <a:ext cx="162018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195736" y="2708920"/>
            <a:ext cx="2016224" cy="21686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716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Can you work out the formula for the new code and explain it ? </a:t>
            </a:r>
          </a:p>
          <a:p>
            <a:endParaRPr lang="en-GB" dirty="0"/>
          </a:p>
          <a:p>
            <a:r>
              <a:rPr lang="en-GB" dirty="0" smtClean="0"/>
              <a:t>New code is ‘</a:t>
            </a:r>
            <a:r>
              <a:rPr lang="en-GB" dirty="0" smtClean="0">
                <a:solidFill>
                  <a:srgbClr val="FF0000"/>
                </a:solidFill>
              </a:rPr>
              <a:t>double old code</a:t>
            </a:r>
            <a:r>
              <a:rPr lang="en-GB" dirty="0" smtClean="0"/>
              <a:t>’ –1.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Old code 		</a:t>
            </a:r>
            <a:r>
              <a:rPr lang="en-GB" dirty="0"/>
              <a:t>N</a:t>
            </a:r>
            <a:r>
              <a:rPr lang="en-GB" dirty="0" smtClean="0"/>
              <a:t>ew  </a:t>
            </a:r>
            <a:r>
              <a:rPr lang="en-GB" dirty="0"/>
              <a:t>code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C= 3  			  C = 3x2 – 1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666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New code breaker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101083"/>
              </p:ext>
            </p:extLst>
          </p:nvPr>
        </p:nvGraphicFramePr>
        <p:xfrm>
          <a:off x="318655" y="734291"/>
          <a:ext cx="8409709" cy="1296786"/>
        </p:xfrm>
        <a:graphic>
          <a:graphicData uri="http://schemas.openxmlformats.org/drawingml/2006/table">
            <a:tbl>
              <a:tblPr>
                <a:tableStyleId>{46F890A9-2807-4EBB-B81D-B2AA78EC7F39}</a:tableStyleId>
              </a:tblPr>
              <a:tblGrid>
                <a:gridCol w="646901"/>
                <a:gridCol w="646900"/>
                <a:gridCol w="646901"/>
                <a:gridCol w="646901"/>
                <a:gridCol w="646900"/>
                <a:gridCol w="646901"/>
                <a:gridCol w="646901"/>
                <a:gridCol w="646901"/>
                <a:gridCol w="646900"/>
                <a:gridCol w="646901"/>
                <a:gridCol w="646901"/>
                <a:gridCol w="646900"/>
                <a:gridCol w="646901"/>
              </a:tblGrid>
              <a:tr h="5957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a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b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c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d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e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f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g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h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i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j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k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l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m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</a:tr>
              <a:tr h="59574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1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3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5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7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9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11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13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15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17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19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21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23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25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770041"/>
              </p:ext>
            </p:extLst>
          </p:nvPr>
        </p:nvGraphicFramePr>
        <p:xfrm>
          <a:off x="467544" y="3645024"/>
          <a:ext cx="8409709" cy="1296786"/>
        </p:xfrm>
        <a:graphic>
          <a:graphicData uri="http://schemas.openxmlformats.org/drawingml/2006/table">
            <a:tbl>
              <a:tblPr>
                <a:tableStyleId>{46F890A9-2807-4EBB-B81D-B2AA78EC7F39}</a:tableStyleId>
              </a:tblPr>
              <a:tblGrid>
                <a:gridCol w="646901"/>
                <a:gridCol w="646900"/>
                <a:gridCol w="646901"/>
                <a:gridCol w="646901"/>
                <a:gridCol w="646900"/>
                <a:gridCol w="646901"/>
                <a:gridCol w="646901"/>
                <a:gridCol w="646901"/>
                <a:gridCol w="646900"/>
                <a:gridCol w="646901"/>
                <a:gridCol w="646901"/>
                <a:gridCol w="646900"/>
                <a:gridCol w="646901"/>
              </a:tblGrid>
              <a:tr h="595746"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n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o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p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q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r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s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t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u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v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w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x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y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z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595746"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27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29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31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33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35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37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39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41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43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45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47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51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53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967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is code 100 answers.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Wales 	</a:t>
            </a:r>
            <a:r>
              <a:rPr lang="en-GB" dirty="0"/>
              <a:t>	</a:t>
            </a:r>
            <a:r>
              <a:rPr lang="en-GB" dirty="0" smtClean="0"/>
              <a:t>Denmark		 New </a:t>
            </a:r>
            <a:r>
              <a:rPr lang="en-GB" dirty="0"/>
              <a:t>Zealand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Turkey	100</a:t>
            </a:r>
            <a:r>
              <a:rPr lang="en-GB" dirty="0" smtClean="0"/>
              <a:t>	 Holland		 Zimbabwe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India		Australia  		Italy	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America	  Venezuela		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Canada 24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Egypt		Germany		Japan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a</a:t>
            </a:r>
            <a:r>
              <a:rPr lang="en-GB" dirty="0" smtClean="0"/>
              <a:t>nd where shall we take him to hide? (the smallest total)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67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Secret country code breaker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408669"/>
              </p:ext>
            </p:extLst>
          </p:nvPr>
        </p:nvGraphicFramePr>
        <p:xfrm>
          <a:off x="318655" y="734291"/>
          <a:ext cx="8409709" cy="1296786"/>
        </p:xfrm>
        <a:graphic>
          <a:graphicData uri="http://schemas.openxmlformats.org/drawingml/2006/table">
            <a:tbl>
              <a:tblPr>
                <a:tableStyleId>{46F890A9-2807-4EBB-B81D-B2AA78EC7F39}</a:tableStyleId>
              </a:tblPr>
              <a:tblGrid>
                <a:gridCol w="646901"/>
                <a:gridCol w="646900"/>
                <a:gridCol w="646901"/>
                <a:gridCol w="646901"/>
                <a:gridCol w="646900"/>
                <a:gridCol w="646901"/>
                <a:gridCol w="646901"/>
                <a:gridCol w="646901"/>
                <a:gridCol w="646900"/>
                <a:gridCol w="646901"/>
                <a:gridCol w="646901"/>
                <a:gridCol w="646900"/>
                <a:gridCol w="646901"/>
              </a:tblGrid>
              <a:tr h="595746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a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b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c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d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e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f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g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h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i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j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k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l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>
                          <a:latin typeface="Century Gothic" pitchFamily="34" charset="0"/>
                          <a:ea typeface="SimHei" pitchFamily="49" charset="-122"/>
                        </a:rPr>
                        <a:t>m</a:t>
                      </a:r>
                      <a:endParaRPr lang="en-GB" sz="40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/>
                </a:tc>
              </a:tr>
              <a:tr h="59574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1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2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3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4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5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6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7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8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9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10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11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12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Century Gothic" pitchFamily="34" charset="0"/>
                          <a:ea typeface="SimHei" pitchFamily="49" charset="-122"/>
                        </a:rPr>
                        <a:t>13</a:t>
                      </a:r>
                      <a:endParaRPr lang="en-GB" sz="3200" dirty="0">
                        <a:latin typeface="Century Gothic" pitchFamily="34" charset="0"/>
                        <a:ea typeface="SimHei" pitchFamily="49" charset="-122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968392"/>
              </p:ext>
            </p:extLst>
          </p:nvPr>
        </p:nvGraphicFramePr>
        <p:xfrm>
          <a:off x="467544" y="3645024"/>
          <a:ext cx="8409709" cy="1296786"/>
        </p:xfrm>
        <a:graphic>
          <a:graphicData uri="http://schemas.openxmlformats.org/drawingml/2006/table">
            <a:tbl>
              <a:tblPr>
                <a:tableStyleId>{46F890A9-2807-4EBB-B81D-B2AA78EC7F39}</a:tableStyleId>
              </a:tblPr>
              <a:tblGrid>
                <a:gridCol w="646901"/>
                <a:gridCol w="646900"/>
                <a:gridCol w="646901"/>
                <a:gridCol w="646901"/>
                <a:gridCol w="646900"/>
                <a:gridCol w="646901"/>
                <a:gridCol w="646901"/>
                <a:gridCol w="646901"/>
                <a:gridCol w="646900"/>
                <a:gridCol w="646901"/>
                <a:gridCol w="646901"/>
                <a:gridCol w="646900"/>
                <a:gridCol w="646901"/>
              </a:tblGrid>
              <a:tr h="595746"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n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o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p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q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r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s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t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u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v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w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x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y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4000" baseline="0" dirty="0" smtClean="0">
                          <a:latin typeface="Century Gothic" pitchFamily="34" charset="0"/>
                        </a:rPr>
                        <a:t>z</a:t>
                      </a:r>
                      <a:endParaRPr lang="en-GB" sz="4000" baseline="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595746"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14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15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16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17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18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19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20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21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22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23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24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25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baseline="0" dirty="0" smtClean="0">
                          <a:latin typeface="Century Gothic" pitchFamily="34" charset="0"/>
                        </a:rPr>
                        <a:t>26</a:t>
                      </a:r>
                      <a:endParaRPr lang="en-GB" sz="3200" baseline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559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Each letter has a value which is equal to the position it has in the alphabet</a:t>
            </a:r>
            <a:r>
              <a:rPr lang="en-GB" dirty="0"/>
              <a:t>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 is the first letter = 1</a:t>
            </a:r>
          </a:p>
          <a:p>
            <a:r>
              <a:rPr lang="en-GB" dirty="0" smtClean="0"/>
              <a:t>B is second 	        = 2 </a:t>
            </a:r>
          </a:p>
          <a:p>
            <a:endParaRPr lang="en-GB" dirty="0"/>
          </a:p>
          <a:p>
            <a:r>
              <a:rPr lang="en-GB" dirty="0" smtClean="0"/>
              <a:t>Z  is last, so = 26 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623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712" y="404664"/>
            <a:ext cx="7776864" cy="108012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Where in the world is this? 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632" y="1052736"/>
            <a:ext cx="4154785" cy="4154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3608" y="5517232"/>
            <a:ext cx="5688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6	18 	1	14	3	5	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20604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Can you add up the numbers to give the country a quick code number?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99592" y="2060848"/>
            <a:ext cx="7128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5400" dirty="0" smtClean="0"/>
              <a:t>6 + </a:t>
            </a:r>
            <a:r>
              <a:rPr lang="en-GB" sz="5400" dirty="0"/>
              <a:t>18 +  </a:t>
            </a:r>
            <a:r>
              <a:rPr lang="en-GB" sz="5400" dirty="0" smtClean="0"/>
              <a:t>1 + </a:t>
            </a:r>
            <a:r>
              <a:rPr lang="en-GB" sz="5400" dirty="0" smtClean="0"/>
              <a:t>14 + 3 + </a:t>
            </a:r>
            <a:r>
              <a:rPr lang="en-GB" sz="5400" dirty="0" smtClean="0"/>
              <a:t>5=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68158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" y="260648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How do you add up?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99592" y="2060848"/>
            <a:ext cx="7128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5400" dirty="0" smtClean="0"/>
              <a:t>6 + </a:t>
            </a:r>
            <a:r>
              <a:rPr lang="en-GB" sz="5400" dirty="0"/>
              <a:t>18 +  </a:t>
            </a:r>
            <a:r>
              <a:rPr lang="en-GB" sz="5400" dirty="0" smtClean="0"/>
              <a:t>1 + </a:t>
            </a:r>
            <a:r>
              <a:rPr lang="en-GB" sz="5400" dirty="0" smtClean="0"/>
              <a:t>14 + 3 + </a:t>
            </a:r>
            <a:r>
              <a:rPr lang="en-GB" sz="5400" dirty="0" smtClean="0"/>
              <a:t>5=</a:t>
            </a:r>
            <a:endParaRPr lang="en-GB" sz="5400" dirty="0"/>
          </a:p>
        </p:txBody>
      </p:sp>
      <p:sp>
        <p:nvSpPr>
          <p:cNvPr id="5" name="Rectangle 4"/>
          <p:cNvSpPr/>
          <p:nvPr/>
        </p:nvSpPr>
        <p:spPr>
          <a:xfrm>
            <a:off x="1082971" y="3501008"/>
            <a:ext cx="57932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/>
              <a:t>Along the line?</a:t>
            </a:r>
            <a:endParaRPr lang="en-GB" sz="3600" dirty="0"/>
          </a:p>
        </p:txBody>
      </p:sp>
      <p:sp>
        <p:nvSpPr>
          <p:cNvPr id="6" name="Rectangle 5"/>
          <p:cNvSpPr/>
          <p:nvPr/>
        </p:nvSpPr>
        <p:spPr>
          <a:xfrm>
            <a:off x="1219138" y="4147339"/>
            <a:ext cx="57932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/>
              <a:t>Tens first then units?</a:t>
            </a:r>
            <a:endParaRPr lang="en-GB" sz="3600" dirty="0"/>
          </a:p>
        </p:txBody>
      </p:sp>
      <p:sp>
        <p:nvSpPr>
          <p:cNvPr id="7" name="Rectangle 6"/>
          <p:cNvSpPr/>
          <p:nvPr/>
        </p:nvSpPr>
        <p:spPr>
          <a:xfrm>
            <a:off x="1247916" y="4941168"/>
            <a:ext cx="57932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/>
              <a:t>Units then tens? </a:t>
            </a:r>
            <a:endParaRPr lang="en-GB" sz="3600" dirty="0"/>
          </a:p>
        </p:txBody>
      </p:sp>
      <p:sp>
        <p:nvSpPr>
          <p:cNvPr id="8" name="Rectangle 7"/>
          <p:cNvSpPr/>
          <p:nvPr/>
        </p:nvSpPr>
        <p:spPr>
          <a:xfrm>
            <a:off x="1403648" y="5733256"/>
            <a:ext cx="57932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/>
              <a:t>Big to small?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34198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712" y="404664"/>
            <a:ext cx="7776864" cy="1080120"/>
          </a:xfrm>
        </p:spPr>
        <p:txBody>
          <a:bodyPr/>
          <a:lstStyle/>
          <a:p>
            <a:r>
              <a:rPr lang="en-GB" dirty="0" smtClean="0"/>
              <a:t>How do you add?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276872"/>
            <a:ext cx="79928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 startAt="6"/>
            </a:pPr>
            <a:r>
              <a:rPr lang="en-GB" sz="4000" dirty="0" smtClean="0"/>
              <a:t>+ 18 +</a:t>
            </a:r>
            <a:r>
              <a:rPr lang="en-GB" sz="4000" dirty="0"/>
              <a:t> </a:t>
            </a:r>
            <a:r>
              <a:rPr lang="en-GB" sz="4000" dirty="0" smtClean="0"/>
              <a:t> 1	+ 14	  + 3	  + 5	=</a:t>
            </a:r>
          </a:p>
          <a:p>
            <a:endParaRPr lang="en-GB" sz="4000" dirty="0"/>
          </a:p>
          <a:p>
            <a:r>
              <a:rPr lang="en-GB" sz="4000" dirty="0" smtClean="0">
                <a:solidFill>
                  <a:srgbClr val="FF0000"/>
                </a:solidFill>
              </a:rPr>
              <a:t>6+14      18+1            3+5 </a:t>
            </a:r>
          </a:p>
          <a:p>
            <a:pPr marL="742950" indent="-742950">
              <a:buAutoNum type="arabicPlain" startAt="20"/>
            </a:pPr>
            <a:r>
              <a:rPr lang="en-GB" sz="4000" dirty="0" smtClean="0"/>
              <a:t>            19                8</a:t>
            </a:r>
          </a:p>
          <a:p>
            <a:endParaRPr lang="en-GB" sz="4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308304" y="4581129"/>
            <a:ext cx="1368152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4800" dirty="0" smtClean="0"/>
              <a:t>47</a:t>
            </a:r>
            <a:endParaRPr lang="en-GB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5154583"/>
            <a:ext cx="10505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20</a:t>
            </a:r>
            <a:r>
              <a:rPr lang="en-GB" sz="3200" dirty="0" smtClean="0"/>
              <a:t>  </a:t>
            </a:r>
            <a:r>
              <a:rPr lang="en-GB" dirty="0" smtClean="0"/>
              <a:t>                                                                        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555776" y="5169130"/>
            <a:ext cx="10505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20</a:t>
            </a:r>
            <a:r>
              <a:rPr lang="en-GB" sz="3200" dirty="0" smtClean="0"/>
              <a:t>  </a:t>
            </a:r>
            <a:r>
              <a:rPr lang="en-GB" dirty="0" smtClean="0"/>
              <a:t>                                                                        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499636" y="5141421"/>
            <a:ext cx="10505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7</a:t>
            </a:r>
            <a:r>
              <a:rPr lang="en-GB" sz="3200" dirty="0" smtClean="0"/>
              <a:t>  </a:t>
            </a:r>
            <a:r>
              <a:rPr lang="en-GB" dirty="0" smtClean="0"/>
              <a:t>                                                                    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27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animBg="1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712" y="404664"/>
            <a:ext cx="7776864" cy="1080120"/>
          </a:xfrm>
        </p:spPr>
        <p:txBody>
          <a:bodyPr/>
          <a:lstStyle/>
          <a:p>
            <a:r>
              <a:rPr lang="en-GB" dirty="0" smtClean="0"/>
              <a:t>Where in the world? 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632" y="1052736"/>
            <a:ext cx="4154785" cy="4154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7653" y="5101733"/>
            <a:ext cx="5688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6	18 	1	14	3	5	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7733746" y="5455676"/>
            <a:ext cx="896995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4800" dirty="0" smtClean="0"/>
              <a:t>47</a:t>
            </a:r>
            <a:endParaRPr lang="en-GB" sz="4800" dirty="0"/>
          </a:p>
        </p:txBody>
      </p:sp>
      <p:pic>
        <p:nvPicPr>
          <p:cNvPr id="1031" name="Picture 7" descr="C:\Program Files (x86)\Microsoft Office\MEDIA\CAGCAT10\j015776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285" y="1550987"/>
            <a:ext cx="1795462" cy="181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20835" y="5763453"/>
            <a:ext cx="5406809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/>
              <a:t>F 	  r    	a    	n   	 c      	e </a:t>
            </a:r>
            <a:endParaRPr lang="en-GB" sz="2800" dirty="0"/>
          </a:p>
        </p:txBody>
      </p:sp>
      <p:sp>
        <p:nvSpPr>
          <p:cNvPr id="7" name="Right Arrow 6"/>
          <p:cNvSpPr/>
          <p:nvPr/>
        </p:nvSpPr>
        <p:spPr>
          <a:xfrm rot="1281351">
            <a:off x="2321948" y="2412596"/>
            <a:ext cx="2057532" cy="53248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92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534</Words>
  <Application>Microsoft Office PowerPoint</Application>
  <PresentationFormat>On-screen Show (4:3)</PresentationFormat>
  <Paragraphs>276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PowerPoint Presentation</vt:lpstr>
      <vt:lpstr>Secret country code breaker</vt:lpstr>
      <vt:lpstr>PowerPoint Presentation</vt:lpstr>
      <vt:lpstr>PowerPoint Presentation</vt:lpstr>
      <vt:lpstr>Can you add up the numbers to give the country a quick code number?</vt:lpstr>
      <vt:lpstr>How do you add up? </vt:lpstr>
      <vt:lpstr>PowerPoint Presentation</vt:lpstr>
      <vt:lpstr>PowerPoint Presentation</vt:lpstr>
      <vt:lpstr>France is worth 47….. Can you predict which country has the most points?   </vt:lpstr>
      <vt:lpstr>Why did you think this? </vt:lpstr>
      <vt:lpstr>Can you work out the number codes for</vt:lpstr>
      <vt:lpstr>Can you work out the number codes for</vt:lpstr>
      <vt:lpstr>Can you work out the number codes for</vt:lpstr>
      <vt:lpstr>Can you work out the number codes for</vt:lpstr>
      <vt:lpstr>Our agent has just sent a message saying that he needs to be rescued from a country.  Code 100</vt:lpstr>
      <vt:lpstr>Where is code 100? </vt:lpstr>
      <vt:lpstr>PowerPoint Presentation</vt:lpstr>
      <vt:lpstr>New code breaker</vt:lpstr>
      <vt:lpstr>Code mix up… </vt:lpstr>
      <vt:lpstr>Code mix up… </vt:lpstr>
      <vt:lpstr>PowerPoint Presentation</vt:lpstr>
      <vt:lpstr>New code breaker</vt:lpstr>
      <vt:lpstr>Where is code 100 answers.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Secrets</dc:title>
  <dc:creator>Bob and Julia</dc:creator>
  <cp:lastModifiedBy>Gareth Pitchford</cp:lastModifiedBy>
  <cp:revision>32</cp:revision>
  <cp:lastPrinted>2011-07-10T16:46:41Z</cp:lastPrinted>
  <dcterms:created xsi:type="dcterms:W3CDTF">2011-07-09T14:53:50Z</dcterms:created>
  <dcterms:modified xsi:type="dcterms:W3CDTF">2011-08-12T10:13:06Z</dcterms:modified>
</cp:coreProperties>
</file>