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8" r:id="rId3"/>
    <p:sldId id="261" r:id="rId4"/>
    <p:sldId id="260" r:id="rId5"/>
    <p:sldId id="262" r:id="rId6"/>
    <p:sldId id="259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3BA25-2F8E-4C4C-ACE1-F83B376227EC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E9CDD-8B8C-4C54-8035-04C43DA25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083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F659-0C6E-4F37-A46C-F8F4EF6262F4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9359-341D-4000-B1FC-6F54EFF1D0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F659-0C6E-4F37-A46C-F8F4EF6262F4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9359-341D-4000-B1FC-6F54EFF1D0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F659-0C6E-4F37-A46C-F8F4EF6262F4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9359-341D-4000-B1FC-6F54EFF1D0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F659-0C6E-4F37-A46C-F8F4EF6262F4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9359-341D-4000-B1FC-6F54EFF1D0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F659-0C6E-4F37-A46C-F8F4EF6262F4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9359-341D-4000-B1FC-6F54EFF1D0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F659-0C6E-4F37-A46C-F8F4EF6262F4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9359-341D-4000-B1FC-6F54EFF1D0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F659-0C6E-4F37-A46C-F8F4EF6262F4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9359-341D-4000-B1FC-6F54EFF1D0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F659-0C6E-4F37-A46C-F8F4EF6262F4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9359-341D-4000-B1FC-6F54EFF1D0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F659-0C6E-4F37-A46C-F8F4EF6262F4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9359-341D-4000-B1FC-6F54EFF1D0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F659-0C6E-4F37-A46C-F8F4EF6262F4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9359-341D-4000-B1FC-6F54EFF1D0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F659-0C6E-4F37-A46C-F8F4EF6262F4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9359-341D-4000-B1FC-6F54EFF1D0EA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304DF659-0C6E-4F37-A46C-F8F4EF6262F4}" type="datetimeFigureOut">
              <a:rPr lang="en-GB" smtClean="0"/>
              <a:t>19/09/2012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C16D9359-341D-4000-B1FC-6F54EFF1D0EA}" type="slidenum">
              <a:rPr lang="en-GB" smtClean="0"/>
              <a:t>‹#›</a:t>
            </a:fld>
            <a:endParaRPr lang="en-GB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2.gif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772816"/>
            <a:ext cx="7117180" cy="1708420"/>
          </a:xfrm>
        </p:spPr>
        <p:txBody>
          <a:bodyPr/>
          <a:lstStyle/>
          <a:p>
            <a:pPr algn="ctr"/>
            <a:r>
              <a:rPr lang="en-GB" sz="6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Square roots and Cube </a:t>
            </a:r>
            <a:r>
              <a:rPr lang="en-GB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roots</a:t>
            </a:r>
            <a:endParaRPr lang="en-GB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oadway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4581128"/>
            <a:ext cx="4752528" cy="1296144"/>
          </a:xfrm>
        </p:spPr>
        <p:txBody>
          <a:bodyPr>
            <a:normAutofit/>
          </a:bodyPr>
          <a:lstStyle/>
          <a:p>
            <a:pPr algn="ctr"/>
            <a:endParaRPr lang="en-GB" sz="36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oadway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0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Contents:</a:t>
            </a:r>
            <a:endParaRPr lang="en-GB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oadway" pitchFamily="82" charset="0"/>
            </a:endParaRPr>
          </a:p>
        </p:txBody>
      </p:sp>
      <p:pic>
        <p:nvPicPr>
          <p:cNvPr id="1028" name="Picture 4" descr="http://www.solving-math-problems.com/image-files/sym_root_cube_x_1-plai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804" y="4725143"/>
            <a:ext cx="1408796" cy="1323702"/>
          </a:xfrm>
          <a:prstGeom prst="rect">
            <a:avLst/>
          </a:prstGeom>
          <a:ln w="2286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ecodeunicode.org/de/data/glyph/196x196/221A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077" y="2276872"/>
            <a:ext cx="1396011" cy="1396012"/>
          </a:xfrm>
          <a:prstGeom prst="rect">
            <a:avLst/>
          </a:prstGeom>
          <a:ln w="2286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1840" y="2436269"/>
            <a:ext cx="3780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Square Roots/Numbers</a:t>
            </a:r>
            <a:endParaRPr lang="en-GB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4772" y="4846933"/>
            <a:ext cx="39635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Cube Roots/Numbers</a:t>
            </a:r>
            <a:endParaRPr lang="en-GB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oadway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0072" y="116632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Click On The </a:t>
            </a:r>
            <a:r>
              <a:rPr lang="en-GB" u="sng" dirty="0" smtClean="0"/>
              <a:t>Pictures </a:t>
            </a:r>
            <a:r>
              <a:rPr lang="en-GB" dirty="0" smtClean="0"/>
              <a:t>To Start</a:t>
            </a:r>
            <a:endParaRPr lang="en-GB" dirty="0"/>
          </a:p>
        </p:txBody>
      </p:sp>
      <p:sp>
        <p:nvSpPr>
          <p:cNvPr id="7" name="TextBox 6">
            <a:hlinkClick r:id="rId6" action="ppaction://hlinksldjump"/>
          </p:cNvPr>
          <p:cNvSpPr txBox="1"/>
          <p:nvPr/>
        </p:nvSpPr>
        <p:spPr>
          <a:xfrm>
            <a:off x="6935452" y="3696428"/>
            <a:ext cx="19082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Broadway" pitchFamily="82" charset="0"/>
              </a:rPr>
              <a:t>Finished? Click Here!</a:t>
            </a:r>
            <a:endParaRPr lang="en-GB" sz="2400" dirty="0">
              <a:latin typeface="Broadway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70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r>
              <a:rPr lang="en-GB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Square Roots</a:t>
            </a:r>
            <a:endParaRPr lang="en-GB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oadway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412777"/>
            <a:ext cx="7378981" cy="489654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dirty="0" smtClean="0"/>
              <a:t>Ok, Square roots!</a:t>
            </a:r>
          </a:p>
          <a:p>
            <a:pPr marL="0" indent="0">
              <a:buNone/>
            </a:pPr>
            <a:r>
              <a:rPr lang="en-GB" dirty="0" smtClean="0"/>
              <a:t>A </a:t>
            </a:r>
            <a:r>
              <a:rPr lang="en-GB" b="1" dirty="0" smtClean="0"/>
              <a:t>square root </a:t>
            </a:r>
            <a:r>
              <a:rPr lang="en-GB" dirty="0" smtClean="0"/>
              <a:t>is the opposite of </a:t>
            </a:r>
            <a:r>
              <a:rPr lang="en-GB" b="1" dirty="0" smtClean="0"/>
              <a:t>squaring </a:t>
            </a:r>
            <a:r>
              <a:rPr lang="en-GB" dirty="0" smtClean="0"/>
              <a:t>a number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Three squared is nine, so the square root of nine is three!</a:t>
            </a:r>
          </a:p>
          <a:p>
            <a:r>
              <a:rPr lang="en-GB" dirty="0"/>
              <a:t>A square root of a number is ...</a:t>
            </a:r>
          </a:p>
          <a:p>
            <a:pPr marL="0" indent="0">
              <a:buNone/>
            </a:pPr>
            <a:r>
              <a:rPr lang="en-GB" dirty="0"/>
              <a:t>... a value that can be</a:t>
            </a:r>
            <a:r>
              <a:rPr lang="en-GB" b="1" dirty="0"/>
              <a:t> multiplied by itself</a:t>
            </a:r>
            <a:r>
              <a:rPr lang="en-GB" dirty="0"/>
              <a:t> to give the original </a:t>
            </a:r>
            <a:r>
              <a:rPr lang="en-GB" dirty="0" smtClean="0"/>
              <a:t>number!</a:t>
            </a:r>
            <a:endParaRPr lang="en-GB" dirty="0"/>
          </a:p>
          <a:p>
            <a:r>
              <a:rPr lang="en-GB" dirty="0"/>
              <a:t>A square root of </a:t>
            </a:r>
            <a:r>
              <a:rPr lang="en-GB" b="1" dirty="0"/>
              <a:t>9</a:t>
            </a:r>
            <a:r>
              <a:rPr lang="en-GB" dirty="0"/>
              <a:t> is ...</a:t>
            </a:r>
          </a:p>
          <a:p>
            <a:pPr marL="0" indent="0">
              <a:buNone/>
            </a:pPr>
            <a:r>
              <a:rPr lang="en-GB" dirty="0"/>
              <a:t>... </a:t>
            </a:r>
            <a:r>
              <a:rPr lang="en-GB" b="1" dirty="0"/>
              <a:t>3</a:t>
            </a:r>
            <a:r>
              <a:rPr lang="en-GB" dirty="0"/>
              <a:t>, because </a:t>
            </a:r>
            <a:r>
              <a:rPr lang="en-GB" b="1" dirty="0"/>
              <a:t>when 3 is multiplied by itself</a:t>
            </a:r>
            <a:r>
              <a:rPr lang="en-GB" dirty="0"/>
              <a:t> you get </a:t>
            </a:r>
            <a:r>
              <a:rPr lang="en-GB" b="1" dirty="0" smtClean="0"/>
              <a:t>9</a:t>
            </a:r>
            <a:r>
              <a:rPr lang="en-GB" dirty="0"/>
              <a:t>!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037365" y="5949280"/>
            <a:ext cx="942706" cy="79211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ction Button: Home 6">
            <a:hlinkClick r:id="rId2" action="ppaction://hlinksldjump" highlightClick="1"/>
          </p:cNvPr>
          <p:cNvSpPr/>
          <p:nvPr/>
        </p:nvSpPr>
        <p:spPr>
          <a:xfrm>
            <a:off x="107504" y="6093296"/>
            <a:ext cx="864096" cy="6481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/>
          <p:cNvGrpSpPr/>
          <p:nvPr/>
        </p:nvGrpSpPr>
        <p:grpSpPr>
          <a:xfrm>
            <a:off x="3347864" y="2237190"/>
            <a:ext cx="2376264" cy="1695865"/>
            <a:chOff x="3347864" y="2237190"/>
            <a:chExt cx="2376264" cy="1695865"/>
          </a:xfrm>
        </p:grpSpPr>
        <p:sp>
          <p:nvSpPr>
            <p:cNvPr id="4" name="Rectangle 3"/>
            <p:cNvSpPr/>
            <p:nvPr/>
          </p:nvSpPr>
          <p:spPr>
            <a:xfrm>
              <a:off x="3347864" y="2237190"/>
              <a:ext cx="2376264" cy="169586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i="1" dirty="0" smtClean="0">
                  <a:solidFill>
                    <a:srgbClr val="002060"/>
                  </a:solidFill>
                </a:rPr>
                <a:t>Square</a:t>
              </a:r>
              <a:r>
                <a:rPr lang="en-GB" i="1" dirty="0" smtClean="0">
                  <a:solidFill>
                    <a:schemeClr val="bg1"/>
                  </a:solidFill>
                </a:rPr>
                <a:t/>
              </a:r>
              <a:br>
                <a:rPr lang="en-GB" i="1" dirty="0" smtClean="0">
                  <a:solidFill>
                    <a:schemeClr val="bg1"/>
                  </a:solidFill>
                </a:rPr>
              </a:br>
              <a:endParaRPr lang="en-GB" sz="10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GB" sz="3200" b="1" dirty="0" smtClean="0">
                  <a:solidFill>
                    <a:schemeClr val="bg1"/>
                  </a:solidFill>
                </a:rPr>
                <a:t>3          9</a:t>
              </a:r>
              <a:endParaRPr lang="en-GB" sz="10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GB" sz="1400" b="1" i="1" dirty="0" smtClean="0">
                  <a:solidFill>
                    <a:srgbClr val="00B050"/>
                  </a:solidFill>
                </a:rPr>
                <a:t>Square</a:t>
              </a:r>
            </a:p>
            <a:p>
              <a:pPr algn="ctr"/>
              <a:r>
                <a:rPr lang="en-GB" sz="1400" b="1" i="1" dirty="0" smtClean="0">
                  <a:solidFill>
                    <a:srgbClr val="00B050"/>
                  </a:solidFill>
                </a:rPr>
                <a:t>Root</a:t>
              </a:r>
              <a:endParaRPr lang="en-GB" sz="1400" b="1" i="1" dirty="0">
                <a:solidFill>
                  <a:srgbClr val="00B050"/>
                </a:solidFill>
              </a:endParaRPr>
            </a:p>
          </p:txBody>
        </p:sp>
        <p:sp>
          <p:nvSpPr>
            <p:cNvPr id="21" name="Curved Down Arrow 20"/>
            <p:cNvSpPr/>
            <p:nvPr/>
          </p:nvSpPr>
          <p:spPr>
            <a:xfrm>
              <a:off x="3563888" y="2348879"/>
              <a:ext cx="1944216" cy="504159"/>
            </a:xfrm>
            <a:prstGeom prst="curvedDownArrow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" name="Curved Down Arrow 22"/>
            <p:cNvSpPr/>
            <p:nvPr/>
          </p:nvSpPr>
          <p:spPr>
            <a:xfrm rot="10800000">
              <a:off x="3563888" y="3317414"/>
              <a:ext cx="1944216" cy="504159"/>
            </a:xfrm>
            <a:prstGeom prst="curved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009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5434766" cy="1152128"/>
          </a:xfrm>
        </p:spPr>
        <p:txBody>
          <a:bodyPr/>
          <a:lstStyle/>
          <a:p>
            <a:r>
              <a:rPr lang="en-GB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Square Numbers From 1-10</a:t>
            </a:r>
            <a:endParaRPr lang="en-GB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oadway" pitchFamily="82" charset="0"/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045673"/>
              </p:ext>
            </p:extLst>
          </p:nvPr>
        </p:nvGraphicFramePr>
        <p:xfrm>
          <a:off x="1043608" y="1988840"/>
          <a:ext cx="71247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350"/>
                <a:gridCol w="3562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Squared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Action Button: Back or Previous 13">
            <a:hlinkClick r:id="" action="ppaction://hlinkshowjump?jump=previousslide" highlightClick="1"/>
          </p:cNvPr>
          <p:cNvSpPr/>
          <p:nvPr/>
        </p:nvSpPr>
        <p:spPr>
          <a:xfrm>
            <a:off x="179512" y="6093296"/>
            <a:ext cx="720080" cy="6480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ction Button: Forward or Next 14">
            <a:hlinkClick r:id="" action="ppaction://hlinkshowjump?jump=nextslide" highlightClick="1"/>
          </p:cNvPr>
          <p:cNvSpPr/>
          <p:nvPr/>
        </p:nvSpPr>
        <p:spPr>
          <a:xfrm>
            <a:off x="8316416" y="6093296"/>
            <a:ext cx="720080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91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Square Numbers From 11-20</a:t>
            </a:r>
            <a:endParaRPr lang="en-GB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oadway" pitchFamily="8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777909"/>
              </p:ext>
            </p:extLst>
          </p:nvPr>
        </p:nvGraphicFramePr>
        <p:xfrm>
          <a:off x="971600" y="2001955"/>
          <a:ext cx="7200800" cy="4091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3600400"/>
              </a:tblGrid>
              <a:tr h="3719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Squared</a:t>
                      </a:r>
                      <a:endParaRPr lang="en-GB" dirty="0"/>
                    </a:p>
                  </a:txBody>
                  <a:tcPr/>
                </a:tc>
              </a:tr>
              <a:tr h="3719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121</a:t>
                      </a:r>
                      <a:endParaRPr lang="en-GB" dirty="0"/>
                    </a:p>
                  </a:txBody>
                  <a:tcPr/>
                </a:tc>
              </a:tr>
              <a:tr h="3719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144</a:t>
                      </a:r>
                      <a:endParaRPr lang="en-GB" dirty="0"/>
                    </a:p>
                  </a:txBody>
                  <a:tcPr/>
                </a:tc>
              </a:tr>
              <a:tr h="3719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169</a:t>
                      </a:r>
                      <a:endParaRPr lang="en-GB" dirty="0"/>
                    </a:p>
                  </a:txBody>
                  <a:tcPr/>
                </a:tc>
              </a:tr>
              <a:tr h="3719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196</a:t>
                      </a:r>
                      <a:endParaRPr lang="en-GB" dirty="0"/>
                    </a:p>
                  </a:txBody>
                  <a:tcPr/>
                </a:tc>
              </a:tr>
              <a:tr h="3719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225</a:t>
                      </a:r>
                      <a:endParaRPr lang="en-GB" dirty="0"/>
                    </a:p>
                  </a:txBody>
                  <a:tcPr/>
                </a:tc>
              </a:tr>
              <a:tr h="3719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256</a:t>
                      </a:r>
                      <a:endParaRPr lang="en-GB" dirty="0"/>
                    </a:p>
                  </a:txBody>
                  <a:tcPr/>
                </a:tc>
              </a:tr>
              <a:tr h="3719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289</a:t>
                      </a:r>
                      <a:endParaRPr lang="en-GB" dirty="0"/>
                    </a:p>
                  </a:txBody>
                  <a:tcPr/>
                </a:tc>
              </a:tr>
              <a:tr h="3719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324</a:t>
                      </a:r>
                      <a:endParaRPr lang="en-GB" dirty="0"/>
                    </a:p>
                  </a:txBody>
                  <a:tcPr/>
                </a:tc>
              </a:tr>
              <a:tr h="3719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361</a:t>
                      </a:r>
                      <a:endParaRPr lang="en-GB" dirty="0"/>
                    </a:p>
                  </a:txBody>
                  <a:tcPr/>
                </a:tc>
              </a:tr>
              <a:tr h="3719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400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170531" y="6093296"/>
            <a:ext cx="720080" cy="6206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ction Button: Return 6">
            <a:hlinkClick r:id="rId2" action="ppaction://hlinksldjump" highlightClick="1"/>
          </p:cNvPr>
          <p:cNvSpPr/>
          <p:nvPr/>
        </p:nvSpPr>
        <p:spPr>
          <a:xfrm>
            <a:off x="8316416" y="6021288"/>
            <a:ext cx="720080" cy="69269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79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2656"/>
            <a:ext cx="7125113" cy="924475"/>
          </a:xfrm>
        </p:spPr>
        <p:txBody>
          <a:bodyPr/>
          <a:lstStyle/>
          <a:p>
            <a:r>
              <a:rPr lang="en-GB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Cube Roots</a:t>
            </a:r>
            <a:endParaRPr lang="en-GB" sz="4400" dirty="0">
              <a:latin typeface="Broadway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268761"/>
            <a:ext cx="7234965" cy="532859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dirty="0" smtClean="0"/>
              <a:t>Cube Roots!</a:t>
            </a:r>
          </a:p>
          <a:p>
            <a:pPr marL="0" indent="0">
              <a:buNone/>
            </a:pPr>
            <a:r>
              <a:rPr lang="en-GB" dirty="0" smtClean="0"/>
              <a:t>A</a:t>
            </a:r>
            <a:r>
              <a:rPr lang="en-GB" dirty="0"/>
              <a:t> </a:t>
            </a:r>
            <a:r>
              <a:rPr lang="en-GB" b="1" dirty="0"/>
              <a:t>cube root</a:t>
            </a:r>
            <a:r>
              <a:rPr lang="en-GB" dirty="0"/>
              <a:t> goes the other </a:t>
            </a:r>
            <a:r>
              <a:rPr lang="en-GB" dirty="0" smtClean="0"/>
              <a:t>direction of having something </a:t>
            </a:r>
            <a:r>
              <a:rPr lang="en-GB" b="1" dirty="0" smtClean="0"/>
              <a:t>cubed</a:t>
            </a:r>
          </a:p>
          <a:p>
            <a:pPr marL="0" indent="0">
              <a:buNone/>
            </a:pPr>
            <a:r>
              <a:rPr lang="en-GB" dirty="0"/>
              <a:t>3 cubed is 27, so the </a:t>
            </a:r>
            <a:r>
              <a:rPr lang="en-GB" b="1" dirty="0"/>
              <a:t>cube root of 27 is </a:t>
            </a:r>
            <a:r>
              <a:rPr lang="en-GB" b="1" dirty="0" smtClean="0"/>
              <a:t>3</a:t>
            </a:r>
            <a:r>
              <a:rPr lang="en-GB" dirty="0" smtClean="0"/>
              <a:t>!</a:t>
            </a: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r>
              <a:rPr lang="en-GB" dirty="0"/>
              <a:t>The cube root of a number is </a:t>
            </a:r>
            <a:r>
              <a:rPr lang="en-GB" dirty="0" smtClean="0"/>
              <a:t>...</a:t>
            </a:r>
          </a:p>
          <a:p>
            <a:pPr marL="0" indent="0">
              <a:buNone/>
            </a:pPr>
            <a:r>
              <a:rPr lang="en-GB" dirty="0" smtClean="0"/>
              <a:t>... </a:t>
            </a:r>
            <a:r>
              <a:rPr lang="en-GB" dirty="0"/>
              <a:t>a special value that when </a:t>
            </a:r>
            <a:r>
              <a:rPr lang="en-GB" b="1" dirty="0"/>
              <a:t>cubed</a:t>
            </a:r>
            <a:r>
              <a:rPr lang="en-GB" dirty="0"/>
              <a:t> gives the original </a:t>
            </a:r>
            <a:r>
              <a:rPr lang="en-GB" dirty="0" smtClean="0"/>
              <a:t>number</a:t>
            </a:r>
            <a:r>
              <a:rPr lang="en-GB" dirty="0"/>
              <a:t>!</a:t>
            </a:r>
            <a:endParaRPr lang="en-GB" dirty="0" smtClean="0"/>
          </a:p>
          <a:p>
            <a:r>
              <a:rPr lang="en-GB" dirty="0"/>
              <a:t>The cube root of </a:t>
            </a:r>
            <a:r>
              <a:rPr lang="en-GB" b="1" dirty="0"/>
              <a:t>27</a:t>
            </a:r>
            <a:r>
              <a:rPr lang="en-GB" dirty="0"/>
              <a:t> is </a:t>
            </a:r>
            <a:r>
              <a:rPr lang="en-GB" dirty="0" smtClean="0"/>
              <a:t>…</a:t>
            </a:r>
          </a:p>
          <a:p>
            <a:pPr marL="0" indent="0">
              <a:buNone/>
            </a:pPr>
            <a:r>
              <a:rPr lang="en-GB" dirty="0" smtClean="0"/>
              <a:t>...</a:t>
            </a:r>
            <a:r>
              <a:rPr lang="en-GB" dirty="0"/>
              <a:t> </a:t>
            </a:r>
            <a:r>
              <a:rPr lang="en-GB" b="1" dirty="0"/>
              <a:t>3</a:t>
            </a:r>
            <a:r>
              <a:rPr lang="en-GB" dirty="0"/>
              <a:t>, because </a:t>
            </a:r>
            <a:r>
              <a:rPr lang="en-GB" b="1" dirty="0"/>
              <a:t>when 3 is cubed</a:t>
            </a:r>
            <a:r>
              <a:rPr lang="en-GB" dirty="0"/>
              <a:t> you get </a:t>
            </a:r>
            <a:r>
              <a:rPr lang="en-GB" b="1" dirty="0" smtClean="0"/>
              <a:t>27</a:t>
            </a:r>
            <a:r>
              <a:rPr lang="en-GB" dirty="0"/>
              <a:t>!</a:t>
            </a: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7884368" y="5949280"/>
            <a:ext cx="1008112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179512" y="5949280"/>
            <a:ext cx="864096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5723610" y="2770668"/>
            <a:ext cx="2376264" cy="1695865"/>
            <a:chOff x="3347864" y="2237190"/>
            <a:chExt cx="2376264" cy="1695865"/>
          </a:xfrm>
        </p:grpSpPr>
        <p:sp>
          <p:nvSpPr>
            <p:cNvPr id="8" name="Rectangle 7"/>
            <p:cNvSpPr/>
            <p:nvPr/>
          </p:nvSpPr>
          <p:spPr>
            <a:xfrm>
              <a:off x="3347864" y="2237190"/>
              <a:ext cx="2376264" cy="169586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i="1" dirty="0" smtClean="0">
                  <a:solidFill>
                    <a:srgbClr val="002060"/>
                  </a:solidFill>
                </a:rPr>
                <a:t>cube</a:t>
              </a:r>
              <a:r>
                <a:rPr lang="en-GB" i="1" dirty="0" smtClean="0">
                  <a:solidFill>
                    <a:schemeClr val="bg1"/>
                  </a:solidFill>
                </a:rPr>
                <a:t/>
              </a:r>
              <a:br>
                <a:rPr lang="en-GB" i="1" dirty="0" smtClean="0">
                  <a:solidFill>
                    <a:schemeClr val="bg1"/>
                  </a:solidFill>
                </a:rPr>
              </a:br>
              <a:endParaRPr lang="en-GB" sz="10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GB" sz="3200" b="1" dirty="0" smtClean="0">
                  <a:solidFill>
                    <a:schemeClr val="bg1"/>
                  </a:solidFill>
                </a:rPr>
                <a:t>3         27</a:t>
              </a:r>
              <a:endParaRPr lang="en-GB" sz="10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GB" sz="1400" b="1" i="1" dirty="0">
                  <a:solidFill>
                    <a:srgbClr val="00B050"/>
                  </a:solidFill>
                </a:rPr>
                <a:t>c</a:t>
              </a:r>
              <a:r>
                <a:rPr lang="en-GB" sz="1400" b="1" i="1" dirty="0" smtClean="0">
                  <a:solidFill>
                    <a:srgbClr val="00B050"/>
                  </a:solidFill>
                </a:rPr>
                <a:t>ube</a:t>
              </a:r>
            </a:p>
            <a:p>
              <a:pPr algn="ctr"/>
              <a:r>
                <a:rPr lang="en-GB" sz="1400" b="1" i="1" dirty="0" smtClean="0">
                  <a:solidFill>
                    <a:srgbClr val="00B050"/>
                  </a:solidFill>
                </a:rPr>
                <a:t>root</a:t>
              </a:r>
              <a:endParaRPr lang="en-GB" sz="1400" b="1" i="1" dirty="0">
                <a:solidFill>
                  <a:srgbClr val="00B050"/>
                </a:solidFill>
              </a:endParaRPr>
            </a:p>
          </p:txBody>
        </p:sp>
        <p:sp>
          <p:nvSpPr>
            <p:cNvPr id="9" name="Curved Down Arrow 8"/>
            <p:cNvSpPr/>
            <p:nvPr/>
          </p:nvSpPr>
          <p:spPr>
            <a:xfrm>
              <a:off x="3563888" y="2348879"/>
              <a:ext cx="1944216" cy="504159"/>
            </a:xfrm>
            <a:prstGeom prst="curvedDownArrow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Curved Down Arrow 9"/>
            <p:cNvSpPr/>
            <p:nvPr/>
          </p:nvSpPr>
          <p:spPr>
            <a:xfrm rot="10800000">
              <a:off x="3563888" y="3317414"/>
              <a:ext cx="1944216" cy="504159"/>
            </a:xfrm>
            <a:prstGeom prst="curved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058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Cubed Numbers From 1-10</a:t>
            </a:r>
            <a:endParaRPr lang="en-GB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oadway" pitchFamily="8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027066"/>
              </p:ext>
            </p:extLst>
          </p:nvPr>
        </p:nvGraphicFramePr>
        <p:xfrm>
          <a:off x="1259632" y="1916831"/>
          <a:ext cx="6696744" cy="4439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372"/>
                <a:gridCol w="3348372"/>
              </a:tblGrid>
              <a:tr h="40357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Cubed</a:t>
                      </a:r>
                      <a:endParaRPr lang="en-GB" dirty="0"/>
                    </a:p>
                  </a:txBody>
                  <a:tcPr/>
                </a:tc>
              </a:tr>
              <a:tr h="40357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40357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</a:tr>
              <a:tr h="40357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27</a:t>
                      </a:r>
                      <a:endParaRPr lang="en-GB" dirty="0"/>
                    </a:p>
                  </a:txBody>
                  <a:tcPr/>
                </a:tc>
              </a:tr>
              <a:tr h="40357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64</a:t>
                      </a:r>
                      <a:endParaRPr lang="en-GB" dirty="0"/>
                    </a:p>
                  </a:txBody>
                  <a:tcPr/>
                </a:tc>
              </a:tr>
              <a:tr h="40357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125</a:t>
                      </a:r>
                      <a:endParaRPr lang="en-GB" dirty="0"/>
                    </a:p>
                  </a:txBody>
                  <a:tcPr/>
                </a:tc>
              </a:tr>
              <a:tr h="40357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216</a:t>
                      </a:r>
                      <a:endParaRPr lang="en-GB" dirty="0"/>
                    </a:p>
                  </a:txBody>
                  <a:tcPr/>
                </a:tc>
              </a:tr>
              <a:tr h="40357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343</a:t>
                      </a:r>
                      <a:endParaRPr lang="en-GB" dirty="0"/>
                    </a:p>
                  </a:txBody>
                  <a:tcPr/>
                </a:tc>
              </a:tr>
              <a:tr h="40357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512</a:t>
                      </a:r>
                      <a:endParaRPr lang="en-GB" dirty="0"/>
                    </a:p>
                  </a:txBody>
                  <a:tcPr/>
                </a:tc>
              </a:tr>
              <a:tr h="40357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729</a:t>
                      </a:r>
                      <a:endParaRPr lang="en-GB" dirty="0"/>
                    </a:p>
                  </a:txBody>
                  <a:tcPr/>
                </a:tc>
              </a:tr>
              <a:tr h="40357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1000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107504" y="6093296"/>
            <a:ext cx="936104" cy="6480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64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Tasky</a:t>
            </a:r>
            <a:r>
              <a:rPr lang="en-GB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 Challenge!</a:t>
            </a:r>
            <a:endParaRPr lang="en-GB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oadway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492896"/>
            <a:ext cx="7200800" cy="3637863"/>
          </a:xfrm>
        </p:spPr>
        <p:txBody>
          <a:bodyPr numCol="2" anchor="t">
            <a:normAutofit/>
          </a:bodyPr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u="sng" dirty="0" smtClean="0"/>
              <a:t>Square</a:t>
            </a:r>
            <a:endParaRPr lang="en-GB" u="sng" dirty="0"/>
          </a:p>
          <a:p>
            <a:pPr algn="ctr">
              <a:buAutoNum type="arabicPeriod"/>
            </a:pPr>
            <a:r>
              <a:rPr lang="en-GB" dirty="0" smtClean="0"/>
              <a:t>√9 = ?</a:t>
            </a:r>
          </a:p>
          <a:p>
            <a:pPr algn="ctr">
              <a:buAutoNum type="arabicPeriod"/>
            </a:pPr>
            <a:r>
              <a:rPr lang="en-GB" dirty="0"/>
              <a:t>√</a:t>
            </a:r>
            <a:r>
              <a:rPr lang="en-GB" dirty="0" smtClean="0"/>
              <a:t>225 = ?</a:t>
            </a:r>
          </a:p>
          <a:p>
            <a:pPr algn="ctr">
              <a:buAutoNum type="arabicPeriod"/>
            </a:pPr>
            <a:r>
              <a:rPr lang="en-GB" dirty="0"/>
              <a:t>√</a:t>
            </a:r>
            <a:r>
              <a:rPr lang="en-GB" dirty="0" smtClean="0"/>
              <a:t>64 = ?</a:t>
            </a:r>
          </a:p>
          <a:p>
            <a:pPr algn="ctr">
              <a:buAutoNum type="arabicPeriod"/>
            </a:pPr>
            <a:r>
              <a:rPr lang="en-GB" dirty="0"/>
              <a:t>√</a:t>
            </a:r>
            <a:r>
              <a:rPr lang="en-GB" dirty="0" smtClean="0"/>
              <a:t>16 = ?</a:t>
            </a:r>
          </a:p>
          <a:p>
            <a:pPr algn="ctr">
              <a:buAutoNum type="arabicPeriod"/>
            </a:pPr>
            <a:r>
              <a:rPr lang="en-GB" dirty="0"/>
              <a:t>√</a:t>
            </a:r>
            <a:r>
              <a:rPr lang="en-GB" dirty="0" smtClean="0"/>
              <a:t>49 = ?</a:t>
            </a:r>
          </a:p>
          <a:p>
            <a:pPr algn="ctr">
              <a:buAutoNum type="arabicPeriod"/>
            </a:pPr>
            <a:endParaRPr lang="en-GB" dirty="0"/>
          </a:p>
          <a:p>
            <a:pPr algn="ctr">
              <a:buAutoNum type="arabicPeriod"/>
            </a:pPr>
            <a:endParaRPr lang="en-GB" dirty="0" smtClean="0"/>
          </a:p>
          <a:p>
            <a:pPr marL="0" indent="0" algn="ctr">
              <a:buNone/>
            </a:pPr>
            <a:endParaRPr lang="en-GB" u="sng" dirty="0" smtClean="0"/>
          </a:p>
          <a:p>
            <a:pPr marL="0" indent="0" algn="ctr">
              <a:buNone/>
            </a:pPr>
            <a:r>
              <a:rPr lang="en-GB" u="sng" dirty="0" smtClean="0"/>
              <a:t>Cube</a:t>
            </a:r>
          </a:p>
          <a:p>
            <a:pPr algn="ctr">
              <a:buAutoNum type="arabicPeriod"/>
            </a:pPr>
            <a:r>
              <a:rPr lang="en-GB" dirty="0"/>
              <a:t>√</a:t>
            </a:r>
            <a:r>
              <a:rPr lang="en-GB" dirty="0" smtClean="0"/>
              <a:t>27 = ?</a:t>
            </a:r>
            <a:endParaRPr lang="en-GB" dirty="0"/>
          </a:p>
          <a:p>
            <a:pPr algn="ctr">
              <a:buAutoNum type="arabicPeriod"/>
            </a:pPr>
            <a:r>
              <a:rPr lang="en-GB" dirty="0"/>
              <a:t>√</a:t>
            </a:r>
            <a:r>
              <a:rPr lang="en-GB" dirty="0" smtClean="0"/>
              <a:t>216 = ?</a:t>
            </a:r>
          </a:p>
          <a:p>
            <a:pPr algn="ctr">
              <a:buAutoNum type="arabicPeriod"/>
            </a:pPr>
            <a:r>
              <a:rPr lang="en-GB" dirty="0" smtClean="0"/>
              <a:t>√1 = ?</a:t>
            </a:r>
          </a:p>
          <a:p>
            <a:pPr algn="ctr">
              <a:buAutoNum type="arabicPeriod"/>
            </a:pPr>
            <a:r>
              <a:rPr lang="en-GB" dirty="0"/>
              <a:t>√</a:t>
            </a:r>
            <a:r>
              <a:rPr lang="en-GB" dirty="0" smtClean="0"/>
              <a:t>8 = ?</a:t>
            </a:r>
          </a:p>
          <a:p>
            <a:pPr algn="ctr">
              <a:buAutoNum type="arabicPeriod"/>
            </a:pPr>
            <a:r>
              <a:rPr lang="en-GB" dirty="0"/>
              <a:t>√</a:t>
            </a:r>
            <a:r>
              <a:rPr lang="en-GB" dirty="0" smtClean="0"/>
              <a:t>343 = ?</a:t>
            </a:r>
          </a:p>
          <a:p>
            <a:pPr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492780" y="198884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Copy and Complete the Square and Cube Root sums! Good luck!</a:t>
            </a:r>
            <a:endParaRPr lang="en-GB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380312" y="5949280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Done? Click Here!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322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oadway" pitchFamily="82" charset="0"/>
              </a:rPr>
              <a:t>Answers (no peeking!)</a:t>
            </a:r>
            <a:endParaRPr lang="en-GB" sz="4400" dirty="0">
              <a:latin typeface="Broadway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3284984"/>
            <a:ext cx="7125112" cy="4573967"/>
          </a:xfrm>
        </p:spPr>
        <p:txBody>
          <a:bodyPr numCol="2" anchor="t">
            <a:normAutofit/>
          </a:bodyPr>
          <a:lstStyle/>
          <a:p>
            <a:pPr marL="0" indent="0" algn="ctr">
              <a:buNone/>
            </a:pPr>
            <a:r>
              <a:rPr lang="en-GB" u="sng" dirty="0" smtClean="0"/>
              <a:t>Square</a:t>
            </a:r>
          </a:p>
          <a:p>
            <a:pPr algn="ctr">
              <a:buAutoNum type="arabicPeriod"/>
            </a:pPr>
            <a:r>
              <a:rPr lang="en-GB" dirty="0" smtClean="0"/>
              <a:t>3</a:t>
            </a:r>
          </a:p>
          <a:p>
            <a:pPr algn="ctr">
              <a:buAutoNum type="arabicPeriod"/>
            </a:pPr>
            <a:r>
              <a:rPr lang="en-GB" dirty="0" smtClean="0"/>
              <a:t>15</a:t>
            </a:r>
          </a:p>
          <a:p>
            <a:pPr algn="ctr">
              <a:buAutoNum type="arabicPeriod"/>
            </a:pPr>
            <a:r>
              <a:rPr lang="en-GB" dirty="0" smtClean="0"/>
              <a:t>8</a:t>
            </a:r>
          </a:p>
          <a:p>
            <a:pPr algn="ctr">
              <a:buAutoNum type="arabicPeriod"/>
            </a:pPr>
            <a:r>
              <a:rPr lang="en-GB" dirty="0" smtClean="0"/>
              <a:t>4</a:t>
            </a:r>
          </a:p>
          <a:p>
            <a:pPr algn="ctr">
              <a:buAutoNum type="arabicPeriod"/>
            </a:pPr>
            <a:r>
              <a:rPr lang="en-GB" dirty="0" smtClean="0"/>
              <a:t>7</a:t>
            </a:r>
          </a:p>
          <a:p>
            <a:pPr marL="0" indent="0" algn="ctr">
              <a:buNone/>
            </a:pPr>
            <a:endParaRPr lang="en-GB" u="sng" dirty="0" smtClean="0"/>
          </a:p>
          <a:p>
            <a:pPr marL="0" indent="0" algn="ctr">
              <a:buNone/>
            </a:pPr>
            <a:endParaRPr lang="en-GB" u="sng" dirty="0"/>
          </a:p>
          <a:p>
            <a:pPr marL="0" indent="0" algn="ctr">
              <a:buNone/>
            </a:pPr>
            <a:endParaRPr lang="en-GB" u="sng" dirty="0" smtClean="0"/>
          </a:p>
          <a:p>
            <a:pPr marL="0" indent="0" algn="ctr">
              <a:buNone/>
            </a:pPr>
            <a:endParaRPr lang="en-GB" u="sng" dirty="0"/>
          </a:p>
          <a:p>
            <a:pPr marL="0" indent="0" algn="ctr">
              <a:buNone/>
            </a:pPr>
            <a:endParaRPr lang="en-GB" u="sng" dirty="0" smtClean="0"/>
          </a:p>
          <a:p>
            <a:pPr marL="0" indent="0" algn="ctr">
              <a:buNone/>
            </a:pPr>
            <a:r>
              <a:rPr lang="en-GB" u="sng" dirty="0" smtClean="0"/>
              <a:t>Cube</a:t>
            </a:r>
          </a:p>
          <a:p>
            <a:pPr algn="ctr">
              <a:buFont typeface="+mj-lt"/>
              <a:buAutoNum type="arabicPeriod"/>
            </a:pPr>
            <a:r>
              <a:rPr lang="en-GB" dirty="0" smtClean="0"/>
              <a:t>3</a:t>
            </a:r>
          </a:p>
          <a:p>
            <a:pPr algn="ctr">
              <a:buFont typeface="+mj-lt"/>
              <a:buAutoNum type="arabicPeriod"/>
            </a:pPr>
            <a:r>
              <a:rPr lang="en-GB" dirty="0" smtClean="0"/>
              <a:t>6</a:t>
            </a:r>
          </a:p>
          <a:p>
            <a:pPr algn="ctr">
              <a:buFont typeface="+mj-lt"/>
              <a:buAutoNum type="arabicPeriod"/>
            </a:pPr>
            <a:r>
              <a:rPr lang="en-GB" dirty="0" smtClean="0"/>
              <a:t>1</a:t>
            </a:r>
          </a:p>
          <a:p>
            <a:pPr algn="ctr">
              <a:buFont typeface="+mj-lt"/>
              <a:buAutoNum type="arabicPeriod"/>
            </a:pPr>
            <a:r>
              <a:rPr lang="en-GB" dirty="0" smtClean="0"/>
              <a:t>2</a:t>
            </a:r>
          </a:p>
          <a:p>
            <a:pPr algn="ctr">
              <a:buFont typeface="+mj-lt"/>
              <a:buAutoNum type="arabicPeriod"/>
            </a:pPr>
            <a:r>
              <a:rPr lang="en-GB" dirty="0"/>
              <a:t>7</a:t>
            </a:r>
            <a:endParaRPr lang="en-GB" dirty="0" smtClean="0"/>
          </a:p>
          <a:p>
            <a:pPr algn="ctr">
              <a:buFont typeface="+mj-lt"/>
              <a:buAutoNum type="arabicPeriod"/>
            </a:pPr>
            <a:endParaRPr lang="en-GB" dirty="0" smtClean="0"/>
          </a:p>
          <a:p>
            <a:pPr algn="ctr">
              <a:buFont typeface="+mj-lt"/>
              <a:buAutoNum type="arabicPeriod"/>
            </a:pPr>
            <a:endParaRPr lang="en-GB" dirty="0" smtClean="0"/>
          </a:p>
          <a:p>
            <a:pPr algn="ctr">
              <a:buFont typeface="+mj-lt"/>
              <a:buAutoNum type="arabicPeriod"/>
            </a:pPr>
            <a:endParaRPr lang="en-GB" dirty="0" smtClean="0"/>
          </a:p>
          <a:p>
            <a:pPr>
              <a:buAutoNum type="arabicPeriod"/>
            </a:pPr>
            <a:endParaRPr lang="en-GB" dirty="0" smtClean="0"/>
          </a:p>
          <a:p>
            <a:pPr>
              <a:buAutoNum type="arabicPeriod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1700808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Here are the answers to the previous questions, hope you get them right!</a:t>
            </a:r>
            <a:endParaRPr lang="en-GB" dirty="0"/>
          </a:p>
        </p:txBody>
      </p:sp>
      <p:sp>
        <p:nvSpPr>
          <p:cNvPr id="6" name="TextBox 5">
            <a:hlinkClick r:id="" action="ppaction://noaction"/>
          </p:cNvPr>
          <p:cNvSpPr txBox="1"/>
          <p:nvPr/>
        </p:nvSpPr>
        <p:spPr>
          <a:xfrm>
            <a:off x="7452320" y="60212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Click here!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87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244</TotalTime>
  <Words>252</Words>
  <Application>Microsoft Office PowerPoint</Application>
  <PresentationFormat>On-screen Show (4:3)</PresentationFormat>
  <Paragraphs>149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Autumn</vt:lpstr>
      <vt:lpstr>Square roots and Cube roots</vt:lpstr>
      <vt:lpstr>Contents:</vt:lpstr>
      <vt:lpstr>Square Roots</vt:lpstr>
      <vt:lpstr>Square Numbers From 1-10</vt:lpstr>
      <vt:lpstr>Square Numbers From 11-20</vt:lpstr>
      <vt:lpstr>Cube Roots</vt:lpstr>
      <vt:lpstr>Cubed Numbers From 1-10</vt:lpstr>
      <vt:lpstr>Tasky Challenge!</vt:lpstr>
      <vt:lpstr>Answers (no peeking!)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Xtra Maths: Autumn Term !</dc:title>
  <dc:creator>Eve1</dc:creator>
  <cp:lastModifiedBy>Gareth Pitchford</cp:lastModifiedBy>
  <cp:revision>22</cp:revision>
  <dcterms:created xsi:type="dcterms:W3CDTF">2012-09-15T13:17:25Z</dcterms:created>
  <dcterms:modified xsi:type="dcterms:W3CDTF">2012-09-19T11:49:24Z</dcterms:modified>
</cp:coreProperties>
</file>