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7" r:id="rId3"/>
    <p:sldId id="259" r:id="rId4"/>
    <p:sldId id="256" r:id="rId5"/>
    <p:sldId id="261" r:id="rId6"/>
    <p:sldId id="260" r:id="rId7"/>
    <p:sldId id="265" r:id="rId8"/>
    <p:sldId id="264" r:id="rId9"/>
    <p:sldId id="263" r:id="rId10"/>
    <p:sldId id="266" r:id="rId11"/>
    <p:sldId id="267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DB29B-7677-4E28-8817-EA08746F6943}" type="datetimeFigureOut">
              <a:rPr lang="en-GB" smtClean="0"/>
              <a:pPr/>
              <a:t>21/02/2012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9AD9-7DE9-43A1-8376-D1635F62FC3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633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D9AD9-7DE9-43A1-8376-D1635F62FC31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D9AD9-7DE9-43A1-8376-D1635F62FC31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D9AD9-7DE9-43A1-8376-D1635F62FC31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D9AD9-7DE9-43A1-8376-D1635F62FC31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D9AD9-7DE9-43A1-8376-D1635F62FC31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D9AD9-7DE9-43A1-8376-D1635F62FC31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D9AD9-7DE9-43A1-8376-D1635F62FC31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D9AD9-7DE9-43A1-8376-D1635F62FC31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D9AD9-7DE9-43A1-8376-D1635F62FC31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D9AD9-7DE9-43A1-8376-D1635F62FC31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D9AD9-7DE9-43A1-8376-D1635F62FC31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D9AD9-7DE9-43A1-8376-D1635F62FC31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CD26-A015-4CCC-91A2-58F37248CB18}" type="datetimeFigureOut">
              <a:rPr lang="en-GB" smtClean="0"/>
              <a:pPr/>
              <a:t>21/02/2012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58FB-CFA8-4EED-A591-FD781E83B8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CD26-A015-4CCC-91A2-58F37248CB18}" type="datetimeFigureOut">
              <a:rPr lang="en-GB" smtClean="0"/>
              <a:pPr/>
              <a:t>21/02/2012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58FB-CFA8-4EED-A591-FD781E83B8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CD26-A015-4CCC-91A2-58F37248CB18}" type="datetimeFigureOut">
              <a:rPr lang="en-GB" smtClean="0"/>
              <a:pPr/>
              <a:t>21/02/2012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58FB-CFA8-4EED-A591-FD781E83B8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CD26-A015-4CCC-91A2-58F37248CB18}" type="datetimeFigureOut">
              <a:rPr lang="en-GB" smtClean="0"/>
              <a:pPr/>
              <a:t>21/02/2012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58FB-CFA8-4EED-A591-FD781E83B8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CD26-A015-4CCC-91A2-58F37248CB18}" type="datetimeFigureOut">
              <a:rPr lang="en-GB" smtClean="0"/>
              <a:pPr/>
              <a:t>21/02/2012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58FB-CFA8-4EED-A591-FD781E83B8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CD26-A015-4CCC-91A2-58F37248CB18}" type="datetimeFigureOut">
              <a:rPr lang="en-GB" smtClean="0"/>
              <a:pPr/>
              <a:t>21/02/2012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58FB-CFA8-4EED-A591-FD781E83B8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CD26-A015-4CCC-91A2-58F37248CB18}" type="datetimeFigureOut">
              <a:rPr lang="en-GB" smtClean="0"/>
              <a:pPr/>
              <a:t>21/02/2012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58FB-CFA8-4EED-A591-FD781E83B8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CD26-A015-4CCC-91A2-58F37248CB18}" type="datetimeFigureOut">
              <a:rPr lang="en-GB" smtClean="0"/>
              <a:pPr/>
              <a:t>21/02/2012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58FB-CFA8-4EED-A591-FD781E83B8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CD26-A015-4CCC-91A2-58F37248CB18}" type="datetimeFigureOut">
              <a:rPr lang="en-GB" smtClean="0"/>
              <a:pPr/>
              <a:t>21/02/2012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58FB-CFA8-4EED-A591-FD781E83B8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CD26-A015-4CCC-91A2-58F37248CB18}" type="datetimeFigureOut">
              <a:rPr lang="en-GB" smtClean="0"/>
              <a:pPr/>
              <a:t>21/02/2012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58FB-CFA8-4EED-A591-FD781E83B8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5CD26-A015-4CCC-91A2-58F37248CB18}" type="datetimeFigureOut">
              <a:rPr lang="en-GB" smtClean="0"/>
              <a:pPr/>
              <a:t>21/02/2012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A58FB-CFA8-4EED-A591-FD781E83B8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5CD26-A015-4CCC-91A2-58F37248CB18}" type="datetimeFigureOut">
              <a:rPr lang="en-GB" smtClean="0"/>
              <a:pPr/>
              <a:t>21/02/2012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A58FB-CFA8-4EED-A591-FD781E83B84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6172200" cy="131829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Using a Number Track </a:t>
            </a:r>
            <a:br>
              <a:rPr lang="en-GB" dirty="0" smtClean="0"/>
            </a:br>
            <a:r>
              <a:rPr lang="en-GB" dirty="0" smtClean="0"/>
              <a:t>for Addition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540352" cy="2736304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This presentation explains how we use a number track to help children begin to add 2 numbers together within 6, then within 10.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If you have any questions, please feel free to come in and speak to Mrs. Cahill, Mrs Adam or Mrs Sloan.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chemeClr val="tx1"/>
                </a:solidFill>
              </a:rPr>
              <a:t>Thank you for taking the time to support your child in numeracy.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Mrs Sloan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30" name="Picture 6" descr="C:\Users\Jan\AppData\Local\Microsoft\Windows\Temporary Internet Files\Content.IE5\KL3HEKDM\MC90043615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628800"/>
            <a:ext cx="1857375" cy="164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611560" y="2852936"/>
          <a:ext cx="8075243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0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1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2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3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4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5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6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7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8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9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10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55576" y="692696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5 + 4 = 			</a:t>
            </a:r>
            <a:endParaRPr lang="en-GB" sz="3600" dirty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5" name="Circular Arrow 4"/>
          <p:cNvSpPr/>
          <p:nvPr/>
        </p:nvSpPr>
        <p:spPr>
          <a:xfrm>
            <a:off x="6948264" y="2204864"/>
            <a:ext cx="792088" cy="1224136"/>
          </a:xfrm>
          <a:prstGeom prst="circular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" name="Picture 1" descr="C:\Users\Jan\AppData\Local\Microsoft\Windows\Temporary Internet Files\Content.IE5\KSTKXG1O\MC9004380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861702" flipH="1">
            <a:off x="4519784" y="3263030"/>
            <a:ext cx="1863725" cy="126682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827584" y="5229200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5 + 4 = 9	</a:t>
            </a:r>
            <a:endParaRPr lang="en-GB" sz="3600" dirty="0"/>
          </a:p>
        </p:txBody>
      </p:sp>
      <p:sp>
        <p:nvSpPr>
          <p:cNvPr id="9" name="Rectangle 8"/>
          <p:cNvSpPr/>
          <p:nvPr/>
        </p:nvSpPr>
        <p:spPr>
          <a:xfrm>
            <a:off x="2267744" y="836712"/>
            <a:ext cx="36004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ircular Arrow 9"/>
          <p:cNvSpPr/>
          <p:nvPr/>
        </p:nvSpPr>
        <p:spPr>
          <a:xfrm>
            <a:off x="5364088" y="2204864"/>
            <a:ext cx="792088" cy="1224136"/>
          </a:xfrm>
          <a:prstGeom prst="circular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Circular Arrow 10"/>
          <p:cNvSpPr/>
          <p:nvPr/>
        </p:nvSpPr>
        <p:spPr>
          <a:xfrm>
            <a:off x="6156176" y="2204864"/>
            <a:ext cx="792088" cy="1224136"/>
          </a:xfrm>
          <a:prstGeom prst="circular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Circular Arrow 11"/>
          <p:cNvSpPr/>
          <p:nvPr/>
        </p:nvSpPr>
        <p:spPr>
          <a:xfrm>
            <a:off x="4572000" y="2204864"/>
            <a:ext cx="792088" cy="1224136"/>
          </a:xfrm>
          <a:prstGeom prst="circular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611560" y="2852936"/>
          <a:ext cx="8075243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0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1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2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3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4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5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6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7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8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9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10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CC00CC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55576" y="692696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3 + 5 = 			</a:t>
            </a:r>
            <a:endParaRPr lang="en-GB" sz="3600" dirty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5" name="Circular Arrow 4"/>
          <p:cNvSpPr/>
          <p:nvPr/>
        </p:nvSpPr>
        <p:spPr>
          <a:xfrm>
            <a:off x="5436096" y="2204864"/>
            <a:ext cx="792088" cy="1224136"/>
          </a:xfrm>
          <a:prstGeom prst="circularArrow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" name="Picture 1" descr="C:\Users\Jan\AppData\Local\Microsoft\Windows\Temporary Internet Files\Content.IE5\KSTKXG1O\MC9004380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861702" flipH="1">
            <a:off x="3079623" y="3191023"/>
            <a:ext cx="1863725" cy="126682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827584" y="5229200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3 + 5 = 8	</a:t>
            </a:r>
            <a:endParaRPr lang="en-GB" sz="3600" dirty="0"/>
          </a:p>
        </p:txBody>
      </p:sp>
      <p:sp>
        <p:nvSpPr>
          <p:cNvPr id="9" name="Rectangle 8"/>
          <p:cNvSpPr/>
          <p:nvPr/>
        </p:nvSpPr>
        <p:spPr>
          <a:xfrm>
            <a:off x="2267744" y="836712"/>
            <a:ext cx="36004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ircular Arrow 9"/>
          <p:cNvSpPr/>
          <p:nvPr/>
        </p:nvSpPr>
        <p:spPr>
          <a:xfrm>
            <a:off x="3851920" y="2204864"/>
            <a:ext cx="792088" cy="1224136"/>
          </a:xfrm>
          <a:prstGeom prst="circularArrow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Circular Arrow 10"/>
          <p:cNvSpPr/>
          <p:nvPr/>
        </p:nvSpPr>
        <p:spPr>
          <a:xfrm>
            <a:off x="4644008" y="2204864"/>
            <a:ext cx="792088" cy="1224136"/>
          </a:xfrm>
          <a:prstGeom prst="circularArrow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Circular Arrow 11"/>
          <p:cNvSpPr/>
          <p:nvPr/>
        </p:nvSpPr>
        <p:spPr>
          <a:xfrm>
            <a:off x="3059832" y="2204864"/>
            <a:ext cx="792088" cy="1224136"/>
          </a:xfrm>
          <a:prstGeom prst="circularArrow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Circular Arrow 12"/>
          <p:cNvSpPr/>
          <p:nvPr/>
        </p:nvSpPr>
        <p:spPr>
          <a:xfrm>
            <a:off x="6228184" y="2204864"/>
            <a:ext cx="792088" cy="1224136"/>
          </a:xfrm>
          <a:prstGeom prst="circularArrow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332656"/>
            <a:ext cx="8196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/>
              <a:t>Addition</a:t>
            </a:r>
            <a:r>
              <a:rPr lang="en-GB" sz="3600" dirty="0" smtClean="0"/>
              <a:t> vocabulary to use with your child: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467544" y="1844824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Add</a:t>
            </a:r>
            <a:r>
              <a:rPr lang="en-GB" sz="2000" dirty="0" smtClean="0"/>
              <a:t>		Can you </a:t>
            </a:r>
            <a:r>
              <a:rPr lang="en-GB" sz="2000" b="1" dirty="0" smtClean="0"/>
              <a:t>add</a:t>
            </a:r>
            <a:r>
              <a:rPr lang="en-GB" sz="2000" dirty="0" smtClean="0"/>
              <a:t> these 2 numbers together?</a:t>
            </a:r>
          </a:p>
          <a:p>
            <a:endParaRPr lang="en-GB" sz="2000" dirty="0"/>
          </a:p>
          <a:p>
            <a:r>
              <a:rPr lang="en-GB" sz="2000" b="1" dirty="0" smtClean="0"/>
              <a:t>More</a:t>
            </a:r>
            <a:r>
              <a:rPr lang="en-GB" sz="2000" dirty="0" smtClean="0"/>
              <a:t>		Can you add 3 </a:t>
            </a:r>
            <a:r>
              <a:rPr lang="en-GB" sz="2000" b="1" dirty="0" smtClean="0"/>
              <a:t>more</a:t>
            </a:r>
            <a:r>
              <a:rPr lang="en-GB" sz="2000" dirty="0" smtClean="0"/>
              <a:t>? </a:t>
            </a:r>
          </a:p>
          <a:p>
            <a:endParaRPr lang="en-GB" sz="2000" dirty="0"/>
          </a:p>
          <a:p>
            <a:r>
              <a:rPr lang="en-GB" sz="2000" b="1" dirty="0" smtClean="0"/>
              <a:t>Makes</a:t>
            </a:r>
            <a:r>
              <a:rPr lang="en-GB" sz="2000" dirty="0" smtClean="0"/>
              <a:t>		4 and 2 </a:t>
            </a:r>
            <a:r>
              <a:rPr lang="en-GB" sz="2000" b="1" dirty="0" smtClean="0"/>
              <a:t>makes</a:t>
            </a:r>
            <a:r>
              <a:rPr lang="en-GB" sz="2000" dirty="0" smtClean="0"/>
              <a:t> 6</a:t>
            </a:r>
          </a:p>
          <a:p>
            <a:endParaRPr lang="en-GB" sz="2000" dirty="0"/>
          </a:p>
          <a:p>
            <a:r>
              <a:rPr lang="en-GB" sz="2000" b="1" dirty="0" smtClean="0"/>
              <a:t>Altogether</a:t>
            </a:r>
            <a:r>
              <a:rPr lang="en-GB" sz="2000" dirty="0" smtClean="0"/>
              <a:t>	2 and 3, </a:t>
            </a:r>
            <a:r>
              <a:rPr lang="en-GB" sz="2000" b="1" dirty="0" smtClean="0"/>
              <a:t>altogether</a:t>
            </a:r>
            <a:r>
              <a:rPr lang="en-GB" sz="2000" dirty="0" smtClean="0"/>
              <a:t> makes 5</a:t>
            </a:r>
          </a:p>
          <a:p>
            <a:endParaRPr lang="en-GB" sz="2000" dirty="0"/>
          </a:p>
          <a:p>
            <a:r>
              <a:rPr lang="en-GB" sz="2000" b="1" dirty="0" smtClean="0"/>
              <a:t>Equals</a:t>
            </a:r>
            <a:r>
              <a:rPr lang="en-GB" sz="2000" dirty="0" smtClean="0"/>
              <a:t>		5 add 5 </a:t>
            </a:r>
            <a:r>
              <a:rPr lang="en-GB" sz="2000" b="1" dirty="0" smtClean="0"/>
              <a:t>equals</a:t>
            </a:r>
            <a:r>
              <a:rPr lang="en-GB" sz="2000" dirty="0" smtClean="0"/>
              <a:t> 10</a:t>
            </a:r>
          </a:p>
          <a:p>
            <a:endParaRPr lang="en-GB" sz="2000" dirty="0"/>
          </a:p>
          <a:p>
            <a:r>
              <a:rPr lang="en-GB" sz="2000" b="1" dirty="0" smtClean="0"/>
              <a:t>1 more		1 more </a:t>
            </a:r>
            <a:r>
              <a:rPr lang="en-GB" sz="2000" dirty="0" smtClean="0"/>
              <a:t>than 8 is 9</a:t>
            </a:r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</p:txBody>
      </p:sp>
      <p:pic>
        <p:nvPicPr>
          <p:cNvPr id="18435" name="Picture 3" descr="C:\Users\Jan\AppData\Local\Microsoft\Windows\Temporary Internet Files\Content.IE5\WPFE94Y3\MC9001978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060848"/>
            <a:ext cx="3422699" cy="4321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What’s the difference between a number track and a number line?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67544" y="1916832"/>
          <a:ext cx="8075243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0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1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2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3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4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5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6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7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8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9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10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3068960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number track is a sequence of numbers, each inside its own square. </a:t>
            </a:r>
            <a:r>
              <a:rPr lang="en-GB" dirty="0"/>
              <a:t> </a:t>
            </a:r>
            <a:r>
              <a:rPr lang="en-GB" dirty="0" smtClean="0"/>
              <a:t>                 We teach this first.</a:t>
            </a:r>
          </a:p>
          <a:p>
            <a:endParaRPr lang="en-GB" dirty="0"/>
          </a:p>
          <a:p>
            <a:r>
              <a:rPr lang="en-GB" dirty="0" smtClean="0"/>
              <a:t>Whereas, a number line is where the numbers are attached to markers on a line. This method of addition / subtraction comes later.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195736" y="2492896"/>
            <a:ext cx="0" cy="5040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211960" y="4581128"/>
            <a:ext cx="0" cy="5040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9667">
            <a:off x="2726379" y="5183834"/>
            <a:ext cx="2981929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Using a number track for addition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1029" name="Picture 5" descr="http://illuminations.nctm.org/Lessons/ConnectingCubes/NumberJum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196752"/>
            <a:ext cx="6650234" cy="237626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43608" y="3717032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number track can be drawn, using chalk, on the ground outside.</a:t>
            </a:r>
          </a:p>
          <a:p>
            <a:endParaRPr lang="en-GB" dirty="0"/>
          </a:p>
          <a:p>
            <a:r>
              <a:rPr lang="en-GB" dirty="0" smtClean="0"/>
              <a:t>It can a track of numbers drawn on paper inside.</a:t>
            </a:r>
          </a:p>
          <a:p>
            <a:endParaRPr lang="en-GB" dirty="0"/>
          </a:p>
          <a:p>
            <a:r>
              <a:rPr lang="en-GB" dirty="0" smtClean="0"/>
              <a:t>Children can count as they physically  jump, to help them add on the other number. </a:t>
            </a:r>
          </a:p>
          <a:p>
            <a:endParaRPr lang="en-GB" dirty="0"/>
          </a:p>
          <a:p>
            <a:r>
              <a:rPr lang="en-GB" dirty="0" smtClean="0"/>
              <a:t>This is great for children who learn best by doing (kinaesthetic learners).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to use a number track for addition</a:t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1268760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Start by adding two numbers which total no more than 6.</a:t>
            </a:r>
          </a:p>
          <a:p>
            <a:endParaRPr lang="en-GB" dirty="0"/>
          </a:p>
          <a:p>
            <a:r>
              <a:rPr lang="en-GB" dirty="0" smtClean="0"/>
              <a:t>3 add 2. Say these words. Then ask your child, ‘Which number do we start on?’ The child stands on (or points to) number 3. </a:t>
            </a:r>
          </a:p>
          <a:p>
            <a:r>
              <a:rPr lang="en-GB" dirty="0" smtClean="0"/>
              <a:t>Then say, ‘We need to add 2 more.’ (Pause to let the information sink in). 			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755576" y="3501008"/>
          <a:ext cx="8075243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0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1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2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3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4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5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6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7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8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9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10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971600" y="4437112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	</a:t>
            </a:r>
            <a:r>
              <a:rPr lang="en-GB" dirty="0" smtClean="0"/>
              <a:t>		‘So that’s 2 jumps. Let’s do it together.’ </a:t>
            </a:r>
          </a:p>
          <a:p>
            <a:r>
              <a:rPr lang="en-GB" dirty="0"/>
              <a:t>	</a:t>
            </a:r>
            <a:r>
              <a:rPr lang="en-GB" dirty="0" smtClean="0"/>
              <a:t>		‘So which number have we landed on?’ (Pause) 			‘5, that’s right!’ </a:t>
            </a:r>
          </a:p>
          <a:p>
            <a:r>
              <a:rPr lang="en-GB" dirty="0"/>
              <a:t>	</a:t>
            </a:r>
            <a:r>
              <a:rPr lang="en-GB" dirty="0" smtClean="0"/>
              <a:t>		‘Well done! You have used a number track to 			add two numbers together.’</a:t>
            </a:r>
          </a:p>
          <a:p>
            <a:endParaRPr lang="en-GB" dirty="0" smtClean="0"/>
          </a:p>
          <a:p>
            <a:r>
              <a:rPr lang="en-GB" dirty="0" smtClean="0"/>
              <a:t>Then recap on what you’ve done. ‘So we did, 3 add 2. We started on 3, then we did 2 jumps. 3 add 2 makes 5.’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14337" name="Picture 1" descr="C:\Users\Jan\AppData\Local\Microsoft\Windows\Temporary Internet Files\Content.IE5\KSTKXG1O\MC9004380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738298">
            <a:off x="1711470" y="3839095"/>
            <a:ext cx="1863725" cy="1266825"/>
          </a:xfrm>
          <a:prstGeom prst="rect">
            <a:avLst/>
          </a:prstGeom>
          <a:noFill/>
        </p:spPr>
      </p:pic>
      <p:sp>
        <p:nvSpPr>
          <p:cNvPr id="9" name="Circular Arrow 8"/>
          <p:cNvSpPr/>
          <p:nvPr/>
        </p:nvSpPr>
        <p:spPr>
          <a:xfrm>
            <a:off x="3275856" y="2852936"/>
            <a:ext cx="792088" cy="122413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Circular Arrow 9"/>
          <p:cNvSpPr/>
          <p:nvPr/>
        </p:nvSpPr>
        <p:spPr>
          <a:xfrm>
            <a:off x="4067944" y="2852936"/>
            <a:ext cx="792088" cy="122413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Try these number tracks with your child!</a:t>
            </a:r>
            <a:endParaRPr lang="en-GB" dirty="0"/>
          </a:p>
        </p:txBody>
      </p:sp>
      <p:pic>
        <p:nvPicPr>
          <p:cNvPr id="17419" name="Picture 11" descr="C:\Users\Jan\AppData\Local\Microsoft\Windows\Temporary Internet Files\Content.IE5\KSTKXG1O\MC9004420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348880"/>
            <a:ext cx="2704628" cy="3370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611560" y="2852936"/>
          <a:ext cx="8075243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0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1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2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3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4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5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6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7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8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9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10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55576" y="692696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2 + 1 = 			</a:t>
            </a:r>
            <a:endParaRPr lang="en-GB" sz="3600" dirty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5" name="Circular Arrow 4"/>
          <p:cNvSpPr/>
          <p:nvPr/>
        </p:nvSpPr>
        <p:spPr>
          <a:xfrm>
            <a:off x="2411760" y="2204864"/>
            <a:ext cx="792088" cy="1224136"/>
          </a:xfrm>
          <a:prstGeom prst="circular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" name="Picture 1" descr="C:\Users\Jan\AppData\Local\Microsoft\Windows\Temporary Internet Files\Content.IE5\KSTKXG1O\MC9004380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861702" flipH="1">
            <a:off x="2359543" y="3191022"/>
            <a:ext cx="1863725" cy="126682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827584" y="5301208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2 + 1 = 3	</a:t>
            </a:r>
            <a:endParaRPr lang="en-GB" sz="3600" dirty="0"/>
          </a:p>
        </p:txBody>
      </p:sp>
      <p:sp>
        <p:nvSpPr>
          <p:cNvPr id="9" name="Rectangle 8"/>
          <p:cNvSpPr/>
          <p:nvPr/>
        </p:nvSpPr>
        <p:spPr>
          <a:xfrm>
            <a:off x="2267744" y="836712"/>
            <a:ext cx="36004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611560" y="2852936"/>
          <a:ext cx="8075243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0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1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2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3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4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5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6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7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8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9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10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55576" y="692696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/>
              <a:t>1</a:t>
            </a:r>
            <a:r>
              <a:rPr lang="en-GB" sz="3600" dirty="0" smtClean="0"/>
              <a:t> + 3 = 			</a:t>
            </a:r>
            <a:endParaRPr lang="en-GB" sz="3600" dirty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5" name="Circular Arrow 4"/>
          <p:cNvSpPr/>
          <p:nvPr/>
        </p:nvSpPr>
        <p:spPr>
          <a:xfrm>
            <a:off x="2483768" y="2204864"/>
            <a:ext cx="792088" cy="1224136"/>
          </a:xfrm>
          <a:prstGeom prst="circular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" name="Picture 1" descr="C:\Users\Jan\AppData\Local\Microsoft\Windows\Temporary Internet Files\Content.IE5\KSTKXG1O\MC9004380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861702" flipH="1">
            <a:off x="1639463" y="3191024"/>
            <a:ext cx="1863725" cy="126682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827584" y="5301208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1+ </a:t>
            </a:r>
            <a:r>
              <a:rPr lang="en-GB" sz="3600" dirty="0"/>
              <a:t>3</a:t>
            </a:r>
            <a:r>
              <a:rPr lang="en-GB" sz="3600" dirty="0" smtClean="0"/>
              <a:t> = 4	</a:t>
            </a:r>
            <a:endParaRPr lang="en-GB" sz="3600" dirty="0"/>
          </a:p>
        </p:txBody>
      </p:sp>
      <p:sp>
        <p:nvSpPr>
          <p:cNvPr id="9" name="Rectangle 8"/>
          <p:cNvSpPr/>
          <p:nvPr/>
        </p:nvSpPr>
        <p:spPr>
          <a:xfrm>
            <a:off x="2267744" y="836712"/>
            <a:ext cx="36004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ircular Arrow 9"/>
          <p:cNvSpPr/>
          <p:nvPr/>
        </p:nvSpPr>
        <p:spPr>
          <a:xfrm>
            <a:off x="1619672" y="2204864"/>
            <a:ext cx="792088" cy="1224136"/>
          </a:xfrm>
          <a:prstGeom prst="circular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Circular Arrow 10"/>
          <p:cNvSpPr/>
          <p:nvPr/>
        </p:nvSpPr>
        <p:spPr>
          <a:xfrm>
            <a:off x="3275856" y="2204864"/>
            <a:ext cx="792088" cy="1224136"/>
          </a:xfrm>
          <a:prstGeom prst="circular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611560" y="2852936"/>
          <a:ext cx="8075243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  <a:gridCol w="7341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0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1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2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3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4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5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6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7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8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9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atin typeface="Comic Sans MS" pitchFamily="66" charset="0"/>
                        </a:rPr>
                        <a:t>10</a:t>
                      </a:r>
                      <a:endParaRPr lang="en-GB" sz="28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55576" y="692696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/>
              <a:t>4</a:t>
            </a:r>
            <a:r>
              <a:rPr lang="en-GB" sz="3600" dirty="0" smtClean="0"/>
              <a:t> + 2 = 			</a:t>
            </a:r>
            <a:endParaRPr lang="en-GB" sz="3600" dirty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5" name="Circular Arrow 4"/>
          <p:cNvSpPr/>
          <p:nvPr/>
        </p:nvSpPr>
        <p:spPr>
          <a:xfrm>
            <a:off x="3851920" y="2204864"/>
            <a:ext cx="792088" cy="1224136"/>
          </a:xfrm>
          <a:prstGeom prst="circular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" name="Picture 1" descr="C:\Users\Jan\AppData\Local\Microsoft\Windows\Temporary Internet Files\Content.IE5\KSTKXG1O\MC9004380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861702" flipH="1">
            <a:off x="3871711" y="3191024"/>
            <a:ext cx="1863725" cy="126682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827584" y="5301208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4 + 2 = 6	</a:t>
            </a:r>
            <a:endParaRPr lang="en-GB" sz="3600" dirty="0"/>
          </a:p>
        </p:txBody>
      </p:sp>
      <p:sp>
        <p:nvSpPr>
          <p:cNvPr id="9" name="Rectangle 8"/>
          <p:cNvSpPr/>
          <p:nvPr/>
        </p:nvSpPr>
        <p:spPr>
          <a:xfrm>
            <a:off x="2267744" y="836712"/>
            <a:ext cx="36004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ircular Arrow 9"/>
          <p:cNvSpPr/>
          <p:nvPr/>
        </p:nvSpPr>
        <p:spPr>
          <a:xfrm>
            <a:off x="4644008" y="2204864"/>
            <a:ext cx="792088" cy="1224136"/>
          </a:xfrm>
          <a:prstGeom prst="circular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When your child is confident with addition within 6, </a:t>
            </a:r>
            <a:b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move on to </a:t>
            </a: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totals</a:t>
            </a:r>
            <a:r>
              <a:rPr kumimoji="0" lang="en-GB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 10.</a:t>
            </a:r>
            <a:endParaRPr kumimoji="0" lang="en-GB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11" descr="C:\Users\Jan\AppData\Local\Microsoft\Windows\Temporary Internet Files\Content.IE5\KSTKXG1O\MC9004420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708920"/>
            <a:ext cx="2704628" cy="3370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424</Words>
  <Application>Microsoft Office PowerPoint</Application>
  <PresentationFormat>On-screen Show (4:3)</PresentationFormat>
  <Paragraphs>143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Using a Number Track  for Addition</vt:lpstr>
      <vt:lpstr>What’s the difference between a number track and a number line?</vt:lpstr>
      <vt:lpstr>Using a number track for addition </vt:lpstr>
      <vt:lpstr>PowerPoint Presentation</vt:lpstr>
      <vt:lpstr>Try these number tracks with your child!</vt:lpstr>
      <vt:lpstr>PowerPoint Presentation</vt:lpstr>
      <vt:lpstr>PowerPoint Presentation</vt:lpstr>
      <vt:lpstr>PowerPoint Presentation</vt:lpstr>
      <vt:lpstr>When your child is confident with addition within 6,  move on to totals to 10.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Number Track  for addition</dc:title>
  <dc:creator>Jan</dc:creator>
  <cp:lastModifiedBy>Gareth Pitchford</cp:lastModifiedBy>
  <cp:revision>60</cp:revision>
  <dcterms:created xsi:type="dcterms:W3CDTF">2012-02-12T12:28:21Z</dcterms:created>
  <dcterms:modified xsi:type="dcterms:W3CDTF">2012-02-21T11:07:57Z</dcterms:modified>
</cp:coreProperties>
</file>