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9" r:id="rId4"/>
    <p:sldId id="258" r:id="rId5"/>
    <p:sldId id="260" r:id="rId6"/>
    <p:sldId id="261" r:id="rId7"/>
    <p:sldId id="262" r:id="rId8"/>
    <p:sldId id="265" r:id="rId9"/>
    <p:sldId id="264" r:id="rId10"/>
    <p:sldId id="267" r:id="rId11"/>
    <p:sldId id="268" r:id="rId12"/>
    <p:sldId id="269" r:id="rId13"/>
    <p:sldId id="270" r:id="rId14"/>
    <p:sldId id="271" r:id="rId15"/>
    <p:sldId id="272" r:id="rId16"/>
    <p:sldId id="273" r:id="rId17"/>
    <p:sldId id="266"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94660"/>
  </p:normalViewPr>
  <p:slideViewPr>
    <p:cSldViewPr>
      <p:cViewPr>
        <p:scale>
          <a:sx n="78" d="100"/>
          <a:sy n="78" d="100"/>
        </p:scale>
        <p:origin x="-10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801ED-5B7A-4242-8C1A-3B2BAA17FEFB}" type="datetimeFigureOut">
              <a:rPr lang="en-GB" smtClean="0"/>
              <a:t>17/09/2013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FD2DC-117A-4FB2-9740-66841FFDA6FF}" type="slidenum">
              <a:rPr lang="en-GB" smtClean="0"/>
              <a:t>‹#›</a:t>
            </a:fld>
            <a:endParaRPr lang="en-GB"/>
          </a:p>
        </p:txBody>
      </p:sp>
    </p:spTree>
    <p:extLst>
      <p:ext uri="{BB962C8B-B14F-4D97-AF65-F5344CB8AC3E}">
        <p14:creationId xmlns:p14="http://schemas.microsoft.com/office/powerpoint/2010/main" val="375389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9FD2DC-117A-4FB2-9740-66841FFDA6FF}" type="slidenum">
              <a:rPr lang="en-GB" smtClean="0"/>
              <a:t>4</a:t>
            </a:fld>
            <a:endParaRPr lang="en-GB"/>
          </a:p>
        </p:txBody>
      </p:sp>
    </p:spTree>
    <p:extLst>
      <p:ext uri="{BB962C8B-B14F-4D97-AF65-F5344CB8AC3E}">
        <p14:creationId xmlns:p14="http://schemas.microsoft.com/office/powerpoint/2010/main" val="368902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0196C8B-D420-4EBB-B578-54568A9ED97E}" type="datetimeFigureOut">
              <a:rPr lang="en-GB" smtClean="0"/>
              <a:t>17/09/2013</a:t>
            </a:fld>
            <a:endParaRPr lang="en-GB"/>
          </a:p>
        </p:txBody>
      </p:sp>
      <p:sp>
        <p:nvSpPr>
          <p:cNvPr id="16" name="Slide Number Placeholder 15"/>
          <p:cNvSpPr>
            <a:spLocks noGrp="1"/>
          </p:cNvSpPr>
          <p:nvPr>
            <p:ph type="sldNum" sz="quarter" idx="11"/>
          </p:nvPr>
        </p:nvSpPr>
        <p:spPr/>
        <p:txBody>
          <a:bodyPr/>
          <a:lstStyle/>
          <a:p>
            <a:fld id="{789DA060-D2E0-4796-869B-F2A73A803C4F}"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96C8B-D420-4EBB-B578-54568A9ED97E}" type="datetimeFigureOut">
              <a:rPr lang="en-GB" smtClean="0"/>
              <a:t>17/09/2013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DA060-D2E0-4796-869B-F2A73A803C4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196C8B-D420-4EBB-B578-54568A9ED97E}" type="datetimeFigureOut">
              <a:rPr lang="en-GB" smtClean="0"/>
              <a:t>17/09/2013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DA060-D2E0-4796-869B-F2A73A803C4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0196C8B-D420-4EBB-B578-54568A9ED97E}" type="datetimeFigureOut">
              <a:rPr lang="en-GB" smtClean="0"/>
              <a:t>17/09/2013</a:t>
            </a:fld>
            <a:endParaRPr lang="en-GB"/>
          </a:p>
        </p:txBody>
      </p:sp>
      <p:sp>
        <p:nvSpPr>
          <p:cNvPr id="15" name="Slide Number Placeholder 14"/>
          <p:cNvSpPr>
            <a:spLocks noGrp="1"/>
          </p:cNvSpPr>
          <p:nvPr>
            <p:ph type="sldNum" sz="quarter" idx="11"/>
          </p:nvPr>
        </p:nvSpPr>
        <p:spPr/>
        <p:txBody>
          <a:bodyPr/>
          <a:lstStyle/>
          <a:p>
            <a:fld id="{789DA060-D2E0-4796-869B-F2A73A803C4F}"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0196C8B-D420-4EBB-B578-54568A9ED97E}" type="datetimeFigureOut">
              <a:rPr lang="en-GB" smtClean="0"/>
              <a:t>17/09/2013</a:t>
            </a:fld>
            <a:endParaRPr lang="en-GB"/>
          </a:p>
        </p:txBody>
      </p:sp>
      <p:sp>
        <p:nvSpPr>
          <p:cNvPr id="13" name="Slide Number Placeholder 12"/>
          <p:cNvSpPr>
            <a:spLocks noGrp="1"/>
          </p:cNvSpPr>
          <p:nvPr>
            <p:ph type="sldNum" sz="quarter" idx="11"/>
          </p:nvPr>
        </p:nvSpPr>
        <p:spPr/>
        <p:txBody>
          <a:bodyPr/>
          <a:lstStyle/>
          <a:p>
            <a:fld id="{789DA060-D2E0-4796-869B-F2A73A803C4F}"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0196C8B-D420-4EBB-B578-54568A9ED97E}" type="datetimeFigureOut">
              <a:rPr lang="en-GB" smtClean="0"/>
              <a:t>17/09/2013</a:t>
            </a:fld>
            <a:endParaRPr lang="en-GB"/>
          </a:p>
        </p:txBody>
      </p:sp>
      <p:sp>
        <p:nvSpPr>
          <p:cNvPr id="9" name="Slide Number Placeholder 8"/>
          <p:cNvSpPr>
            <a:spLocks noGrp="1"/>
          </p:cNvSpPr>
          <p:nvPr>
            <p:ph type="sldNum" sz="quarter" idx="11"/>
          </p:nvPr>
        </p:nvSpPr>
        <p:spPr/>
        <p:txBody>
          <a:bodyPr/>
          <a:lstStyle/>
          <a:p>
            <a:fld id="{789DA060-D2E0-4796-869B-F2A73A803C4F}"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0196C8B-D420-4EBB-B578-54568A9ED97E}" type="datetimeFigureOut">
              <a:rPr lang="en-GB" smtClean="0"/>
              <a:t>17/09/2013</a:t>
            </a:fld>
            <a:endParaRPr lang="en-GB"/>
          </a:p>
        </p:txBody>
      </p:sp>
      <p:sp>
        <p:nvSpPr>
          <p:cNvPr id="15" name="Slide Number Placeholder 14"/>
          <p:cNvSpPr>
            <a:spLocks noGrp="1"/>
          </p:cNvSpPr>
          <p:nvPr>
            <p:ph type="sldNum" sz="quarter" idx="11"/>
          </p:nvPr>
        </p:nvSpPr>
        <p:spPr/>
        <p:txBody>
          <a:bodyPr/>
          <a:lstStyle/>
          <a:p>
            <a:fld id="{789DA060-D2E0-4796-869B-F2A73A803C4F}"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0196C8B-D420-4EBB-B578-54568A9ED97E}" type="datetimeFigureOut">
              <a:rPr lang="en-GB" smtClean="0"/>
              <a:t>17/09/2013</a:t>
            </a:fld>
            <a:endParaRPr lang="en-GB"/>
          </a:p>
        </p:txBody>
      </p:sp>
      <p:sp>
        <p:nvSpPr>
          <p:cNvPr id="8" name="Slide Number Placeholder 7"/>
          <p:cNvSpPr>
            <a:spLocks noGrp="1"/>
          </p:cNvSpPr>
          <p:nvPr>
            <p:ph type="sldNum" sz="quarter" idx="11"/>
          </p:nvPr>
        </p:nvSpPr>
        <p:spPr/>
        <p:txBody>
          <a:bodyPr/>
          <a:lstStyle/>
          <a:p>
            <a:fld id="{789DA060-D2E0-4796-869B-F2A73A803C4F}"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196C8B-D420-4EBB-B578-54568A9ED97E}" type="datetimeFigureOut">
              <a:rPr lang="en-GB" smtClean="0"/>
              <a:t>17/09/2013</a:t>
            </a:fld>
            <a:endParaRPr lang="en-GB"/>
          </a:p>
        </p:txBody>
      </p:sp>
      <p:sp>
        <p:nvSpPr>
          <p:cNvPr id="6" name="Slide Number Placeholder 5"/>
          <p:cNvSpPr>
            <a:spLocks noGrp="1"/>
          </p:cNvSpPr>
          <p:nvPr>
            <p:ph type="sldNum" sz="quarter" idx="11"/>
          </p:nvPr>
        </p:nvSpPr>
        <p:spPr/>
        <p:txBody>
          <a:bodyPr/>
          <a:lstStyle/>
          <a:p>
            <a:fld id="{789DA060-D2E0-4796-869B-F2A73A803C4F}"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0196C8B-D420-4EBB-B578-54568A9ED97E}" type="datetimeFigureOut">
              <a:rPr lang="en-GB" smtClean="0"/>
              <a:t>17/09/2013</a:t>
            </a:fld>
            <a:endParaRPr lang="en-GB"/>
          </a:p>
        </p:txBody>
      </p:sp>
      <p:sp>
        <p:nvSpPr>
          <p:cNvPr id="16" name="Slide Number Placeholder 15"/>
          <p:cNvSpPr>
            <a:spLocks noGrp="1"/>
          </p:cNvSpPr>
          <p:nvPr>
            <p:ph type="sldNum" sz="quarter" idx="11"/>
          </p:nvPr>
        </p:nvSpPr>
        <p:spPr/>
        <p:txBody>
          <a:bodyPr/>
          <a:lstStyle/>
          <a:p>
            <a:fld id="{789DA060-D2E0-4796-869B-F2A73A803C4F}"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0196C8B-D420-4EBB-B578-54568A9ED97E}" type="datetimeFigureOut">
              <a:rPr lang="en-GB" smtClean="0"/>
              <a:t>17/09/2013</a:t>
            </a:fld>
            <a:endParaRPr lang="en-GB"/>
          </a:p>
        </p:txBody>
      </p:sp>
      <p:sp>
        <p:nvSpPr>
          <p:cNvPr id="14" name="Slide Number Placeholder 13"/>
          <p:cNvSpPr>
            <a:spLocks noGrp="1"/>
          </p:cNvSpPr>
          <p:nvPr>
            <p:ph type="sldNum" sz="quarter" idx="11"/>
          </p:nvPr>
        </p:nvSpPr>
        <p:spPr/>
        <p:txBody>
          <a:bodyPr/>
          <a:lstStyle/>
          <a:p>
            <a:fld id="{789DA060-D2E0-4796-869B-F2A73A803C4F}"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0196C8B-D420-4EBB-B578-54568A9ED97E}" type="datetimeFigureOut">
              <a:rPr lang="en-GB" smtClean="0"/>
              <a:t>17/09/2013</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89DA060-D2E0-4796-869B-F2A73A803C4F}"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microsoft.com/office/2007/relationships/hdphoto" Target="../media/hdphoto5.wdp"/><Relationship Id="rId7" Type="http://schemas.openxmlformats.org/officeDocument/2006/relationships/image" Target="../media/image21.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 </a:t>
            </a:r>
            <a:r>
              <a:rPr lang="en-GB" dirty="0" err="1" smtClean="0"/>
              <a:t>Dunnit</a:t>
            </a:r>
            <a:r>
              <a:rPr lang="en-GB" dirty="0" smtClean="0"/>
              <a:t>?</a:t>
            </a:r>
            <a:endParaRPr lang="en-GB" dirty="0"/>
          </a:p>
        </p:txBody>
      </p:sp>
      <p:sp>
        <p:nvSpPr>
          <p:cNvPr id="3" name="Subtitle 2"/>
          <p:cNvSpPr>
            <a:spLocks noGrp="1"/>
          </p:cNvSpPr>
          <p:nvPr>
            <p:ph type="subTitle" idx="1"/>
          </p:nvPr>
        </p:nvSpPr>
        <p:spPr/>
        <p:txBody>
          <a:bodyPr>
            <a:normAutofit lnSpcReduction="10000"/>
          </a:bodyPr>
          <a:lstStyle/>
          <a:p>
            <a:r>
              <a:rPr lang="en-GB" dirty="0" smtClean="0"/>
              <a:t>Use the information given to find out who was the murderer. </a:t>
            </a:r>
            <a:endParaRPr lang="en-GB" dirty="0"/>
          </a:p>
        </p:txBody>
      </p:sp>
    </p:spTree>
    <p:extLst>
      <p:ext uri="{BB962C8B-B14F-4D97-AF65-F5344CB8AC3E}">
        <p14:creationId xmlns:p14="http://schemas.microsoft.com/office/powerpoint/2010/main" val="31010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should have enough information from the crime scene, interviews and story to know that the weapon was… what?</a:t>
            </a:r>
          </a:p>
          <a:p>
            <a:endParaRPr lang="en-GB" dirty="0"/>
          </a:p>
          <a:p>
            <a:r>
              <a:rPr lang="en-GB" dirty="0" smtClean="0"/>
              <a:t>It was a gun! Or so you may think…</a:t>
            </a:r>
            <a:endParaRPr lang="en-GB" dirty="0"/>
          </a:p>
        </p:txBody>
      </p:sp>
      <p:sp>
        <p:nvSpPr>
          <p:cNvPr id="3" name="Title 2"/>
          <p:cNvSpPr>
            <a:spLocks noGrp="1"/>
          </p:cNvSpPr>
          <p:nvPr>
            <p:ph type="title"/>
          </p:nvPr>
        </p:nvSpPr>
        <p:spPr/>
        <p:txBody>
          <a:bodyPr/>
          <a:lstStyle/>
          <a:p>
            <a:r>
              <a:rPr lang="en-GB" dirty="0" smtClean="0"/>
              <a:t>The Weapon</a:t>
            </a:r>
            <a:endParaRPr lang="en-GB" dirty="0"/>
          </a:p>
        </p:txBody>
      </p:sp>
    </p:spTree>
    <p:extLst>
      <p:ext uri="{BB962C8B-B14F-4D97-AF65-F5344CB8AC3E}">
        <p14:creationId xmlns:p14="http://schemas.microsoft.com/office/powerpoint/2010/main" val="16802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When doctors looked over the body, they found a gunshot, but they didn’t think it was what killed him. </a:t>
            </a:r>
          </a:p>
          <a:p>
            <a:r>
              <a:rPr lang="en-GB" dirty="0" smtClean="0"/>
              <a:t>Look at the image. Why did they think it wasn’t the gun that killed him?</a:t>
            </a:r>
          </a:p>
          <a:p>
            <a:r>
              <a:rPr lang="en-GB" dirty="0" smtClean="0"/>
              <a:t>What did they think it was?</a:t>
            </a:r>
          </a:p>
          <a:p>
            <a:pPr marL="18288" indent="0">
              <a:buNone/>
            </a:pPr>
            <a:endParaRPr lang="en-GB" dirty="0"/>
          </a:p>
        </p:txBody>
      </p:sp>
      <p:sp>
        <p:nvSpPr>
          <p:cNvPr id="3" name="Title 2"/>
          <p:cNvSpPr>
            <a:spLocks noGrp="1"/>
          </p:cNvSpPr>
          <p:nvPr>
            <p:ph type="title"/>
          </p:nvPr>
        </p:nvSpPr>
        <p:spPr/>
        <p:txBody>
          <a:bodyPr/>
          <a:lstStyle/>
          <a:p>
            <a:r>
              <a:rPr lang="en-GB" dirty="0" smtClean="0"/>
              <a:t>The Weapon (continued)</a:t>
            </a:r>
            <a:endParaRPr lang="en-GB" dirty="0"/>
          </a:p>
        </p:txBody>
      </p:sp>
    </p:spTree>
    <p:extLst>
      <p:ext uri="{BB962C8B-B14F-4D97-AF65-F5344CB8AC3E}">
        <p14:creationId xmlns:p14="http://schemas.microsoft.com/office/powerpoint/2010/main" val="18988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7.orientaltrading.com/is/image/OrientalTrading/57_6863?$VIEWER_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4989" t="10571" r="26602" b="8832"/>
          <a:stretch/>
        </p:blipFill>
        <p:spPr bwMode="auto">
          <a:xfrm>
            <a:off x="2088060" y="88032"/>
            <a:ext cx="3592393" cy="59809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5805264"/>
            <a:ext cx="9143999" cy="914400"/>
          </a:xfrm>
        </p:spPr>
        <p:txBody>
          <a:bodyPr/>
          <a:lstStyle/>
          <a:p>
            <a:r>
              <a:rPr lang="en-GB" dirty="0" smtClean="0"/>
              <a:t>What was the murder weapon?</a:t>
            </a:r>
            <a:endParaRPr lang="en-GB" dirty="0"/>
          </a:p>
        </p:txBody>
      </p:sp>
      <p:sp>
        <p:nvSpPr>
          <p:cNvPr id="4" name="Oval 3"/>
          <p:cNvSpPr/>
          <p:nvPr/>
        </p:nvSpPr>
        <p:spPr>
          <a:xfrm>
            <a:off x="3921885" y="213285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453075" y="213877"/>
            <a:ext cx="468810" cy="36004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utoShape 8" descr="data:image/jpeg;base64,/9j/4AAQSkZJRgABAQAAAQABAAD/2wCEAAkGBxIREREPEBAQEBEQEA8PDxUWDg8PEhAQFREZFhYSFRQYHSggGBolGxUUITEhJSkrLi4uGR8zODMsNygtLisBCgoKDg0OFBAPFCscFBwrLCwsLCwsLCwsLCwrLTgrLDc3KyssNywsKzcsLCssKyssKyssKys3KysrLCsrLCsrK//AABEIAOEA4QMBIgACEQEDEQH/xAAcAAEAAQUBAQAAAAAAAAAAAAAABwMEBQYIAgH/xABGEAACAgEBAwkCCQoDCQAAAAAAAQIDBBEFEiEGBxMxQVFhgZEicRQyQmJygpKhsQgjM1Jzg6KywcKT0vAVJURTVGOUw9H/xAAXAQEBAQEAAAAAAAAAAAAAAAAAAQID/8QAGREBAQADAQAAAAAAAAAAAAAAAAERIUFR/9oADAMBAAIRAxEAPwCcQAAAAAAAAAAAAAFK7JhD484Q98lH8TDZnLTZ1T0sz8WL7ung36JgZ4Gp2c5OyorX4bBr5td016qJZT53Njr/AIx+WNlP+wDeQaPVztbHlwWW/wDxcpf2F/VzhbNlxWVw8aMhfjADaQYCjlrs6b0jnY+vc7FB+ktDL4+fVZxrtrnr1bs4y/BgXAAAAAAAAAAAAAAAAAAAAAAAAAAAFDNt3K7JrrjXOS8otlc8zimnF9TTT9zA5o2nymtnF12uN0Jpb285xl5Tg0zD4WwMfIesY2VP9tvR++DZ85VbNniZV2NPVOqyUY6/KhrrCS8HFp+Zb7O2xOnqSfv1GdqvsvkPCC16fh9aT/kRgsjZdEHp0tv+FF/3IzuVyrlNaOuK82a/k3uT100FviPHwOj/AJt3+BD/ADlajBx5PTfu84QX9WWjkz3TduvXTUmarJ37Lx61vaXT8FdGH/rK+z+WFmNFwxaoVqXxnOy3Il5atRXkjG5W03Nbu6l56lhXVq//AItSbXTqjmo2rZlbMputk5T37oSb7d2x6fcbga7zfbGeFs7FxprdnGvftXdZY3OUfJy08jYjTIAAAAAAAAAAAAAAAAAAAAAAAAAAIz57uTlduJ8PUdLsZwjJr5dMp7ukvc5Jp9nE5/sj3HYW08GGRTbj2rWu6udc182S0enicscrOTd+BkWY90X7L1rnp7Ntevszj/XueqJVa+0zxJ+DKjZ4bAp6+DPh7bPDIPq0JV5i+TNWTk2ZdsXKOH0Uqk0t13ybak127qjrp3tPsIywcKy6ca6oSsnOShCMVrKUn1RS7zqfm45Lf7NwoUS0d027slrinbJJbqfaopRj5a9pRtAAKgAAAAAAAAAAAAAAAAAAAAAAAAAABi+UGwMfOr6LJrU0uMH1TrffCXWvwfbqZQAco8vNixws2/EipNVSjuSbS3oSgpJtJdftacO41ayuX+pHRPPDyEeZH4djpvIpr3LILi7qotyWi7ZR1l70/BI56ue71kVbbkv9MucNJyUdxzlJqMEpaayb0S6u8o9JqSzzMc38r7a9pZMWqKZ79EWv01sXwl9GL4+LSXYwJX5HchcXZ0VKuG/e46Stlo5LXrjBdUF7uL7WzaQCoAAAAAAAAAAAAAAAAAAAAAAAAAAAAAAAAHLnODsX/ee0Y0qO5Vb0jWum6pwjNpecpHUZzhyhv6TM2xaup22QXjuycf7QI4dTUXJaJJqLfc2dnbOxIU1VU1pRhVXCuCXZGMdEcc2L8zb4Srf4nYOxclW42PcnqraKbE+9SrUtfvJFq9ABUAAAAAAAAAAAAAAAAAAAAAAAAAAAAAAAAW+0MqNNVl0vi1Vzsl7oxbf4HMlFjlj5dsuMrJNyffJ8W/Vsm3ne2r0GzbIp6SyJRpX0fjS+6On1iE9zdwH89tlGrUrWu5fNT9GdM80G0vhGx8OXyqq3jS8Oik4L+FRfmc0bPWu/Hvg0S7+ThtjhmYEnxjKOVWteOj/N2cPBqv1MRamwAGkAAAAAAAAAAAAAAAAAAAAAAAAAAAAAAApZeRGquds3pCuErJvujFat+iAhDn02v0mTXixeqogk/wBpZpKX8Kr+81fbfsYkY+CLLa2ZLLzZWz+NZbKyS7t6WunlwXkXvK1/m4x7kUals1+379UZzm52v8B2vjWN6VztePb3dHb7PHwUnGX1TX8OWk17zztiG7Zr1a9RjrXHZ4Ne5Abc+HbOxcpvWcqlC39tW9yf8UW/NGwmmQAAAAAAAAAAAAAAAAAAAAAAAAAAAAANJ529q9BgOtPSWTNV/u4+1PyaSj9Y3YhHny2jvZMKU+FNK+3Y96X8KgBH/J6vfvcn3l5yylwSPfJGjrkWnK+ftaF4NYpftL3l3t2GqjLwLJdZlM6O9SvA51qJT/Jy23rHKwJPqccqpa9j0hYl6VvzZNhynzRbTePtbElrpGybon4xsW7/ADbr8jqw1EoACoAAAAAAAAAAAAAAAAAAAAAAAAAAAc085ud0m0cnV/FtlDyj7K+5HSxyxzj1Sr2pnRktGsiUl9GaU4v7MogX+xbuiq1ab18DA7ev6SXcVMHlFuQ3JQUkY3aGcpvWK0FulWfRmUjxqa8DEOxleG0GouOnWYqxT2Ne6smqa64WwfpI7Mos3oxl+tGMvVanGOHXKVkFBazlOMYLvk5aJeuh2bjV7sIQ/VhGPotDURVABUAAAAAAAAAAAAAAAAAAAAAAAAAAAIf59+SrnGG06o6uuMacpJP4mvsW+Tbi/Bx7iYCnkUxsjKucVOE4yhOLScZRa0cWu1NAcYzKbmbfzp8j5bMynCGrx7tbMaTer3dfarb/AFotpeKcX2s0dkVWcz5qUGZvkbyet2hl1YlPB2PWctNVVWuM7H7l6tpdoG+cx/JJ5WWs6yP5jDkpR1XCzJ01gvq6qfv3Doox+wdj1YWPVi48d2uqO6u+T65Tk+2Terb8TIFQAAAAAAAAAAAAAAAAAAAAAAAAAAAAAAABHXPvhwnsqVkkt6m+iVb7dZz6OS9Jv0Oap09xPvPxt2LqrwYtN76tuS70vYg/Vy+yRdtBVrGhBQjvta72i192oGnuonT8m7AgoZuRonZv1UJ9sYbrm/VtfZREODStZbyT9l6dvE37mC5QrGzLsSyW7DLUVFt6JXQb3fVSa9+6TKuigAVAAAAAAAAAAAAAAAAAAAAAAAAAAAAebJqKcpNJJNtt6JJcW2+xEVcqecKy3erxJOqvRqM+qy3ulr1wj7uPu6gN729ypx8TWM5Odmmu5DRyXdvN8I+fHwI35Sc6lujjSo1a/qvfn9tr8EveRztTa9j4OT1+U3JtuXa231sxDs14tkVV2rmzuk7LG5NtttvXrMVPJ8WV8u3hwMYwLhZOnU2irhuUZqyD4p66lgX2HZ2EEvcledS+CjXc42paLSeuunhNcfXUk/YPLTGynGGrqslwUZNaSfdGa4P3PR+By47orjroXeFyhdb01lJd3XqMjrwEM8kOcDIpjWslyvhot6Mpb1sF82b+M9NOEvVEv4OXC6uF1UlOuyKnCS6mn+HuNIrgAAAAAAAAAAAAAAAAAAAAAAA0Xni2pKnAVUW18KujjyfdDdlOS81DT3NkCZt8k9N58Oo6h5S7Bpz8eeLenuT0cZRek65r4tkH2NenWnqmQPyo5rdoYzcq4PNqXVOr9Kl86lvXX6OoGjWz3uL4vv7T7Xdu9lc/Cdev3xaZfYuHBS6O/wDMz103bE6ZektGZmXJWElvQs0/iQxVavdlV/8ATpfRusX3STLCy5dlenvepn87YnR/Li/JmIs0XcyCz6X5iK1VnfBesv6Hp2LuPsJRfWiD7Nxf6sfoxevq2eIWxhxiuPezIUYMJFnn48YvSLTl2JPV+iIr7Da9i6mTf+T7t2dtWViTbaplC+vX5KtclOP2o731mRXya5uNpZ0l0eNOqt9dtydMEu9arel5JnRPIDkXTsrHdUH0ltm7LIta0dkkuCS+TBavReLfaaiVtAAKgAAAAAAAAAAAAAAAAAAAAAAAChlYVVq0tqrsXz4Rn+KMDk8gdmTbbwMeMn1uEOhl6w0NlAGh5nNJs2zqWVX9HMvl/O5GLs5j9nvqvzF+9qf4wJQAEWx5jNn9uRmP95Sv7C4p5ktlr4zyp+/I0/BIkoAaZs/mt2TTxWHGx/8AdnZf9020bDs7YGJj/oMXHp+hTXF+qRkgAAAAAAAAAAAAAAAAAAAAAAAAAAAAAAAAAAAAAAAAAAAAAAAAAAAAAAA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data:image/jpeg;base64,/9j/4AAQSkZJRgABAQAAAQABAAD/2wCEAAkGBxIREREPEBAQEBEQEA8PDxUWDg8PEhAQFREZFhYSFRQYHSggGBolGxUUITEhJSkrLi4uGR8zODMsNygtLisBCgoKDg0OFBAPFCscFBwrLCwsLCwsLCwsLCwrLTgrLDc3KyssNywsKzcsLCssKyssKyssKys3KysrLCsrLCsrK//AABEIAOEA4QMBIgACEQEDEQH/xAAcAAEAAQUBAQAAAAAAAAAAAAAABwMEBQYIAgH/xABGEAACAgEBAwkCCQoDCQAAAAAAAQIDBBEFEiEGBxMxQVFhgZEicRQyQmJygpKhsQgjM1Jzg6KywcKT0vAVJURTVGOUw9H/xAAXAQEBAQEAAAAAAAAAAAAAAAAAAQID/8QAGREBAQADAQAAAAAAAAAAAAAAAAERIUFR/9oADAMBAAIRAxEAPwCcQAAAAAAAAAAAAAFK7JhD484Q98lH8TDZnLTZ1T0sz8WL7ung36JgZ4Gp2c5OyorX4bBr5td016qJZT53Njr/AIx+WNlP+wDeQaPVztbHlwWW/wDxcpf2F/VzhbNlxWVw8aMhfjADaQYCjlrs6b0jnY+vc7FB+ktDL4+fVZxrtrnr1bs4y/BgXAAAAAAAAAAAAAAAAAAAAAAAAAAAFDNt3K7JrrjXOS8otlc8zimnF9TTT9zA5o2nymtnF12uN0Jpb285xl5Tg0zD4WwMfIesY2VP9tvR++DZ85VbNniZV2NPVOqyUY6/KhrrCS8HFp+Zb7O2xOnqSfv1GdqvsvkPCC16fh9aT/kRgsjZdEHp0tv+FF/3IzuVyrlNaOuK82a/k3uT100FviPHwOj/AJt3+BD/ADlajBx5PTfu84QX9WWjkz3TduvXTUmarJ37Lx61vaXT8FdGH/rK+z+WFmNFwxaoVqXxnOy3Il5atRXkjG5W03Nbu6l56lhXVq//AItSbXTqjmo2rZlbMputk5T37oSb7d2x6fcbga7zfbGeFs7FxprdnGvftXdZY3OUfJy08jYjTIAAAAAAAAAAAAAAAAAAAAAAAAAAIz57uTlduJ8PUdLsZwjJr5dMp7ukvc5Jp9nE5/sj3HYW08GGRTbj2rWu6udc182S0enicscrOTd+BkWY90X7L1rnp7Ntevszj/XueqJVa+0zxJ+DKjZ4bAp6+DPh7bPDIPq0JV5i+TNWTk2ZdsXKOH0Uqk0t13ybak127qjrp3tPsIywcKy6ca6oSsnOShCMVrKUn1RS7zqfm45Lf7NwoUS0d027slrinbJJbqfaopRj5a9pRtAAKgAAAAAAAAAAAAAAAAAAAAAAAAAABi+UGwMfOr6LJrU0uMH1TrffCXWvwfbqZQAco8vNixws2/EipNVSjuSbS3oSgpJtJdftacO41ayuX+pHRPPDyEeZH4djpvIpr3LILi7qotyWi7ZR1l70/BI56ue71kVbbkv9MucNJyUdxzlJqMEpaayb0S6u8o9JqSzzMc38r7a9pZMWqKZ79EWv01sXwl9GL4+LSXYwJX5HchcXZ0VKuG/e46Stlo5LXrjBdUF7uL7WzaQCoAAAAAAAAAAAAAAAAAAAAAAAAAAAAAAAAHLnODsX/ee0Y0qO5Vb0jWum6pwjNpecpHUZzhyhv6TM2xaup22QXjuycf7QI4dTUXJaJJqLfc2dnbOxIU1VU1pRhVXCuCXZGMdEcc2L8zb4Srf4nYOxclW42PcnqraKbE+9SrUtfvJFq9ABUAAAAAAAAAAAAAAAAAAAAAAAAAAAAAAAAW+0MqNNVl0vi1Vzsl7oxbf4HMlFjlj5dsuMrJNyffJ8W/Vsm3ne2r0GzbIp6SyJRpX0fjS+6On1iE9zdwH89tlGrUrWu5fNT9GdM80G0vhGx8OXyqq3jS8Oik4L+FRfmc0bPWu/Hvg0S7+ThtjhmYEnxjKOVWteOj/N2cPBqv1MRamwAGkAAAAAAAAAAAAAAAAAAAAAAAAAAAAAAApZeRGquds3pCuErJvujFat+iAhDn02v0mTXixeqogk/wBpZpKX8Kr+81fbfsYkY+CLLa2ZLLzZWz+NZbKyS7t6WunlwXkXvK1/m4x7kUals1+379UZzm52v8B2vjWN6VztePb3dHb7PHwUnGX1TX8OWk17zztiG7Zr1a9RjrXHZ4Ne5Abc+HbOxcpvWcqlC39tW9yf8UW/NGwmmQAAAAAAAAAAAAAAAAAAAAAAAAAAAAANJ529q9BgOtPSWTNV/u4+1PyaSj9Y3YhHny2jvZMKU+FNK+3Y96X8KgBH/J6vfvcn3l5yylwSPfJGjrkWnK+ftaF4NYpftL3l3t2GqjLwLJdZlM6O9SvA51qJT/Jy23rHKwJPqccqpa9j0hYl6VvzZNhynzRbTePtbElrpGybon4xsW7/ADbr8jqw1EoACoAAAAAAAAAAAAAAAAAAAAAAAAAAAc085ud0m0cnV/FtlDyj7K+5HSxyxzj1Sr2pnRktGsiUl9GaU4v7MogX+xbuiq1ab18DA7ev6SXcVMHlFuQ3JQUkY3aGcpvWK0FulWfRmUjxqa8DEOxleG0GouOnWYqxT2Ne6smqa64WwfpI7Mos3oxl+tGMvVanGOHXKVkFBazlOMYLvk5aJeuh2bjV7sIQ/VhGPotDURVABUAAAAAAAAAAAAAAAAAAAAAAAAAAAIf59+SrnGG06o6uuMacpJP4mvsW+Tbi/Bx7iYCnkUxsjKucVOE4yhOLScZRa0cWu1NAcYzKbmbfzp8j5bMynCGrx7tbMaTer3dfarb/AFotpeKcX2s0dkVWcz5qUGZvkbyet2hl1YlPB2PWctNVVWuM7H7l6tpdoG+cx/JJ5WWs6yP5jDkpR1XCzJ01gvq6qfv3Doox+wdj1YWPVi48d2uqO6u+T65Tk+2Terb8TIFQAAAAAAAAAAAAAAAAAAAAAAAAAAAAAAABHXPvhwnsqVkkt6m+iVb7dZz6OS9Jv0Oap09xPvPxt2LqrwYtN76tuS70vYg/Vy+yRdtBVrGhBQjvta72i192oGnuonT8m7AgoZuRonZv1UJ9sYbrm/VtfZREODStZbyT9l6dvE37mC5QrGzLsSyW7DLUVFt6JXQb3fVSa9+6TKuigAVAAAAAAAAAAAAAAAAAAAAAAAAAAAAebJqKcpNJJNtt6JJcW2+xEVcqecKy3erxJOqvRqM+qy3ulr1wj7uPu6gN729ypx8TWM5Odmmu5DRyXdvN8I+fHwI35Sc6lujjSo1a/qvfn9tr8EveRztTa9j4OT1+U3JtuXa231sxDs14tkVV2rmzuk7LG5NtttvXrMVPJ8WV8u3hwMYwLhZOnU2irhuUZqyD4p66lgX2HZ2EEvcledS+CjXc42paLSeuunhNcfXUk/YPLTGynGGrqslwUZNaSfdGa4P3PR+By47orjroXeFyhdb01lJd3XqMjrwEM8kOcDIpjWslyvhot6Mpb1sF82b+M9NOEvVEv4OXC6uF1UlOuyKnCS6mn+HuNIrgAAAAAAAAAAAAAAAAAAAAAAA0Xni2pKnAVUW18KujjyfdDdlOS81DT3NkCZt8k9N58Oo6h5S7Bpz8eeLenuT0cZRek65r4tkH2NenWnqmQPyo5rdoYzcq4PNqXVOr9Kl86lvXX6OoGjWz3uL4vv7T7Xdu9lc/Cdev3xaZfYuHBS6O/wDMz103bE6ZektGZmXJWElvQs0/iQxVavdlV/8ATpfRusX3STLCy5dlenvepn87YnR/Li/JmIs0XcyCz6X5iK1VnfBesv6Hp2LuPsJRfWiD7Nxf6sfoxevq2eIWxhxiuPezIUYMJFnn48YvSLTl2JPV+iIr7Da9i6mTf+T7t2dtWViTbaplC+vX5KtclOP2o731mRXya5uNpZ0l0eNOqt9dtydMEu9arel5JnRPIDkXTsrHdUH0ltm7LIta0dkkuCS+TBavReLfaaiVtAAKgAAAAAAAAAAAAAAAAAAAAAAAChlYVVq0tqrsXz4Rn+KMDk8gdmTbbwMeMn1uEOhl6w0NlAGh5nNJs2zqWVX9HMvl/O5GLs5j9nvqvzF+9qf4wJQAEWx5jNn9uRmP95Sv7C4p5ktlr4zyp+/I0/BIkoAaZs/mt2TTxWHGx/8AdnZf9020bDs7YGJj/oMXHp+hTXF+qRkgAAAAAAAAAAAAAAAAAAAAAAAAAAAAAAAAAAAAAAAAAAAAAAAAAAAAAAAA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187" l="0" r="100000">
                        <a14:backgroundMark x1="90291" y1="5691" x2="96117" y2="26016"/>
                        <a14:backgroundMark x1="8738" y1="8943" x2="49515" y2="3252"/>
                      </a14:backgroundRemoval>
                    </a14:imgEffect>
                  </a14:imgLayer>
                </a14:imgProps>
              </a:ext>
              <a:ext uri="{28A0092B-C50C-407E-A947-70E740481C1C}">
                <a14:useLocalDpi xmlns:a14="http://schemas.microsoft.com/office/drawing/2010/main" val="0"/>
              </a:ext>
            </a:extLst>
          </a:blip>
          <a:srcRect/>
          <a:stretch>
            <a:fillRect/>
          </a:stretch>
        </p:blipFill>
        <p:spPr bwMode="auto">
          <a:xfrm>
            <a:off x="165563" y="764704"/>
            <a:ext cx="2074295" cy="247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2"/>
          <p:cNvSpPr txBox="1">
            <a:spLocks/>
          </p:cNvSpPr>
          <p:nvPr/>
        </p:nvSpPr>
        <p:spPr>
          <a:xfrm>
            <a:off x="34249" y="5943600"/>
            <a:ext cx="9143999"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The crime scene will help…</a:t>
            </a:r>
            <a:endParaRPr lang="en-GB" dirty="0"/>
          </a:p>
        </p:txBody>
      </p:sp>
      <p:sp>
        <p:nvSpPr>
          <p:cNvPr id="15" name="Title 2"/>
          <p:cNvSpPr txBox="1">
            <a:spLocks/>
          </p:cNvSpPr>
          <p:nvPr/>
        </p:nvSpPr>
        <p:spPr>
          <a:xfrm>
            <a:off x="280444" y="5877272"/>
            <a:ext cx="9143999"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It was… the ‘</a:t>
            </a:r>
            <a:r>
              <a:rPr lang="en-GB" dirty="0" err="1" smtClean="0"/>
              <a:t>Fres</a:t>
            </a:r>
            <a:r>
              <a:rPr lang="en-GB" dirty="0" smtClean="0"/>
              <a:t>. out’ sign!</a:t>
            </a:r>
            <a:endParaRPr lang="en-GB" dirty="0"/>
          </a:p>
        </p:txBody>
      </p:sp>
      <p:sp>
        <p:nvSpPr>
          <p:cNvPr id="11" name="Left Arrow 10"/>
          <p:cNvSpPr/>
          <p:nvPr/>
        </p:nvSpPr>
        <p:spPr>
          <a:xfrm rot="1461318">
            <a:off x="3992465" y="2438528"/>
            <a:ext cx="2232248" cy="56166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TextBox 11"/>
          <p:cNvSpPr txBox="1"/>
          <p:nvPr/>
        </p:nvSpPr>
        <p:spPr>
          <a:xfrm>
            <a:off x="6223540" y="2852936"/>
            <a:ext cx="2090276" cy="2585323"/>
          </a:xfrm>
          <a:prstGeom prst="rect">
            <a:avLst/>
          </a:prstGeom>
          <a:noFill/>
        </p:spPr>
        <p:txBody>
          <a:bodyPr wrap="square" rtlCol="0">
            <a:spAutoFit/>
          </a:bodyPr>
          <a:lstStyle/>
          <a:p>
            <a:r>
              <a:rPr lang="en-GB" dirty="0" smtClean="0"/>
              <a:t>Here is the gun shot wound</a:t>
            </a:r>
          </a:p>
          <a:p>
            <a:r>
              <a:rPr lang="en-GB" dirty="0" smtClean="0"/>
              <a:t>The reason it wasn’t the gun that killed him was that the bullet narrowly avoided the lungs and heart.</a:t>
            </a:r>
            <a:endParaRPr lang="en-GB" dirty="0"/>
          </a:p>
        </p:txBody>
      </p:sp>
      <p:sp>
        <p:nvSpPr>
          <p:cNvPr id="20" name="Left Arrow 19"/>
          <p:cNvSpPr/>
          <p:nvPr/>
        </p:nvSpPr>
        <p:spPr>
          <a:xfrm>
            <a:off x="3736319" y="113064"/>
            <a:ext cx="2232248" cy="56166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TextBox 15"/>
          <p:cNvSpPr txBox="1"/>
          <p:nvPr/>
        </p:nvSpPr>
        <p:spPr>
          <a:xfrm>
            <a:off x="5968566" y="26040"/>
            <a:ext cx="3175433" cy="2585323"/>
          </a:xfrm>
          <a:prstGeom prst="rect">
            <a:avLst/>
          </a:prstGeom>
          <a:noFill/>
        </p:spPr>
        <p:txBody>
          <a:bodyPr wrap="square" rtlCol="0">
            <a:spAutoFit/>
          </a:bodyPr>
          <a:lstStyle/>
          <a:p>
            <a:r>
              <a:rPr lang="en-GB" dirty="0" smtClean="0"/>
              <a:t>Here is another wound…</a:t>
            </a:r>
          </a:p>
          <a:p>
            <a:r>
              <a:rPr lang="en-GB" dirty="0" smtClean="0"/>
              <a:t>This was the cause of his death, not the gun</a:t>
            </a:r>
          </a:p>
          <a:p>
            <a:r>
              <a:rPr lang="en-GB" dirty="0" smtClean="0"/>
              <a:t>The sign hit him right at the front of his head, making him virtually dead (brain dead) and the killer, seeing him still breathing, shot him, afterwards.</a:t>
            </a:r>
            <a:endParaRPr lang="en-GB" dirty="0"/>
          </a:p>
        </p:txBody>
      </p:sp>
    </p:spTree>
    <p:extLst>
      <p:ext uri="{BB962C8B-B14F-4D97-AF65-F5344CB8AC3E}">
        <p14:creationId xmlns:p14="http://schemas.microsoft.com/office/powerpoint/2010/main" val="26016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animEffect transition="in" filter="fade">
                                      <p:cBhvr>
                                        <p:cTn id="9" dur="500"/>
                                        <p:tgtEl>
                                          <p:spTgt spid="51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1000"/>
                                        <p:tgtEl>
                                          <p:spTgt spid="12">
                                            <p:txEl>
                                              <p:pRg st="0" end="0"/>
                                            </p:txEl>
                                          </p:spTgt>
                                        </p:tgtEl>
                                      </p:cBhvr>
                                    </p:animEffect>
                                    <p:anim calcmode="lin" valueType="num">
                                      <p:cBhvr>
                                        <p:cTn id="3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1000"/>
                                        <p:tgtEl>
                                          <p:spTgt spid="16">
                                            <p:txEl>
                                              <p:pRg st="0" end="0"/>
                                            </p:txEl>
                                          </p:spTgt>
                                        </p:tgtEl>
                                      </p:cBhvr>
                                    </p:animEffect>
                                    <p:anim calcmode="lin" valueType="num">
                                      <p:cBhvr>
                                        <p:cTn id="5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3"/>
                                        </p:tgtEl>
                                      </p:cBhvr>
                                    </p:animEffect>
                                    <p:anim calcmode="lin" valueType="num">
                                      <p:cBhvr>
                                        <p:cTn id="59" dur="1000"/>
                                        <p:tgtEl>
                                          <p:spTgt spid="3"/>
                                        </p:tgtEl>
                                        <p:attrNameLst>
                                          <p:attrName>ppt_x</p:attrName>
                                        </p:attrNameLst>
                                      </p:cBhvr>
                                      <p:tavLst>
                                        <p:tav tm="0">
                                          <p:val>
                                            <p:strVal val="ppt_x"/>
                                          </p:val>
                                        </p:tav>
                                        <p:tav tm="100000">
                                          <p:val>
                                            <p:strVal val="ppt_x"/>
                                          </p:val>
                                        </p:tav>
                                      </p:tavLst>
                                    </p:anim>
                                    <p:anim calcmode="lin" valueType="num">
                                      <p:cBhvr>
                                        <p:cTn id="60" dur="1000"/>
                                        <p:tgtEl>
                                          <p:spTgt spid="3"/>
                                        </p:tgtEl>
                                        <p:attrNameLst>
                                          <p:attrName>ppt_y</p:attrName>
                                        </p:attrNameLst>
                                      </p:cBhvr>
                                      <p:tavLst>
                                        <p:tav tm="0">
                                          <p:val>
                                            <p:strVal val="ppt_y"/>
                                          </p:val>
                                        </p:tav>
                                        <p:tav tm="100000">
                                          <p:val>
                                            <p:strVal val="ppt_y+.1"/>
                                          </p:val>
                                        </p:tav>
                                      </p:tavLst>
                                    </p:anim>
                                    <p:set>
                                      <p:cBhvr>
                                        <p:cTn id="61" dur="1" fill="hold">
                                          <p:stCondLst>
                                            <p:cond delay="999"/>
                                          </p:stCondLst>
                                        </p:cTn>
                                        <p:tgtEl>
                                          <p:spTgt spid="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 calcmode="lin" valueType="num">
                                      <p:cBhvr>
                                        <p:cTn id="68" dur="1000" fill="hold"/>
                                        <p:tgtEl>
                                          <p:spTgt spid="14"/>
                                        </p:tgtEl>
                                        <p:attrNameLst>
                                          <p:attrName>style.rotation</p:attrName>
                                        </p:attrNameLst>
                                      </p:cBhvr>
                                      <p:tavLst>
                                        <p:tav tm="0">
                                          <p:val>
                                            <p:fltVal val="90"/>
                                          </p:val>
                                        </p:tav>
                                        <p:tav tm="100000">
                                          <p:val>
                                            <p:fltVal val="0"/>
                                          </p:val>
                                        </p:tav>
                                      </p:tavLst>
                                    </p:anim>
                                    <p:animEffect transition="in" filter="fade">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1" nodeType="clickEffect">
                                  <p:stCondLst>
                                    <p:cond delay="0"/>
                                  </p:stCondLst>
                                  <p:childTnLst>
                                    <p:animEffect transition="out" filter="fade">
                                      <p:cBhvr>
                                        <p:cTn id="73" dur="1000"/>
                                        <p:tgtEl>
                                          <p:spTgt spid="14"/>
                                        </p:tgtEl>
                                      </p:cBhvr>
                                    </p:animEffect>
                                    <p:anim calcmode="lin" valueType="num">
                                      <p:cBhvr>
                                        <p:cTn id="74" dur="1000"/>
                                        <p:tgtEl>
                                          <p:spTgt spid="14"/>
                                        </p:tgtEl>
                                        <p:attrNameLst>
                                          <p:attrName>ppt_x</p:attrName>
                                        </p:attrNameLst>
                                      </p:cBhvr>
                                      <p:tavLst>
                                        <p:tav tm="0">
                                          <p:val>
                                            <p:strVal val="ppt_x"/>
                                          </p:val>
                                        </p:tav>
                                        <p:tav tm="100000">
                                          <p:val>
                                            <p:strVal val="ppt_x"/>
                                          </p:val>
                                        </p:tav>
                                      </p:tavLst>
                                    </p:anim>
                                    <p:anim calcmode="lin" valueType="num">
                                      <p:cBhvr>
                                        <p:cTn id="75" dur="1000"/>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2000"/>
                                        <p:tgtEl>
                                          <p:spTgt spid="15"/>
                                        </p:tgtEl>
                                      </p:cBhvr>
                                    </p:animEffect>
                                    <p:anim calcmode="lin" valueType="num">
                                      <p:cBhvr>
                                        <p:cTn id="82" dur="2000" fill="hold"/>
                                        <p:tgtEl>
                                          <p:spTgt spid="15"/>
                                        </p:tgtEl>
                                        <p:attrNameLst>
                                          <p:attrName>ppt_w</p:attrName>
                                        </p:attrNameLst>
                                      </p:cBhvr>
                                      <p:tavLst>
                                        <p:tav tm="0" fmla="#ppt_w*sin(2.5*pi*$)">
                                          <p:val>
                                            <p:fltVal val="0"/>
                                          </p:val>
                                        </p:tav>
                                        <p:tav tm="100000">
                                          <p:val>
                                            <p:fltVal val="1"/>
                                          </p:val>
                                        </p:tav>
                                      </p:tavLst>
                                    </p:anim>
                                    <p:anim calcmode="lin" valueType="num">
                                      <p:cBhvr>
                                        <p:cTn id="83" dur="2000" fill="hold"/>
                                        <p:tgtEl>
                                          <p:spTgt spid="15"/>
                                        </p:tgtEl>
                                        <p:attrNameLst>
                                          <p:attrName>ppt_h</p:attrName>
                                        </p:attrNameLst>
                                      </p:cBhvr>
                                      <p:tavLst>
                                        <p:tav tm="0">
                                          <p:val>
                                            <p:strVal val="#ppt_h"/>
                                          </p:val>
                                        </p:tav>
                                        <p:tav tm="100000">
                                          <p:val>
                                            <p:strVal val="#ppt_h"/>
                                          </p:val>
                                        </p:tav>
                                      </p:tavLst>
                                    </p:anim>
                                  </p:childTnLst>
                                </p:cTn>
                              </p:par>
                              <p:par>
                                <p:cTn id="84" presetID="45" presetClass="entr" presetSubtype="0"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2000"/>
                                        <p:tgtEl>
                                          <p:spTgt spid="13"/>
                                        </p:tgtEl>
                                      </p:cBhvr>
                                    </p:animEffect>
                                    <p:anim calcmode="lin" valueType="num">
                                      <p:cBhvr>
                                        <p:cTn id="87" dur="2000" fill="hold"/>
                                        <p:tgtEl>
                                          <p:spTgt spid="13"/>
                                        </p:tgtEl>
                                        <p:attrNameLst>
                                          <p:attrName>ppt_w</p:attrName>
                                        </p:attrNameLst>
                                      </p:cBhvr>
                                      <p:tavLst>
                                        <p:tav tm="0" fmla="#ppt_w*sin(2.5*pi*$)">
                                          <p:val>
                                            <p:fltVal val="0"/>
                                          </p:val>
                                        </p:tav>
                                        <p:tav tm="100000">
                                          <p:val>
                                            <p:fltVal val="1"/>
                                          </p:val>
                                        </p:tav>
                                      </p:tavLst>
                                    </p:anim>
                                    <p:anim calcmode="lin" valueType="num">
                                      <p:cBhvr>
                                        <p:cTn id="8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Effect transition="in" filter="fade">
                                      <p:cBhvr>
                                        <p:cTn id="93" dur="1000"/>
                                        <p:tgtEl>
                                          <p:spTgt spid="16">
                                            <p:txEl>
                                              <p:pRg st="1" end="1"/>
                                            </p:txEl>
                                          </p:spTgt>
                                        </p:tgtEl>
                                      </p:cBhvr>
                                    </p:animEffect>
                                    <p:anim calcmode="lin" valueType="num">
                                      <p:cBhvr>
                                        <p:cTn id="9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2">
                                            <p:txEl>
                                              <p:pRg st="1" end="1"/>
                                            </p:txEl>
                                          </p:spTgt>
                                        </p:tgtEl>
                                        <p:attrNameLst>
                                          <p:attrName>style.visibility</p:attrName>
                                        </p:attrNameLst>
                                      </p:cBhvr>
                                      <p:to>
                                        <p:strVal val="visible"/>
                                      </p:to>
                                    </p:set>
                                    <p:animEffect transition="in" filter="fade">
                                      <p:cBhvr>
                                        <p:cTn id="100" dur="1000"/>
                                        <p:tgtEl>
                                          <p:spTgt spid="12">
                                            <p:txEl>
                                              <p:pRg st="1" end="1"/>
                                            </p:txEl>
                                          </p:spTgt>
                                        </p:tgtEl>
                                      </p:cBhvr>
                                    </p:animEffect>
                                    <p:anim calcmode="lin" valueType="num">
                                      <p:cBhvr>
                                        <p:cTn id="10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6">
                                            <p:txEl>
                                              <p:pRg st="2" end="2"/>
                                            </p:txEl>
                                          </p:spTgt>
                                        </p:tgtEl>
                                        <p:attrNameLst>
                                          <p:attrName>style.visibility</p:attrName>
                                        </p:attrNameLst>
                                      </p:cBhvr>
                                      <p:to>
                                        <p:strVal val="visible"/>
                                      </p:to>
                                    </p:set>
                                    <p:animEffect transition="in" filter="fade">
                                      <p:cBhvr>
                                        <p:cTn id="107" dur="1000"/>
                                        <p:tgtEl>
                                          <p:spTgt spid="16">
                                            <p:txEl>
                                              <p:pRg st="2" end="2"/>
                                            </p:txEl>
                                          </p:spTgt>
                                        </p:tgtEl>
                                      </p:cBhvr>
                                    </p:animEffect>
                                    <p:anim calcmode="lin" valueType="num">
                                      <p:cBhvr>
                                        <p:cTn id="10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6" grpId="0" animBg="1"/>
      <p:bldP spid="14" grpId="0"/>
      <p:bldP spid="14" grpId="1"/>
      <p:bldP spid="15" grpId="0"/>
      <p:bldP spid="11"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We haven’t yet taken a  closer look at our evidence. </a:t>
            </a:r>
          </a:p>
          <a:p>
            <a:r>
              <a:rPr lang="en-GB" dirty="0" smtClean="0"/>
              <a:t>Why are these there? </a:t>
            </a:r>
          </a:p>
          <a:p>
            <a:r>
              <a:rPr lang="en-GB" dirty="0" smtClean="0"/>
              <a:t>D.I. Hart has left the station, so you decide to let yourself look at the evidence. </a:t>
            </a:r>
          </a:p>
          <a:p>
            <a:r>
              <a:rPr lang="en-GB" dirty="0" smtClean="0"/>
              <a:t>Who may have left these things here?</a:t>
            </a:r>
            <a:endParaRPr lang="en-GB" dirty="0"/>
          </a:p>
        </p:txBody>
      </p:sp>
      <p:sp>
        <p:nvSpPr>
          <p:cNvPr id="3" name="Title 2"/>
          <p:cNvSpPr>
            <a:spLocks noGrp="1"/>
          </p:cNvSpPr>
          <p:nvPr>
            <p:ph type="title"/>
          </p:nvPr>
        </p:nvSpPr>
        <p:spPr/>
        <p:txBody>
          <a:bodyPr/>
          <a:lstStyle/>
          <a:p>
            <a:r>
              <a:rPr lang="en-GB" dirty="0" smtClean="0"/>
              <a:t>Evidence...</a:t>
            </a:r>
            <a:endParaRPr lang="en-GB" dirty="0"/>
          </a:p>
        </p:txBody>
      </p:sp>
    </p:spTree>
    <p:extLst>
      <p:ext uri="{BB962C8B-B14F-4D97-AF65-F5344CB8AC3E}">
        <p14:creationId xmlns:p14="http://schemas.microsoft.com/office/powerpoint/2010/main" val="24640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1000"/>
                                        <p:tgtEl>
                                          <p:spTgt spid="2">
                                            <p:txEl>
                                              <p:pRg st="2" end="2"/>
                                            </p:txEl>
                                          </p:spTgt>
                                        </p:tgtEl>
                                      </p:cBhvr>
                                    </p:animEffect>
                                    <p:anim calcmode="lin" valueType="num">
                                      <p:cBhvr>
                                        <p:cTn id="4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1000"/>
                                        <p:tgtEl>
                                          <p:spTgt spid="2">
                                            <p:txEl>
                                              <p:pRg st="3" end="3"/>
                                            </p:txEl>
                                          </p:spTgt>
                                        </p:tgtEl>
                                      </p:cBhvr>
                                    </p:animEffect>
                                    <p:anim calcmode="lin" valueType="num">
                                      <p:cBhvr>
                                        <p:cTn id="4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Who would have most wanted </a:t>
            </a:r>
            <a:r>
              <a:rPr lang="en-GB" dirty="0" err="1" smtClean="0"/>
              <a:t>Fresburg</a:t>
            </a:r>
            <a:r>
              <a:rPr lang="en-GB" dirty="0" smtClean="0"/>
              <a:t> to be ‘out’ (not mayor)?</a:t>
            </a:r>
          </a:p>
          <a:p>
            <a:endParaRPr lang="en-GB" dirty="0"/>
          </a:p>
          <a:p>
            <a:r>
              <a:rPr lang="en-GB" dirty="0" smtClean="0"/>
              <a:t>GILBERT POLLO</a:t>
            </a:r>
          </a:p>
          <a:p>
            <a:r>
              <a:rPr lang="en-GB" dirty="0" smtClean="0"/>
              <a:t>RODERICK</a:t>
            </a:r>
          </a:p>
          <a:p>
            <a:r>
              <a:rPr lang="en-GB" dirty="0" smtClean="0"/>
              <a:t>MS LILA</a:t>
            </a:r>
          </a:p>
        </p:txBody>
      </p:sp>
      <p:sp>
        <p:nvSpPr>
          <p:cNvPr id="3" name="Title 2"/>
          <p:cNvSpPr>
            <a:spLocks noGrp="1"/>
          </p:cNvSpPr>
          <p:nvPr>
            <p:ph type="title"/>
          </p:nvPr>
        </p:nvSpPr>
        <p:spPr/>
        <p:txBody>
          <a:bodyPr/>
          <a:lstStyle/>
          <a:p>
            <a:r>
              <a:rPr lang="en-GB" dirty="0" err="1" smtClean="0"/>
              <a:t>Fresburg</a:t>
            </a:r>
            <a:r>
              <a:rPr lang="en-GB" dirty="0" smtClean="0"/>
              <a:t> Out!</a:t>
            </a:r>
            <a:endParaRPr lang="en-GB"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187" l="0" r="100000">
                        <a14:backgroundMark x1="90291" y1="5691" x2="96117" y2="26016"/>
                        <a14:backgroundMark x1="8738" y1="8943" x2="49515" y2="3252"/>
                      </a14:backgroundRemoval>
                    </a14:imgEffect>
                  </a14:imgLayer>
                </a14:imgProps>
              </a:ext>
              <a:ext uri="{28A0092B-C50C-407E-A947-70E740481C1C}">
                <a14:useLocalDpi xmlns:a14="http://schemas.microsoft.com/office/drawing/2010/main" val="0"/>
              </a:ext>
            </a:extLst>
          </a:blip>
          <a:srcRect/>
          <a:stretch>
            <a:fillRect/>
          </a:stretch>
        </p:blipFill>
        <p:spPr bwMode="auto">
          <a:xfrm>
            <a:off x="165563" y="764704"/>
            <a:ext cx="2074295" cy="247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6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Why would </a:t>
            </a:r>
            <a:r>
              <a:rPr lang="en-GB" dirty="0" err="1" smtClean="0"/>
              <a:t>Fresburg</a:t>
            </a:r>
            <a:r>
              <a:rPr lang="en-GB" dirty="0" smtClean="0"/>
              <a:t> be writing his will? </a:t>
            </a:r>
            <a:endParaRPr lang="en-GB" dirty="0"/>
          </a:p>
          <a:p>
            <a:r>
              <a:rPr lang="en-GB" dirty="0" smtClean="0"/>
              <a:t>Who was involved in his will and testament?</a:t>
            </a:r>
          </a:p>
          <a:p>
            <a:r>
              <a:rPr lang="en-GB" dirty="0" smtClean="0"/>
              <a:t>What is on the DVD?</a:t>
            </a:r>
          </a:p>
          <a:p>
            <a:r>
              <a:rPr lang="en-GB" dirty="0" smtClean="0"/>
              <a:t>Who wanted his money?</a:t>
            </a:r>
          </a:p>
          <a:p>
            <a:endParaRPr lang="en-GB" dirty="0"/>
          </a:p>
          <a:p>
            <a:r>
              <a:rPr lang="en-GB" dirty="0" smtClean="0"/>
              <a:t>SOLICITOR</a:t>
            </a:r>
          </a:p>
          <a:p>
            <a:r>
              <a:rPr lang="en-GB" dirty="0" smtClean="0"/>
              <a:t>HARRIS</a:t>
            </a:r>
          </a:p>
          <a:p>
            <a:r>
              <a:rPr lang="en-GB" dirty="0" smtClean="0"/>
              <a:t>GILBERT</a:t>
            </a:r>
          </a:p>
          <a:p>
            <a:r>
              <a:rPr lang="en-GB" dirty="0" smtClean="0"/>
              <a:t>MS LILA</a:t>
            </a:r>
          </a:p>
        </p:txBody>
      </p:sp>
      <p:sp>
        <p:nvSpPr>
          <p:cNvPr id="3" name="Title 2"/>
          <p:cNvSpPr>
            <a:spLocks noGrp="1"/>
          </p:cNvSpPr>
          <p:nvPr>
            <p:ph type="title"/>
          </p:nvPr>
        </p:nvSpPr>
        <p:spPr/>
        <p:txBody>
          <a:bodyPr/>
          <a:lstStyle/>
          <a:p>
            <a:r>
              <a:rPr lang="en-GB" dirty="0" smtClean="0"/>
              <a:t>My Will…</a:t>
            </a:r>
            <a:endParaRPr lang="en-GB" dirty="0"/>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5000" l="2273" r="96591"/>
                    </a14:imgEffect>
                  </a14:imgLayer>
                </a14:imgProps>
              </a:ext>
              <a:ext uri="{28A0092B-C50C-407E-A947-70E740481C1C}">
                <a14:useLocalDpi xmlns:a14="http://schemas.microsoft.com/office/drawing/2010/main" val="0"/>
              </a:ext>
            </a:extLst>
          </a:blip>
          <a:srcRect/>
          <a:stretch>
            <a:fillRect/>
          </a:stretch>
        </p:blipFill>
        <p:spPr bwMode="auto">
          <a:xfrm rot="21006892">
            <a:off x="467544" y="1412776"/>
            <a:ext cx="1584176"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3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0"/>
                                        <p:tgtEl>
                                          <p:spTgt spid="2">
                                            <p:txEl>
                                              <p:pRg st="1" end="1"/>
                                            </p:txEl>
                                          </p:spTgt>
                                        </p:tgtEl>
                                      </p:cBhvr>
                                    </p:animEffect>
                                    <p:anim calcmode="lin" valueType="num">
                                      <p:cBhvr>
                                        <p:cTn id="3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1000"/>
                                        <p:tgtEl>
                                          <p:spTgt spid="2">
                                            <p:txEl>
                                              <p:pRg st="2" end="2"/>
                                            </p:txEl>
                                          </p:spTgt>
                                        </p:tgtEl>
                                      </p:cBhvr>
                                    </p:animEffect>
                                    <p:anim calcmode="lin" valueType="num">
                                      <p:cBhvr>
                                        <p:cTn id="3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1000"/>
                                        <p:tgtEl>
                                          <p:spTgt spid="2">
                                            <p:txEl>
                                              <p:pRg st="3" end="3"/>
                                            </p:txEl>
                                          </p:spTgt>
                                        </p:tgtEl>
                                      </p:cBhvr>
                                    </p:animEffect>
                                    <p:anim calcmode="lin" valueType="num">
                                      <p:cBhvr>
                                        <p:cTn id="4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fade">
                                      <p:cBhvr>
                                        <p:cTn id="50" dur="1000"/>
                                        <p:tgtEl>
                                          <p:spTgt spid="2">
                                            <p:txEl>
                                              <p:pRg st="5" end="5"/>
                                            </p:txEl>
                                          </p:spTgt>
                                        </p:tgtEl>
                                      </p:cBhvr>
                                    </p:animEffect>
                                    <p:anim calcmode="lin" valueType="num">
                                      <p:cBhvr>
                                        <p:cTn id="5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1000"/>
                                        <p:tgtEl>
                                          <p:spTgt spid="2">
                                            <p:txEl>
                                              <p:pRg st="7" end="7"/>
                                            </p:txEl>
                                          </p:spTgt>
                                        </p:tgtEl>
                                      </p:cBhvr>
                                    </p:animEffect>
                                    <p:anim calcmode="lin" valueType="num">
                                      <p:cBhvr>
                                        <p:cTn id="6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Who was he married to?</a:t>
            </a:r>
          </a:p>
          <a:p>
            <a:endParaRPr lang="en-GB" dirty="0"/>
          </a:p>
          <a:p>
            <a:r>
              <a:rPr lang="en-GB" dirty="0" smtClean="0"/>
              <a:t>MS LILA</a:t>
            </a:r>
          </a:p>
          <a:p>
            <a:endParaRPr lang="en-GB" dirty="0"/>
          </a:p>
        </p:txBody>
      </p:sp>
      <p:sp>
        <p:nvSpPr>
          <p:cNvPr id="3" name="Title 2"/>
          <p:cNvSpPr>
            <a:spLocks noGrp="1"/>
          </p:cNvSpPr>
          <p:nvPr>
            <p:ph type="title"/>
          </p:nvPr>
        </p:nvSpPr>
        <p:spPr/>
        <p:txBody>
          <a:bodyPr/>
          <a:lstStyle/>
          <a:p>
            <a:r>
              <a:rPr lang="en-GB" dirty="0" smtClean="0"/>
              <a:t>The Ring</a:t>
            </a:r>
            <a:endParaRPr lang="en-GB" dirty="0"/>
          </a:p>
        </p:txBody>
      </p:sp>
      <p:pic>
        <p:nvPicPr>
          <p:cNvPr id="4"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1935" y1="60000" x2="54839"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539552" y="1409678"/>
            <a:ext cx="1447086" cy="163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6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So, which suspect(s) are telling lies? </a:t>
            </a:r>
            <a:endParaRPr lang="en-GB" dirty="0"/>
          </a:p>
          <a:p>
            <a:r>
              <a:rPr lang="en-GB" dirty="0" smtClean="0"/>
              <a:t>Look at the interviews and map and think about who could be telling fibs…</a:t>
            </a:r>
          </a:p>
          <a:p>
            <a:endParaRPr lang="en-GB" dirty="0"/>
          </a:p>
          <a:p>
            <a:r>
              <a:rPr lang="en-GB" dirty="0" smtClean="0"/>
              <a:t>Have you got it down to your killer yet?</a:t>
            </a:r>
            <a:endParaRPr lang="en-GB" dirty="0"/>
          </a:p>
        </p:txBody>
      </p:sp>
      <p:sp>
        <p:nvSpPr>
          <p:cNvPr id="3" name="Title 2"/>
          <p:cNvSpPr>
            <a:spLocks noGrp="1"/>
          </p:cNvSpPr>
          <p:nvPr>
            <p:ph type="title"/>
          </p:nvPr>
        </p:nvSpPr>
        <p:spPr/>
        <p:txBody>
          <a:bodyPr/>
          <a:lstStyle/>
          <a:p>
            <a:r>
              <a:rPr lang="en-GB" dirty="0" smtClean="0"/>
              <a:t>Who is telling the truth?</a:t>
            </a:r>
            <a:endParaRPr lang="en-GB" dirty="0"/>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8" b="97241" l="9906" r="98113">
                        <a14:foregroundMark x1="32075" y1="17241" x2="32075" y2="12644"/>
                        <a14:foregroundMark x1="40566" y1="17241" x2="42453" y2="24828"/>
                        <a14:foregroundMark x1="45755" y1="31954" x2="45283" y2="27126"/>
                        <a14:foregroundMark x1="18396" y1="84598" x2="17925" y2="82759"/>
                        <a14:foregroundMark x1="50943" y1="78621" x2="54245" y2="74943"/>
                        <a14:foregroundMark x1="16038" y1="85517" x2="16038" y2="81839"/>
                        <a14:foregroundMark x1="18868" y1="85517" x2="20283" y2="86897"/>
                        <a14:foregroundMark x1="16981" y1="88506" x2="21698" y2="90115"/>
                        <a14:foregroundMark x1="23113" y1="91034" x2="21698" y2="90575"/>
                      </a14:backgroundRemoval>
                    </a14:imgEffect>
                  </a14:imgLayer>
                </a14:imgProps>
              </a:ext>
              <a:ext uri="{28A0092B-C50C-407E-A947-70E740481C1C}">
                <a14:useLocalDpi xmlns:a14="http://schemas.microsoft.com/office/drawing/2010/main" val="0"/>
              </a:ext>
            </a:extLst>
          </a:blip>
          <a:srcRect/>
          <a:stretch>
            <a:fillRect/>
          </a:stretch>
        </p:blipFill>
        <p:spPr bwMode="auto">
          <a:xfrm>
            <a:off x="7812360" y="0"/>
            <a:ext cx="1071774" cy="21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Becky Boo Boo\AppData\Local\Microsoft\Windows\Temporary Internet Files\Content.IE5\74X977D1\MC90005918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8822">
            <a:off x="405389" y="407647"/>
            <a:ext cx="1467316" cy="20161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Becky Boo Boo\AppData\Local\Microsoft\Windows\Temporary Internet Files\Content.IE5\74X977D1\MC9002404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15746"/>
            <a:ext cx="1296144" cy="1269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Becky Boo Boo\AppData\Local\Microsoft\Windows\Temporary Internet Files\Content.IE5\N1G4KQP1\MC900363248[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347" y="2852936"/>
            <a:ext cx="1224136" cy="1788918"/>
          </a:xfrm>
          <a:prstGeom prst="rect">
            <a:avLst/>
          </a:prstGeom>
          <a:noFill/>
          <a:extLst/>
        </p:spPr>
      </p:pic>
      <p:pic>
        <p:nvPicPr>
          <p:cNvPr id="9" name="Picture 8" descr="C:\Users\Becky Boo Boo\AppData\Local\Microsoft\Windows\Temporary Internet Files\Content.IE5\74X977D1\MC900363212[1].wm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98142"/>
            <a:ext cx="1221105" cy="1643839"/>
          </a:xfrm>
          <a:prstGeom prst="rect">
            <a:avLst/>
          </a:prstGeom>
          <a:noFill/>
          <a:extLst/>
        </p:spPr>
      </p:pic>
      <p:pic>
        <p:nvPicPr>
          <p:cNvPr id="10" name="Picture 9" descr="C:\Users\Becky Boo Boo\AppData\Local\Microsoft\Windows\Temporary Internet Files\Content.IE5\LCIW1B9T\MC900301260[1].wm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2207141"/>
            <a:ext cx="1605915" cy="1291590"/>
          </a:xfrm>
          <a:prstGeom prst="rect">
            <a:avLst/>
          </a:prstGeom>
          <a:noFill/>
          <a:extLst/>
        </p:spPr>
      </p:pic>
      <p:pic>
        <p:nvPicPr>
          <p:cNvPr id="11" name="Picture 10" descr="C:\Users\Becky Boo Boo\AppData\Local\Microsoft\Windows\Temporary Internet Files\Content.IE5\U8XR719Z\MC900212101[1].wm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3498731"/>
            <a:ext cx="1108075" cy="1570990"/>
          </a:xfrm>
          <a:prstGeom prst="rect">
            <a:avLst/>
          </a:prstGeom>
          <a:noFill/>
          <a:extLst/>
        </p:spPr>
      </p:pic>
      <p:pic>
        <p:nvPicPr>
          <p:cNvPr id="12" name="Picture 11" descr="C:\Users\Becky Boo Boo\AppData\Local\Microsoft\Windows\Temporary Internet Files\Content.IE5\U8XR719Z\MC900301364[1].wm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032" y="3498731"/>
            <a:ext cx="2160240" cy="1496705"/>
          </a:xfrm>
          <a:prstGeom prst="rect">
            <a:avLst/>
          </a:prstGeom>
          <a:noFill/>
          <a:extLst/>
        </p:spPr>
      </p:pic>
    </p:spTree>
    <p:extLst>
      <p:ext uri="{BB962C8B-B14F-4D97-AF65-F5344CB8AC3E}">
        <p14:creationId xmlns:p14="http://schemas.microsoft.com/office/powerpoint/2010/main" val="17884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196"/>
                                        </p:tgtEl>
                                        <p:attrNameLst>
                                          <p:attrName>style.visibility</p:attrName>
                                        </p:attrNameLst>
                                      </p:cBhvr>
                                      <p:to>
                                        <p:strVal val="visible"/>
                                      </p:to>
                                    </p:set>
                                    <p:anim calcmode="lin" valueType="num">
                                      <p:cBhvr>
                                        <p:cTn id="46" dur="1000" fill="hold"/>
                                        <p:tgtEl>
                                          <p:spTgt spid="8196"/>
                                        </p:tgtEl>
                                        <p:attrNameLst>
                                          <p:attrName>ppt_w</p:attrName>
                                        </p:attrNameLst>
                                      </p:cBhvr>
                                      <p:tavLst>
                                        <p:tav tm="0">
                                          <p:val>
                                            <p:fltVal val="0"/>
                                          </p:val>
                                        </p:tav>
                                        <p:tav tm="100000">
                                          <p:val>
                                            <p:strVal val="#ppt_w"/>
                                          </p:val>
                                        </p:tav>
                                      </p:tavLst>
                                    </p:anim>
                                    <p:anim calcmode="lin" valueType="num">
                                      <p:cBhvr>
                                        <p:cTn id="47" dur="1000" fill="hold"/>
                                        <p:tgtEl>
                                          <p:spTgt spid="8196"/>
                                        </p:tgtEl>
                                        <p:attrNameLst>
                                          <p:attrName>ppt_h</p:attrName>
                                        </p:attrNameLst>
                                      </p:cBhvr>
                                      <p:tavLst>
                                        <p:tav tm="0">
                                          <p:val>
                                            <p:fltVal val="0"/>
                                          </p:val>
                                        </p:tav>
                                        <p:tav tm="100000">
                                          <p:val>
                                            <p:strVal val="#ppt_h"/>
                                          </p:val>
                                        </p:tav>
                                      </p:tavLst>
                                    </p:anim>
                                    <p:anim calcmode="lin" valueType="num">
                                      <p:cBhvr>
                                        <p:cTn id="48" dur="1000" fill="hold"/>
                                        <p:tgtEl>
                                          <p:spTgt spid="8196"/>
                                        </p:tgtEl>
                                        <p:attrNameLst>
                                          <p:attrName>style.rotation</p:attrName>
                                        </p:attrNameLst>
                                      </p:cBhvr>
                                      <p:tavLst>
                                        <p:tav tm="0">
                                          <p:val>
                                            <p:fltVal val="90"/>
                                          </p:val>
                                        </p:tav>
                                        <p:tav tm="100000">
                                          <p:val>
                                            <p:fltVal val="0"/>
                                          </p:val>
                                        </p:tav>
                                      </p:tavLst>
                                    </p:anim>
                                    <p:animEffect transition="in" filter="fade">
                                      <p:cBhvr>
                                        <p:cTn id="49" dur="1000"/>
                                        <p:tgtEl>
                                          <p:spTgt spid="819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1000" fill="hold"/>
                                        <p:tgtEl>
                                          <p:spTgt spid="4"/>
                                        </p:tgtEl>
                                        <p:attrNameLst>
                                          <p:attrName>ppt_w</p:attrName>
                                        </p:attrNameLst>
                                      </p:cBhvr>
                                      <p:tavLst>
                                        <p:tav tm="0">
                                          <p:val>
                                            <p:fltVal val="0"/>
                                          </p:val>
                                        </p:tav>
                                        <p:tav tm="100000">
                                          <p:val>
                                            <p:strVal val="#ppt_w"/>
                                          </p:val>
                                        </p:tav>
                                      </p:tavLst>
                                    </p:anim>
                                    <p:anim calcmode="lin" valueType="num">
                                      <p:cBhvr>
                                        <p:cTn id="62" dur="1000" fill="hold"/>
                                        <p:tgtEl>
                                          <p:spTgt spid="4"/>
                                        </p:tgtEl>
                                        <p:attrNameLst>
                                          <p:attrName>ppt_h</p:attrName>
                                        </p:attrNameLst>
                                      </p:cBhvr>
                                      <p:tavLst>
                                        <p:tav tm="0">
                                          <p:val>
                                            <p:fltVal val="0"/>
                                          </p:val>
                                        </p:tav>
                                        <p:tav tm="100000">
                                          <p:val>
                                            <p:strVal val="#ppt_h"/>
                                          </p:val>
                                        </p:tav>
                                      </p:tavLst>
                                    </p:anim>
                                    <p:anim calcmode="lin" valueType="num">
                                      <p:cBhvr>
                                        <p:cTn id="63" dur="1000" fill="hold"/>
                                        <p:tgtEl>
                                          <p:spTgt spid="4"/>
                                        </p:tgtEl>
                                        <p:attrNameLst>
                                          <p:attrName>style.rotation</p:attrName>
                                        </p:attrNameLst>
                                      </p:cBhvr>
                                      <p:tavLst>
                                        <p:tav tm="0">
                                          <p:val>
                                            <p:fltVal val="90"/>
                                          </p:val>
                                        </p:tav>
                                        <p:tav tm="100000">
                                          <p:val>
                                            <p:fltVal val="0"/>
                                          </p:val>
                                        </p:tav>
                                      </p:tavLst>
                                    </p:anim>
                                    <p:animEffect transition="in" filter="fade">
                                      <p:cBhvr>
                                        <p:cTn id="64" dur="10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fltVal val="0"/>
                                          </p:val>
                                        </p:tav>
                                        <p:tav tm="100000">
                                          <p:val>
                                            <p:strVal val="#ppt_w"/>
                                          </p:val>
                                        </p:tav>
                                      </p:tavLst>
                                    </p:anim>
                                    <p:anim calcmode="lin" valueType="num">
                                      <p:cBhvr>
                                        <p:cTn id="92" dur="1000" fill="hold"/>
                                        <p:tgtEl>
                                          <p:spTgt spid="8"/>
                                        </p:tgtEl>
                                        <p:attrNameLst>
                                          <p:attrName>ppt_h</p:attrName>
                                        </p:attrNameLst>
                                      </p:cBhvr>
                                      <p:tavLst>
                                        <p:tav tm="0">
                                          <p:val>
                                            <p:fltVal val="0"/>
                                          </p:val>
                                        </p:tav>
                                        <p:tav tm="100000">
                                          <p:val>
                                            <p:strVal val="#ppt_h"/>
                                          </p:val>
                                        </p:tav>
                                      </p:tavLst>
                                    </p:anim>
                                    <p:anim calcmode="lin" valueType="num">
                                      <p:cBhvr>
                                        <p:cTn id="93" dur="1000" fill="hold"/>
                                        <p:tgtEl>
                                          <p:spTgt spid="8"/>
                                        </p:tgtEl>
                                        <p:attrNameLst>
                                          <p:attrName>style.rotation</p:attrName>
                                        </p:attrNameLst>
                                      </p:cBhvr>
                                      <p:tavLst>
                                        <p:tav tm="0">
                                          <p:val>
                                            <p:fltVal val="90"/>
                                          </p:val>
                                        </p:tav>
                                        <p:tav tm="100000">
                                          <p:val>
                                            <p:fltVal val="0"/>
                                          </p:val>
                                        </p:tav>
                                      </p:tavLst>
                                    </p:anim>
                                    <p:animEffect transition="in" filter="fade">
                                      <p:cBhvr>
                                        <p:cTn id="94" dur="10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8195"/>
                                        </p:tgtEl>
                                        <p:attrNameLst>
                                          <p:attrName>style.visibility</p:attrName>
                                        </p:attrNameLst>
                                      </p:cBhvr>
                                      <p:to>
                                        <p:strVal val="visible"/>
                                      </p:to>
                                    </p:set>
                                    <p:anim calcmode="lin" valueType="num">
                                      <p:cBhvr>
                                        <p:cTn id="99" dur="500" fill="hold"/>
                                        <p:tgtEl>
                                          <p:spTgt spid="8195"/>
                                        </p:tgtEl>
                                        <p:attrNameLst>
                                          <p:attrName>ppt_w</p:attrName>
                                        </p:attrNameLst>
                                      </p:cBhvr>
                                      <p:tavLst>
                                        <p:tav tm="0">
                                          <p:val>
                                            <p:fltVal val="0"/>
                                          </p:val>
                                        </p:tav>
                                        <p:tav tm="100000">
                                          <p:val>
                                            <p:strVal val="#ppt_w"/>
                                          </p:val>
                                        </p:tav>
                                      </p:tavLst>
                                    </p:anim>
                                    <p:anim calcmode="lin" valueType="num">
                                      <p:cBhvr>
                                        <p:cTn id="100" dur="500" fill="hold"/>
                                        <p:tgtEl>
                                          <p:spTgt spid="8195"/>
                                        </p:tgtEl>
                                        <p:attrNameLst>
                                          <p:attrName>ppt_h</p:attrName>
                                        </p:attrNameLst>
                                      </p:cBhvr>
                                      <p:tavLst>
                                        <p:tav tm="0">
                                          <p:val>
                                            <p:fltVal val="0"/>
                                          </p:val>
                                        </p:tav>
                                        <p:tav tm="100000">
                                          <p:val>
                                            <p:strVal val="#ppt_h"/>
                                          </p:val>
                                        </p:tav>
                                      </p:tavLst>
                                    </p:anim>
                                    <p:animEffect transition="in" filter="fade">
                                      <p:cBhvr>
                                        <p:cTn id="10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It’s time! D.I. Hart expects an answer from you, and soon, so have another look over your evidence and decide… WHODUNIT?</a:t>
            </a:r>
          </a:p>
          <a:p>
            <a:endParaRPr lang="en-GB" dirty="0"/>
          </a:p>
          <a:p>
            <a:r>
              <a:rPr lang="en-GB" dirty="0" smtClean="0"/>
              <a:t>It was… </a:t>
            </a:r>
          </a:p>
          <a:p>
            <a:endParaRPr lang="en-GB" dirty="0"/>
          </a:p>
          <a:p>
            <a:pPr marL="18288" indent="0">
              <a:buNone/>
            </a:pPr>
            <a:r>
              <a:rPr lang="en-GB" sz="2800" b="1" dirty="0" smtClean="0">
                <a:latin typeface="Courier New" pitchFamily="49" charset="0"/>
                <a:cs typeface="Courier New" pitchFamily="49" charset="0"/>
              </a:rPr>
              <a:t>MS PENELOPE LILA!</a:t>
            </a:r>
            <a:endParaRPr lang="en-GB" sz="2800" b="1" dirty="0">
              <a:latin typeface="Courier New" pitchFamily="49" charset="0"/>
              <a:cs typeface="Courier New" pitchFamily="49" charset="0"/>
            </a:endParaRPr>
          </a:p>
        </p:txBody>
      </p:sp>
      <p:sp>
        <p:nvSpPr>
          <p:cNvPr id="3" name="Title 2"/>
          <p:cNvSpPr>
            <a:spLocks noGrp="1"/>
          </p:cNvSpPr>
          <p:nvPr>
            <p:ph type="title"/>
          </p:nvPr>
        </p:nvSpPr>
        <p:spPr/>
        <p:txBody>
          <a:bodyPr/>
          <a:lstStyle/>
          <a:p>
            <a:r>
              <a:rPr lang="en-GB" dirty="0" smtClean="0"/>
              <a:t>So… Whodunit?</a:t>
            </a:r>
            <a:endParaRPr lang="en-GB"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98" b="97241" l="9906" r="98113">
                        <a14:foregroundMark x1="32075" y1="17241" x2="32075" y2="12644"/>
                        <a14:foregroundMark x1="40566" y1="17241" x2="42453" y2="24828"/>
                        <a14:foregroundMark x1="45755" y1="31954" x2="45283" y2="27126"/>
                        <a14:foregroundMark x1="18396" y1="84598" x2="17925" y2="82759"/>
                        <a14:foregroundMark x1="50943" y1="78621" x2="54245" y2="74943"/>
                        <a14:foregroundMark x1="16038" y1="85517" x2="16038" y2="81839"/>
                        <a14:foregroundMark x1="18868" y1="85517" x2="20283" y2="86897"/>
                        <a14:foregroundMark x1="16981" y1="88506" x2="21698" y2="90115"/>
                        <a14:foregroundMark x1="23113" y1="91034" x2="21698" y2="90575"/>
                      </a14:backgroundRemoval>
                    </a14:imgEffect>
                  </a14:imgLayer>
                </a14:imgProps>
              </a:ext>
              <a:ext uri="{28A0092B-C50C-407E-A947-70E740481C1C}">
                <a14:useLocalDpi xmlns:a14="http://schemas.microsoft.com/office/drawing/2010/main" val="0"/>
              </a:ext>
            </a:extLst>
          </a:blip>
          <a:srcRect/>
          <a:stretch>
            <a:fillRect/>
          </a:stretch>
        </p:blipFill>
        <p:spPr bwMode="auto">
          <a:xfrm>
            <a:off x="225272" y="476672"/>
            <a:ext cx="20193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11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7170"/>
                                        </p:tgtEl>
                                        <p:attrNameLst>
                                          <p:attrName>style.visibility</p:attrName>
                                        </p:attrNameLst>
                                      </p:cBhvr>
                                      <p:to>
                                        <p:strVal val="visible"/>
                                      </p:to>
                                    </p:set>
                                    <p:anim calcmode="lin" valueType="num">
                                      <p:cBhvr>
                                        <p:cTn id="46" dur="1000" fill="hold"/>
                                        <p:tgtEl>
                                          <p:spTgt spid="7170"/>
                                        </p:tgtEl>
                                        <p:attrNameLst>
                                          <p:attrName>ppt_w</p:attrName>
                                        </p:attrNameLst>
                                      </p:cBhvr>
                                      <p:tavLst>
                                        <p:tav tm="0">
                                          <p:val>
                                            <p:fltVal val="0"/>
                                          </p:val>
                                        </p:tav>
                                        <p:tav tm="100000">
                                          <p:val>
                                            <p:strVal val="#ppt_w"/>
                                          </p:val>
                                        </p:tav>
                                      </p:tavLst>
                                    </p:anim>
                                    <p:anim calcmode="lin" valueType="num">
                                      <p:cBhvr>
                                        <p:cTn id="47" dur="1000" fill="hold"/>
                                        <p:tgtEl>
                                          <p:spTgt spid="7170"/>
                                        </p:tgtEl>
                                        <p:attrNameLst>
                                          <p:attrName>ppt_h</p:attrName>
                                        </p:attrNameLst>
                                      </p:cBhvr>
                                      <p:tavLst>
                                        <p:tav tm="0">
                                          <p:val>
                                            <p:fltVal val="0"/>
                                          </p:val>
                                        </p:tav>
                                        <p:tav tm="100000">
                                          <p:val>
                                            <p:strVal val="#ppt_h"/>
                                          </p:val>
                                        </p:tav>
                                      </p:tavLst>
                                    </p:anim>
                                    <p:anim calcmode="lin" valueType="num">
                                      <p:cBhvr>
                                        <p:cTn id="48" dur="1000" fill="hold"/>
                                        <p:tgtEl>
                                          <p:spTgt spid="7170"/>
                                        </p:tgtEl>
                                        <p:attrNameLst>
                                          <p:attrName>style.rotation</p:attrName>
                                        </p:attrNameLst>
                                      </p:cBhvr>
                                      <p:tavLst>
                                        <p:tav tm="0">
                                          <p:val>
                                            <p:fltVal val="90"/>
                                          </p:val>
                                        </p:tav>
                                        <p:tav tm="100000">
                                          <p:val>
                                            <p:fltVal val="0"/>
                                          </p:val>
                                        </p:tav>
                                      </p:tavLst>
                                    </p:anim>
                                    <p:animEffect transition="in" filter="fade">
                                      <p:cBhvr>
                                        <p:cTn id="4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Did you figure out who it was?</a:t>
            </a:r>
          </a:p>
          <a:p>
            <a:pPr marL="18288" indent="0">
              <a:buNone/>
            </a:pPr>
            <a:endParaRPr lang="en-GB" dirty="0" smtClean="0"/>
          </a:p>
          <a:p>
            <a:r>
              <a:rPr lang="en-GB" dirty="0" smtClean="0"/>
              <a:t>Why was it Penelope?</a:t>
            </a:r>
          </a:p>
          <a:p>
            <a:pPr marL="18288" indent="0">
              <a:buNone/>
            </a:pPr>
            <a:endParaRPr lang="en-GB" dirty="0" smtClean="0"/>
          </a:p>
          <a:p>
            <a:r>
              <a:rPr lang="en-GB" dirty="0" smtClean="0"/>
              <a:t>Did you enjoy this activity?</a:t>
            </a:r>
          </a:p>
          <a:p>
            <a:endParaRPr lang="en-GB" dirty="0"/>
          </a:p>
        </p:txBody>
      </p:sp>
      <p:sp>
        <p:nvSpPr>
          <p:cNvPr id="3" name="Title 2"/>
          <p:cNvSpPr>
            <a:spLocks noGrp="1"/>
          </p:cNvSpPr>
          <p:nvPr>
            <p:ph type="title"/>
          </p:nvPr>
        </p:nvSpPr>
        <p:spPr/>
        <p:txBody>
          <a:bodyPr/>
          <a:lstStyle/>
          <a:p>
            <a:r>
              <a:rPr lang="en-GB" dirty="0" smtClean="0"/>
              <a:t>Let’s look back…</a:t>
            </a:r>
            <a:endParaRPr lang="en-GB" dirty="0"/>
          </a:p>
        </p:txBody>
      </p:sp>
      <p:pic>
        <p:nvPicPr>
          <p:cNvPr id="6157" name="Picture 13" descr="C:\Users\Becky Boo Boo\AppData\Local\Microsoft\Windows\Temporary Internet Files\Content.IE5\LCIW1B9T\MC90007871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444208" y="2060848"/>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6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57"/>
                                        </p:tgtEl>
                                        <p:attrNameLst>
                                          <p:attrName>style.visibility</p:attrName>
                                        </p:attrNameLst>
                                      </p:cBhvr>
                                      <p:to>
                                        <p:strVal val="visible"/>
                                      </p:to>
                                    </p:set>
                                    <p:animEffect transition="in" filter="wipe(down)">
                                      <p:cBhvr>
                                        <p:cTn id="25" dur="580">
                                          <p:stCondLst>
                                            <p:cond delay="0"/>
                                          </p:stCondLst>
                                        </p:cTn>
                                        <p:tgtEl>
                                          <p:spTgt spid="6157"/>
                                        </p:tgtEl>
                                      </p:cBhvr>
                                    </p:animEffect>
                                    <p:anim calcmode="lin" valueType="num">
                                      <p:cBhvr>
                                        <p:cTn id="26" dur="1822" tmFilter="0,0; 0.14,0.36; 0.43,0.73; 0.71,0.91; 1.0,1.0">
                                          <p:stCondLst>
                                            <p:cond delay="0"/>
                                          </p:stCondLst>
                                        </p:cTn>
                                        <p:tgtEl>
                                          <p:spTgt spid="615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5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5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5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57"/>
                                        </p:tgtEl>
                                        <p:attrNameLst>
                                          <p:attrName>ppt_y</p:attrName>
                                        </p:attrNameLst>
                                      </p:cBhvr>
                                      <p:tavLst>
                                        <p:tav tm="0" fmla="#ppt_y-sin(pi*$)/81">
                                          <p:val>
                                            <p:fltVal val="0"/>
                                          </p:val>
                                        </p:tav>
                                        <p:tav tm="100000">
                                          <p:val>
                                            <p:fltVal val="1"/>
                                          </p:val>
                                        </p:tav>
                                      </p:tavLst>
                                    </p:anim>
                                    <p:animScale>
                                      <p:cBhvr>
                                        <p:cTn id="31" dur="26">
                                          <p:stCondLst>
                                            <p:cond delay="650"/>
                                          </p:stCondLst>
                                        </p:cTn>
                                        <p:tgtEl>
                                          <p:spTgt spid="6157"/>
                                        </p:tgtEl>
                                      </p:cBhvr>
                                      <p:to x="100000" y="60000"/>
                                    </p:animScale>
                                    <p:animScale>
                                      <p:cBhvr>
                                        <p:cTn id="32" dur="166" decel="50000">
                                          <p:stCondLst>
                                            <p:cond delay="676"/>
                                          </p:stCondLst>
                                        </p:cTn>
                                        <p:tgtEl>
                                          <p:spTgt spid="6157"/>
                                        </p:tgtEl>
                                      </p:cBhvr>
                                      <p:to x="100000" y="100000"/>
                                    </p:animScale>
                                    <p:animScale>
                                      <p:cBhvr>
                                        <p:cTn id="33" dur="26">
                                          <p:stCondLst>
                                            <p:cond delay="1312"/>
                                          </p:stCondLst>
                                        </p:cTn>
                                        <p:tgtEl>
                                          <p:spTgt spid="6157"/>
                                        </p:tgtEl>
                                      </p:cBhvr>
                                      <p:to x="100000" y="80000"/>
                                    </p:animScale>
                                    <p:animScale>
                                      <p:cBhvr>
                                        <p:cTn id="34" dur="166" decel="50000">
                                          <p:stCondLst>
                                            <p:cond delay="1338"/>
                                          </p:stCondLst>
                                        </p:cTn>
                                        <p:tgtEl>
                                          <p:spTgt spid="6157"/>
                                        </p:tgtEl>
                                      </p:cBhvr>
                                      <p:to x="100000" y="100000"/>
                                    </p:animScale>
                                    <p:animScale>
                                      <p:cBhvr>
                                        <p:cTn id="35" dur="26">
                                          <p:stCondLst>
                                            <p:cond delay="1642"/>
                                          </p:stCondLst>
                                        </p:cTn>
                                        <p:tgtEl>
                                          <p:spTgt spid="6157"/>
                                        </p:tgtEl>
                                      </p:cBhvr>
                                      <p:to x="100000" y="90000"/>
                                    </p:animScale>
                                    <p:animScale>
                                      <p:cBhvr>
                                        <p:cTn id="36" dur="166" decel="50000">
                                          <p:stCondLst>
                                            <p:cond delay="1668"/>
                                          </p:stCondLst>
                                        </p:cTn>
                                        <p:tgtEl>
                                          <p:spTgt spid="6157"/>
                                        </p:tgtEl>
                                      </p:cBhvr>
                                      <p:to x="100000" y="100000"/>
                                    </p:animScale>
                                    <p:animScale>
                                      <p:cBhvr>
                                        <p:cTn id="37" dur="26">
                                          <p:stCondLst>
                                            <p:cond delay="1808"/>
                                          </p:stCondLst>
                                        </p:cTn>
                                        <p:tgtEl>
                                          <p:spTgt spid="6157"/>
                                        </p:tgtEl>
                                      </p:cBhvr>
                                      <p:to x="100000" y="95000"/>
                                    </p:animScale>
                                    <p:animScale>
                                      <p:cBhvr>
                                        <p:cTn id="38" dur="166" decel="50000">
                                          <p:stCondLst>
                                            <p:cond delay="1834"/>
                                          </p:stCondLst>
                                        </p:cTn>
                                        <p:tgtEl>
                                          <p:spTgt spid="615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fade">
                                      <p:cBhvr>
                                        <p:cTn id="43" dur="1000"/>
                                        <p:tgtEl>
                                          <p:spTgt spid="2">
                                            <p:txEl>
                                              <p:pRg st="0" end="0"/>
                                            </p:txEl>
                                          </p:spTgt>
                                        </p:tgtEl>
                                      </p:cBhvr>
                                    </p:animEffect>
                                    <p:anim calcmode="lin" valueType="num">
                                      <p:cBhvr>
                                        <p:cTn id="4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6157"/>
                                        </p:tgtEl>
                                        <p:attrNameLst>
                                          <p:attrName>r</p:attrName>
                                        </p:attrNameLst>
                                      </p:cBhvr>
                                    </p:animRot>
                                    <p:animRot by="-240000">
                                      <p:cBhvr>
                                        <p:cTn id="50" dur="200" fill="hold">
                                          <p:stCondLst>
                                            <p:cond delay="200"/>
                                          </p:stCondLst>
                                        </p:cTn>
                                        <p:tgtEl>
                                          <p:spTgt spid="6157"/>
                                        </p:tgtEl>
                                        <p:attrNameLst>
                                          <p:attrName>r</p:attrName>
                                        </p:attrNameLst>
                                      </p:cBhvr>
                                    </p:animRot>
                                    <p:animRot by="240000">
                                      <p:cBhvr>
                                        <p:cTn id="51" dur="200" fill="hold">
                                          <p:stCondLst>
                                            <p:cond delay="400"/>
                                          </p:stCondLst>
                                        </p:cTn>
                                        <p:tgtEl>
                                          <p:spTgt spid="6157"/>
                                        </p:tgtEl>
                                        <p:attrNameLst>
                                          <p:attrName>r</p:attrName>
                                        </p:attrNameLst>
                                      </p:cBhvr>
                                    </p:animRot>
                                    <p:animRot by="-240000">
                                      <p:cBhvr>
                                        <p:cTn id="52" dur="200" fill="hold">
                                          <p:stCondLst>
                                            <p:cond delay="600"/>
                                          </p:stCondLst>
                                        </p:cTn>
                                        <p:tgtEl>
                                          <p:spTgt spid="6157"/>
                                        </p:tgtEl>
                                        <p:attrNameLst>
                                          <p:attrName>r</p:attrName>
                                        </p:attrNameLst>
                                      </p:cBhvr>
                                    </p:animRot>
                                    <p:animRot by="120000">
                                      <p:cBhvr>
                                        <p:cTn id="53" dur="200" fill="hold">
                                          <p:stCondLst>
                                            <p:cond delay="800"/>
                                          </p:stCondLst>
                                        </p:cTn>
                                        <p:tgtEl>
                                          <p:spTgt spid="615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fade">
                                      <p:cBhvr>
                                        <p:cTn id="58" dur="1000"/>
                                        <p:tgtEl>
                                          <p:spTgt spid="2">
                                            <p:txEl>
                                              <p:pRg st="2" end="2"/>
                                            </p:txEl>
                                          </p:spTgt>
                                        </p:tgtEl>
                                      </p:cBhvr>
                                    </p:animEffect>
                                    <p:anim calcmode="lin" valueType="num">
                                      <p:cBhvr>
                                        <p:cTn id="5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6157"/>
                                        </p:tgtEl>
                                        <p:attrNameLst>
                                          <p:attrName>r</p:attrName>
                                        </p:attrNameLst>
                                      </p:cBhvr>
                                    </p:animRot>
                                    <p:animRot by="-240000">
                                      <p:cBhvr>
                                        <p:cTn id="65" dur="200" fill="hold">
                                          <p:stCondLst>
                                            <p:cond delay="200"/>
                                          </p:stCondLst>
                                        </p:cTn>
                                        <p:tgtEl>
                                          <p:spTgt spid="6157"/>
                                        </p:tgtEl>
                                        <p:attrNameLst>
                                          <p:attrName>r</p:attrName>
                                        </p:attrNameLst>
                                      </p:cBhvr>
                                    </p:animRot>
                                    <p:animRot by="240000">
                                      <p:cBhvr>
                                        <p:cTn id="66" dur="200" fill="hold">
                                          <p:stCondLst>
                                            <p:cond delay="400"/>
                                          </p:stCondLst>
                                        </p:cTn>
                                        <p:tgtEl>
                                          <p:spTgt spid="6157"/>
                                        </p:tgtEl>
                                        <p:attrNameLst>
                                          <p:attrName>r</p:attrName>
                                        </p:attrNameLst>
                                      </p:cBhvr>
                                    </p:animRot>
                                    <p:animRot by="-240000">
                                      <p:cBhvr>
                                        <p:cTn id="67" dur="200" fill="hold">
                                          <p:stCondLst>
                                            <p:cond delay="600"/>
                                          </p:stCondLst>
                                        </p:cTn>
                                        <p:tgtEl>
                                          <p:spTgt spid="6157"/>
                                        </p:tgtEl>
                                        <p:attrNameLst>
                                          <p:attrName>r</p:attrName>
                                        </p:attrNameLst>
                                      </p:cBhvr>
                                    </p:animRot>
                                    <p:animRot by="120000">
                                      <p:cBhvr>
                                        <p:cTn id="68" dur="200" fill="hold">
                                          <p:stCondLst>
                                            <p:cond delay="800"/>
                                          </p:stCondLst>
                                        </p:cTn>
                                        <p:tgtEl>
                                          <p:spTgt spid="6157"/>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fade">
                                      <p:cBhvr>
                                        <p:cTn id="73" dur="1000"/>
                                        <p:tgtEl>
                                          <p:spTgt spid="2">
                                            <p:txEl>
                                              <p:pRg st="4" end="4"/>
                                            </p:txEl>
                                          </p:spTgt>
                                        </p:tgtEl>
                                      </p:cBhvr>
                                    </p:animEffect>
                                    <p:anim calcmode="lin" valueType="num">
                                      <p:cBhvr>
                                        <p:cTn id="7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2" presetClass="emph" presetSubtype="0" fill="hold" nodeType="clickEffect">
                                  <p:stCondLst>
                                    <p:cond delay="0"/>
                                  </p:stCondLst>
                                  <p:childTnLst>
                                    <p:animRot by="120000">
                                      <p:cBhvr>
                                        <p:cTn id="79" dur="100" fill="hold">
                                          <p:stCondLst>
                                            <p:cond delay="0"/>
                                          </p:stCondLst>
                                        </p:cTn>
                                        <p:tgtEl>
                                          <p:spTgt spid="6157"/>
                                        </p:tgtEl>
                                        <p:attrNameLst>
                                          <p:attrName>r</p:attrName>
                                        </p:attrNameLst>
                                      </p:cBhvr>
                                    </p:animRot>
                                    <p:animRot by="-240000">
                                      <p:cBhvr>
                                        <p:cTn id="80" dur="200" fill="hold">
                                          <p:stCondLst>
                                            <p:cond delay="200"/>
                                          </p:stCondLst>
                                        </p:cTn>
                                        <p:tgtEl>
                                          <p:spTgt spid="6157"/>
                                        </p:tgtEl>
                                        <p:attrNameLst>
                                          <p:attrName>r</p:attrName>
                                        </p:attrNameLst>
                                      </p:cBhvr>
                                    </p:animRot>
                                    <p:animRot by="240000">
                                      <p:cBhvr>
                                        <p:cTn id="81" dur="200" fill="hold">
                                          <p:stCondLst>
                                            <p:cond delay="400"/>
                                          </p:stCondLst>
                                        </p:cTn>
                                        <p:tgtEl>
                                          <p:spTgt spid="6157"/>
                                        </p:tgtEl>
                                        <p:attrNameLst>
                                          <p:attrName>r</p:attrName>
                                        </p:attrNameLst>
                                      </p:cBhvr>
                                    </p:animRot>
                                    <p:animRot by="-240000">
                                      <p:cBhvr>
                                        <p:cTn id="82" dur="200" fill="hold">
                                          <p:stCondLst>
                                            <p:cond delay="600"/>
                                          </p:stCondLst>
                                        </p:cTn>
                                        <p:tgtEl>
                                          <p:spTgt spid="6157"/>
                                        </p:tgtEl>
                                        <p:attrNameLst>
                                          <p:attrName>r</p:attrName>
                                        </p:attrNameLst>
                                      </p:cBhvr>
                                    </p:animRot>
                                    <p:animRot by="120000">
                                      <p:cBhvr>
                                        <p:cTn id="83" dur="200" fill="hold">
                                          <p:stCondLst>
                                            <p:cond delay="800"/>
                                          </p:stCondLst>
                                        </p:cTn>
                                        <p:tgtEl>
                                          <p:spTgt spid="61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8136904" cy="4968552"/>
          </a:xfrm>
        </p:spPr>
        <p:txBody>
          <a:bodyPr>
            <a:normAutofit lnSpcReduction="10000"/>
          </a:bodyPr>
          <a:lstStyle/>
          <a:p>
            <a:pPr marL="18288" indent="0">
              <a:buNone/>
            </a:pPr>
            <a:r>
              <a:rPr lang="en-GB" dirty="0" smtClean="0">
                <a:effectLst/>
              </a:rPr>
              <a:t>Yesterday, the mayor of </a:t>
            </a:r>
            <a:r>
              <a:rPr lang="en-GB" dirty="0" err="1" smtClean="0">
                <a:effectLst/>
              </a:rPr>
              <a:t>Gressinton</a:t>
            </a:r>
            <a:r>
              <a:rPr lang="en-GB" dirty="0" smtClean="0">
                <a:effectLst/>
              </a:rPr>
              <a:t> was murdered, and police are appealing for information, as the murderer has not yet been found. They put forward this statement: </a:t>
            </a:r>
          </a:p>
          <a:p>
            <a:pPr marL="18288" indent="0">
              <a:buNone/>
            </a:pPr>
            <a:r>
              <a:rPr lang="en-GB" dirty="0" smtClean="0">
                <a:effectLst/>
              </a:rPr>
              <a:t>“Mayor John </a:t>
            </a:r>
            <a:r>
              <a:rPr lang="en-GB" dirty="0" err="1" smtClean="0">
                <a:effectLst/>
              </a:rPr>
              <a:t>Fresburg</a:t>
            </a:r>
            <a:r>
              <a:rPr lang="en-GB" dirty="0" smtClean="0">
                <a:effectLst/>
              </a:rPr>
              <a:t> was a much loved member of the </a:t>
            </a:r>
            <a:r>
              <a:rPr lang="en-GB" dirty="0" err="1" smtClean="0">
                <a:effectLst/>
              </a:rPr>
              <a:t>Gressindale</a:t>
            </a:r>
            <a:r>
              <a:rPr lang="en-GB" dirty="0" smtClean="0">
                <a:effectLst/>
              </a:rPr>
              <a:t> community, and shall be much missed. If you have any information, please contact us. Thank you.”</a:t>
            </a:r>
          </a:p>
          <a:p>
            <a:pPr marL="18288" indent="0">
              <a:buNone/>
            </a:pPr>
            <a:endParaRPr lang="en-GB" dirty="0" smtClean="0">
              <a:effectLst/>
            </a:endParaRPr>
          </a:p>
          <a:p>
            <a:pPr marL="18288" indent="0">
              <a:buNone/>
            </a:pPr>
            <a:r>
              <a:rPr lang="en-GB" dirty="0" smtClean="0">
                <a:effectLst/>
              </a:rPr>
              <a:t>But however much the police say he will be missed, some members of the community disagree. It is possible that one of these less favourable members of the small village could have committed the crime out of revenge for the way he governed.</a:t>
            </a:r>
            <a:endParaRPr lang="en-GB" dirty="0">
              <a:effectLst/>
            </a:endParaRPr>
          </a:p>
          <a:p>
            <a:pPr marL="18288" indent="0">
              <a:buNone/>
            </a:pPr>
            <a:endParaRPr lang="en-GB" dirty="0" smtClean="0">
              <a:effectLst/>
            </a:endParaRPr>
          </a:p>
          <a:p>
            <a:pPr marL="18288" indent="0">
              <a:buNone/>
            </a:pPr>
            <a:r>
              <a:rPr lang="en-GB" dirty="0" smtClean="0">
                <a:effectLst/>
              </a:rPr>
              <a:t>So far, however, the police have no obvious leads, so if you have any information that could help out with the case, please contact D.I. Hart with the phone number: 0187 332 7620</a:t>
            </a:r>
          </a:p>
        </p:txBody>
      </p:sp>
      <p:sp>
        <p:nvSpPr>
          <p:cNvPr id="3" name="Title 2"/>
          <p:cNvSpPr>
            <a:spLocks noGrp="1"/>
          </p:cNvSpPr>
          <p:nvPr>
            <p:ph type="title"/>
          </p:nvPr>
        </p:nvSpPr>
        <p:spPr>
          <a:xfrm>
            <a:off x="467544" y="332656"/>
            <a:ext cx="7543800" cy="914400"/>
          </a:xfrm>
        </p:spPr>
        <p:txBody>
          <a:bodyPr/>
          <a:lstStyle/>
          <a:p>
            <a:r>
              <a:rPr lang="en-GB" dirty="0" smtClean="0">
                <a:latin typeface="Old English Text MT" pitchFamily="66" charset="0"/>
              </a:rPr>
              <a:t>Breaking News!</a:t>
            </a:r>
            <a:endParaRPr lang="en-GB" dirty="0">
              <a:latin typeface="Old English Text MT" pitchFamily="66" charset="0"/>
            </a:endParaRPr>
          </a:p>
        </p:txBody>
      </p:sp>
      <p:pic>
        <p:nvPicPr>
          <p:cNvPr id="1026" name="Picture 2" descr="http://t3.gstatic.com/images?q=tbn:ANd9GcS7EqlAZj4nPukZrozwZt8L6xWqSr-uNS65tqy4vIeZY0MdyUQr_3qRPzox"/>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264" y1="42745" x2="54264" y2="42745"/>
                      </a14:backgroundRemoval>
                    </a14:imgEffect>
                  </a14:imgLayer>
                </a14:imgProps>
              </a:ext>
              <a:ext uri="{28A0092B-C50C-407E-A947-70E740481C1C}">
                <a14:useLocalDpi xmlns:a14="http://schemas.microsoft.com/office/drawing/2010/main" val="0"/>
              </a:ext>
            </a:extLst>
          </a:blip>
          <a:srcRect/>
          <a:stretch>
            <a:fillRect/>
          </a:stretch>
        </p:blipFill>
        <p:spPr bwMode="auto">
          <a:xfrm>
            <a:off x="8006416" y="4429124"/>
            <a:ext cx="12287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542856" cy="4183359"/>
          </a:xfrm>
        </p:spPr>
        <p:txBody>
          <a:bodyPr>
            <a:normAutofit lnSpcReduction="10000"/>
          </a:bodyPr>
          <a:lstStyle/>
          <a:p>
            <a:pPr marL="18288" indent="0">
              <a:buNone/>
            </a:pPr>
            <a:r>
              <a:rPr lang="en-GB" b="1" dirty="0" smtClean="0"/>
              <a:t>Write a conclusion to the case, stating:</a:t>
            </a:r>
          </a:p>
          <a:p>
            <a:r>
              <a:rPr lang="en-GB" dirty="0" smtClean="0"/>
              <a:t> the murderer, </a:t>
            </a:r>
          </a:p>
          <a:p>
            <a:r>
              <a:rPr lang="en-GB" dirty="0" smtClean="0"/>
              <a:t>motive,  </a:t>
            </a:r>
          </a:p>
          <a:p>
            <a:r>
              <a:rPr lang="en-GB" dirty="0" smtClean="0"/>
              <a:t>how they murdered him, </a:t>
            </a:r>
          </a:p>
          <a:p>
            <a:r>
              <a:rPr lang="en-GB" dirty="0" smtClean="0"/>
              <a:t>the victim, </a:t>
            </a:r>
          </a:p>
          <a:p>
            <a:r>
              <a:rPr lang="en-GB" dirty="0" smtClean="0"/>
              <a:t>date of murder (make it up), </a:t>
            </a:r>
          </a:p>
          <a:p>
            <a:r>
              <a:rPr lang="en-GB" dirty="0" smtClean="0"/>
              <a:t>final statement, </a:t>
            </a:r>
          </a:p>
          <a:p>
            <a:r>
              <a:rPr lang="en-GB" dirty="0" smtClean="0"/>
              <a:t>whether they pled guilty or not, </a:t>
            </a:r>
            <a:endParaRPr lang="en-GB" dirty="0"/>
          </a:p>
          <a:p>
            <a:r>
              <a:rPr lang="en-GB" dirty="0" smtClean="0"/>
              <a:t>their sentence (e.g. 20 </a:t>
            </a:r>
            <a:r>
              <a:rPr lang="en-GB" dirty="0" err="1" smtClean="0"/>
              <a:t>yrs</a:t>
            </a:r>
            <a:r>
              <a:rPr lang="en-GB" dirty="0" smtClean="0"/>
              <a:t> in jail)</a:t>
            </a:r>
          </a:p>
          <a:p>
            <a:r>
              <a:rPr lang="en-GB" dirty="0" smtClean="0"/>
              <a:t>a picture of Penelope  in jail clothing  (stripy black and white).</a:t>
            </a:r>
            <a:endParaRPr lang="en-GB" dirty="0"/>
          </a:p>
        </p:txBody>
      </p:sp>
      <p:sp>
        <p:nvSpPr>
          <p:cNvPr id="3" name="Title 2"/>
          <p:cNvSpPr>
            <a:spLocks noGrp="1"/>
          </p:cNvSpPr>
          <p:nvPr>
            <p:ph type="title"/>
          </p:nvPr>
        </p:nvSpPr>
        <p:spPr/>
        <p:txBody>
          <a:bodyPr/>
          <a:lstStyle/>
          <a:p>
            <a:r>
              <a:rPr lang="en-GB" dirty="0" smtClean="0"/>
              <a:t>Writing Task</a:t>
            </a:r>
            <a:endParaRPr lang="en-GB" dirty="0"/>
          </a:p>
        </p:txBody>
      </p:sp>
      <p:pic>
        <p:nvPicPr>
          <p:cNvPr id="9219" name="Picture 3" descr="C:\Users\Becky Boo Boo\AppData\Local\Microsoft\Windows\Temporary Internet Files\Content.IE5\U8XR719Z\MM90004093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377061"/>
            <a:ext cx="1933015" cy="148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p:cTn id="25" dur="500" fill="hold"/>
                                        <p:tgtEl>
                                          <p:spTgt spid="9219"/>
                                        </p:tgtEl>
                                        <p:attrNameLst>
                                          <p:attrName>ppt_w</p:attrName>
                                        </p:attrNameLst>
                                      </p:cBhvr>
                                      <p:tavLst>
                                        <p:tav tm="0">
                                          <p:val>
                                            <p:fltVal val="0"/>
                                          </p:val>
                                        </p:tav>
                                        <p:tav tm="100000">
                                          <p:val>
                                            <p:strVal val="#ppt_w"/>
                                          </p:val>
                                        </p:tav>
                                      </p:tavLst>
                                    </p:anim>
                                    <p:anim calcmode="lin" valueType="num">
                                      <p:cBhvr>
                                        <p:cTn id="26" dur="500" fill="hold"/>
                                        <p:tgtEl>
                                          <p:spTgt spid="9219"/>
                                        </p:tgtEl>
                                        <p:attrNameLst>
                                          <p:attrName>ppt_h</p:attrName>
                                        </p:attrNameLst>
                                      </p:cBhvr>
                                      <p:tavLst>
                                        <p:tav tm="0">
                                          <p:val>
                                            <p:fltVal val="0"/>
                                          </p:val>
                                        </p:tav>
                                        <p:tav tm="100000">
                                          <p:val>
                                            <p:strVal val="#ppt_h"/>
                                          </p:val>
                                        </p:tav>
                                      </p:tavLst>
                                    </p:anim>
                                    <p:animEffect transition="in" filter="fade">
                                      <p:cBhvr>
                                        <p:cTn id="27" dur="500"/>
                                        <p:tgtEl>
                                          <p:spTgt spid="921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1000"/>
                                        <p:tgtEl>
                                          <p:spTgt spid="2">
                                            <p:txEl>
                                              <p:pRg st="0" end="0"/>
                                            </p:txEl>
                                          </p:spTgt>
                                        </p:tgtEl>
                                      </p:cBhvr>
                                    </p:animEffect>
                                    <p:anim calcmode="lin" valueType="num">
                                      <p:cBhvr>
                                        <p:cTn id="3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000"/>
                                        <p:tgtEl>
                                          <p:spTgt spid="2">
                                            <p:txEl>
                                              <p:pRg st="1" end="1"/>
                                            </p:txEl>
                                          </p:spTgt>
                                        </p:tgtEl>
                                      </p:cBhvr>
                                    </p:animEffect>
                                    <p:anim calcmode="lin" valueType="num">
                                      <p:cBhvr>
                                        <p:cTn id="4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fade">
                                      <p:cBhvr>
                                        <p:cTn id="46" dur="1000"/>
                                        <p:tgtEl>
                                          <p:spTgt spid="2">
                                            <p:txEl>
                                              <p:pRg st="2" end="2"/>
                                            </p:txEl>
                                          </p:spTgt>
                                        </p:tgtEl>
                                      </p:cBhvr>
                                    </p:animEffect>
                                    <p:anim calcmode="lin" valueType="num">
                                      <p:cBhvr>
                                        <p:cTn id="4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1000"/>
                                        <p:tgtEl>
                                          <p:spTgt spid="2">
                                            <p:txEl>
                                              <p:pRg st="3" end="3"/>
                                            </p:txEl>
                                          </p:spTgt>
                                        </p:tgtEl>
                                      </p:cBhvr>
                                    </p:animEffect>
                                    <p:anim calcmode="lin" valueType="num">
                                      <p:cBhvr>
                                        <p:cTn id="5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4" end="4"/>
                                            </p:txEl>
                                          </p:spTgt>
                                        </p:tgtEl>
                                        <p:attrNameLst>
                                          <p:attrName>style.visibility</p:attrName>
                                        </p:attrNameLst>
                                      </p:cBhvr>
                                      <p:to>
                                        <p:strVal val="visible"/>
                                      </p:to>
                                    </p:set>
                                    <p:animEffect transition="in" filter="fade">
                                      <p:cBhvr>
                                        <p:cTn id="60" dur="1000"/>
                                        <p:tgtEl>
                                          <p:spTgt spid="2">
                                            <p:txEl>
                                              <p:pRg st="4" end="4"/>
                                            </p:txEl>
                                          </p:spTgt>
                                        </p:tgtEl>
                                      </p:cBhvr>
                                    </p:animEffect>
                                    <p:anim calcmode="lin" valueType="num">
                                      <p:cBhvr>
                                        <p:cTn id="6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Effect transition="in" filter="fade">
                                      <p:cBhvr>
                                        <p:cTn id="67" dur="1000"/>
                                        <p:tgtEl>
                                          <p:spTgt spid="2">
                                            <p:txEl>
                                              <p:pRg st="5" end="5"/>
                                            </p:txEl>
                                          </p:spTgt>
                                        </p:tgtEl>
                                      </p:cBhvr>
                                    </p:animEffect>
                                    <p:anim calcmode="lin" valueType="num">
                                      <p:cBhvr>
                                        <p:cTn id="6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txEl>
                                              <p:pRg st="6" end="6"/>
                                            </p:txEl>
                                          </p:spTgt>
                                        </p:tgtEl>
                                        <p:attrNameLst>
                                          <p:attrName>style.visibility</p:attrName>
                                        </p:attrNameLst>
                                      </p:cBhvr>
                                      <p:to>
                                        <p:strVal val="visible"/>
                                      </p:to>
                                    </p:set>
                                    <p:animEffect transition="in" filter="fade">
                                      <p:cBhvr>
                                        <p:cTn id="74" dur="1000"/>
                                        <p:tgtEl>
                                          <p:spTgt spid="2">
                                            <p:txEl>
                                              <p:pRg st="6" end="6"/>
                                            </p:txEl>
                                          </p:spTgt>
                                        </p:tgtEl>
                                      </p:cBhvr>
                                    </p:animEffect>
                                    <p:anim calcmode="lin" valueType="num">
                                      <p:cBhvr>
                                        <p:cTn id="7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xEl>
                                              <p:pRg st="7" end="7"/>
                                            </p:txEl>
                                          </p:spTgt>
                                        </p:tgtEl>
                                        <p:attrNameLst>
                                          <p:attrName>style.visibility</p:attrName>
                                        </p:attrNameLst>
                                      </p:cBhvr>
                                      <p:to>
                                        <p:strVal val="visible"/>
                                      </p:to>
                                    </p:set>
                                    <p:animEffect transition="in" filter="fade">
                                      <p:cBhvr>
                                        <p:cTn id="81" dur="1000"/>
                                        <p:tgtEl>
                                          <p:spTgt spid="2">
                                            <p:txEl>
                                              <p:pRg st="7" end="7"/>
                                            </p:txEl>
                                          </p:spTgt>
                                        </p:tgtEl>
                                      </p:cBhvr>
                                    </p:animEffect>
                                    <p:anim calcmode="lin" valueType="num">
                                      <p:cBhvr>
                                        <p:cTn id="8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
                                            <p:txEl>
                                              <p:pRg st="8" end="8"/>
                                            </p:txEl>
                                          </p:spTgt>
                                        </p:tgtEl>
                                        <p:attrNameLst>
                                          <p:attrName>style.visibility</p:attrName>
                                        </p:attrNameLst>
                                      </p:cBhvr>
                                      <p:to>
                                        <p:strVal val="visible"/>
                                      </p:to>
                                    </p:set>
                                    <p:animEffect transition="in" filter="fade">
                                      <p:cBhvr>
                                        <p:cTn id="88" dur="1000"/>
                                        <p:tgtEl>
                                          <p:spTgt spid="2">
                                            <p:txEl>
                                              <p:pRg st="8" end="8"/>
                                            </p:txEl>
                                          </p:spTgt>
                                        </p:tgtEl>
                                      </p:cBhvr>
                                    </p:animEffect>
                                    <p:anim calcmode="lin" valueType="num">
                                      <p:cBhvr>
                                        <p:cTn id="8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
                                            <p:txEl>
                                              <p:pRg st="9" end="9"/>
                                            </p:txEl>
                                          </p:spTgt>
                                        </p:tgtEl>
                                        <p:attrNameLst>
                                          <p:attrName>style.visibility</p:attrName>
                                        </p:attrNameLst>
                                      </p:cBhvr>
                                      <p:to>
                                        <p:strVal val="visible"/>
                                      </p:to>
                                    </p:set>
                                    <p:animEffect transition="in" filter="fade">
                                      <p:cBhvr>
                                        <p:cTn id="95" dur="1000"/>
                                        <p:tgtEl>
                                          <p:spTgt spid="2">
                                            <p:txEl>
                                              <p:pRg st="9" end="9"/>
                                            </p:txEl>
                                          </p:spTgt>
                                        </p:tgtEl>
                                      </p:cBhvr>
                                    </p:animEffect>
                                    <p:anim calcmode="lin" valueType="num">
                                      <p:cBhvr>
                                        <p:cTn id="9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Make your own ‘whodunit’ mystery. It doesn’t have to be as long as the one you’ve just done, just try to be </a:t>
            </a:r>
            <a:r>
              <a:rPr lang="en-GB" b="1" dirty="0" smtClean="0"/>
              <a:t>creative. </a:t>
            </a:r>
            <a:r>
              <a:rPr lang="en-GB" dirty="0" smtClean="0"/>
              <a:t>Draw pictures, make </a:t>
            </a:r>
            <a:r>
              <a:rPr lang="en-GB" dirty="0" err="1" smtClean="0"/>
              <a:t>factfiles</a:t>
            </a:r>
            <a:r>
              <a:rPr lang="en-GB" dirty="0" smtClean="0"/>
              <a:t>, whatever you want!</a:t>
            </a:r>
          </a:p>
          <a:p>
            <a:endParaRPr lang="en-GB" dirty="0"/>
          </a:p>
          <a:p>
            <a:r>
              <a:rPr lang="en-GB" dirty="0" smtClean="0"/>
              <a:t>Due in: ______________</a:t>
            </a:r>
            <a:endParaRPr lang="en-GB" dirty="0"/>
          </a:p>
        </p:txBody>
      </p:sp>
      <p:sp>
        <p:nvSpPr>
          <p:cNvPr id="3" name="Title 2"/>
          <p:cNvSpPr>
            <a:spLocks noGrp="1"/>
          </p:cNvSpPr>
          <p:nvPr>
            <p:ph type="title"/>
          </p:nvPr>
        </p:nvSpPr>
        <p:spPr/>
        <p:txBody>
          <a:bodyPr/>
          <a:lstStyle/>
          <a:p>
            <a:r>
              <a:rPr lang="en-GB" dirty="0" smtClean="0"/>
              <a:t>Homework</a:t>
            </a:r>
            <a:endParaRPr lang="en-GB" dirty="0"/>
          </a:p>
        </p:txBody>
      </p:sp>
      <p:pic>
        <p:nvPicPr>
          <p:cNvPr id="10243" name="Picture 3" descr="C:\Users\Becky Boo Boo\AppData\Local\Microsoft\Windows\Temporary Internet Files\Content.IE5\74X977D1\MM90039571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1724" y="4061436"/>
            <a:ext cx="2295128" cy="22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500" fill="hold"/>
                                        <p:tgtEl>
                                          <p:spTgt spid="10243"/>
                                        </p:tgtEl>
                                        <p:attrNameLst>
                                          <p:attrName>ppt_w</p:attrName>
                                        </p:attrNameLst>
                                      </p:cBhvr>
                                      <p:tavLst>
                                        <p:tav tm="0">
                                          <p:val>
                                            <p:fltVal val="0"/>
                                          </p:val>
                                        </p:tav>
                                        <p:tav tm="100000">
                                          <p:val>
                                            <p:strVal val="#ppt_w"/>
                                          </p:val>
                                        </p:tav>
                                      </p:tavLst>
                                    </p:anim>
                                    <p:anim calcmode="lin" valueType="num">
                                      <p:cBhvr>
                                        <p:cTn id="15" dur="500" fill="hold"/>
                                        <p:tgtEl>
                                          <p:spTgt spid="10243"/>
                                        </p:tgtEl>
                                        <p:attrNameLst>
                                          <p:attrName>ppt_h</p:attrName>
                                        </p:attrNameLst>
                                      </p:cBhvr>
                                      <p:tavLst>
                                        <p:tav tm="0">
                                          <p:val>
                                            <p:fltVal val="0"/>
                                          </p:val>
                                        </p:tav>
                                        <p:tav tm="100000">
                                          <p:val>
                                            <p:strVal val="#ppt_h"/>
                                          </p:val>
                                        </p:tav>
                                      </p:tavLst>
                                    </p:anim>
                                    <p:animEffect transition="in" filter="fade">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may have noticed some spelling mistakes in the letter. </a:t>
            </a:r>
            <a:endParaRPr lang="en-GB" dirty="0"/>
          </a:p>
          <a:p>
            <a:r>
              <a:rPr lang="en-GB" dirty="0" smtClean="0"/>
              <a:t>Well, every wrong letter makes up the answer. </a:t>
            </a:r>
          </a:p>
          <a:p>
            <a:endParaRPr lang="en-GB" dirty="0"/>
          </a:p>
          <a:p>
            <a:pPr marL="18288" indent="0">
              <a:buNone/>
            </a:pPr>
            <a:r>
              <a:rPr lang="en-GB" dirty="0" smtClean="0"/>
              <a:t>Example: </a:t>
            </a:r>
            <a:r>
              <a:rPr lang="en-GB" dirty="0" err="1" smtClean="0"/>
              <a:t>M</a:t>
            </a:r>
            <a:r>
              <a:rPr lang="en-GB" b="1" i="1" u="sng" dirty="0" err="1" smtClean="0"/>
              <a:t>h</a:t>
            </a:r>
            <a:r>
              <a:rPr lang="en-GB" dirty="0" smtClean="0"/>
              <a:t> </a:t>
            </a:r>
            <a:r>
              <a:rPr lang="en-GB" dirty="0" err="1" smtClean="0"/>
              <a:t>nam</a:t>
            </a:r>
            <a:r>
              <a:rPr lang="en-GB" b="1" i="1" u="sng" dirty="0" err="1" smtClean="0"/>
              <a:t>i</a:t>
            </a:r>
            <a:r>
              <a:rPr lang="en-GB" dirty="0" smtClean="0"/>
              <a:t> is Laura = Hi</a:t>
            </a:r>
          </a:p>
          <a:p>
            <a:endParaRPr lang="en-GB" dirty="0"/>
          </a:p>
          <a:p>
            <a:r>
              <a:rPr lang="en-GB" dirty="0" smtClean="0"/>
              <a:t>Can you figure it out now?</a:t>
            </a:r>
            <a:endParaRPr lang="en-GB" dirty="0"/>
          </a:p>
        </p:txBody>
      </p:sp>
      <p:sp>
        <p:nvSpPr>
          <p:cNvPr id="3" name="Title 2"/>
          <p:cNvSpPr>
            <a:spLocks noGrp="1"/>
          </p:cNvSpPr>
          <p:nvPr>
            <p:ph type="title"/>
          </p:nvPr>
        </p:nvSpPr>
        <p:spPr/>
        <p:txBody>
          <a:bodyPr/>
          <a:lstStyle/>
          <a:p>
            <a:r>
              <a:rPr lang="en-GB" dirty="0" smtClean="0"/>
              <a:t>How it’s done…</a:t>
            </a:r>
            <a:endParaRPr lang="en-GB" dirty="0"/>
          </a:p>
        </p:txBody>
      </p:sp>
    </p:spTree>
    <p:extLst>
      <p:ext uri="{BB962C8B-B14F-4D97-AF65-F5344CB8AC3E}">
        <p14:creationId xmlns:p14="http://schemas.microsoft.com/office/powerpoint/2010/main" val="379042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Knowing that you, Frederick Mills (a special detective) are staying in town at the moment on holiday, the police sent you a letter, the content of which is coded.</a:t>
            </a:r>
          </a:p>
          <a:p>
            <a:r>
              <a:rPr lang="en-GB" dirty="0" smtClean="0"/>
              <a:t>Good luck in solving it.</a:t>
            </a:r>
          </a:p>
          <a:p>
            <a:pPr marL="18288" indent="0">
              <a:buNone/>
            </a:pPr>
            <a:endParaRPr lang="en-GB" dirty="0" smtClean="0"/>
          </a:p>
          <a:p>
            <a:pPr marL="18288" indent="0">
              <a:buNone/>
            </a:pPr>
            <a:r>
              <a:rPr lang="en-GB" i="1" dirty="0" smtClean="0">
                <a:latin typeface="Courier New" pitchFamily="49" charset="0"/>
                <a:cs typeface="Courier New" pitchFamily="49" charset="0"/>
              </a:rPr>
              <a:t>COME SOON WE NEED YOUR HELP</a:t>
            </a:r>
          </a:p>
        </p:txBody>
      </p:sp>
      <p:sp>
        <p:nvSpPr>
          <p:cNvPr id="3" name="Title 2"/>
          <p:cNvSpPr>
            <a:spLocks noGrp="1"/>
          </p:cNvSpPr>
          <p:nvPr>
            <p:ph type="title"/>
          </p:nvPr>
        </p:nvSpPr>
        <p:spPr>
          <a:xfrm>
            <a:off x="777240" y="4876800"/>
            <a:ext cx="8115240" cy="914400"/>
          </a:xfrm>
        </p:spPr>
        <p:txBody>
          <a:bodyPr/>
          <a:lstStyle/>
          <a:p>
            <a:r>
              <a:rPr lang="en-GB" dirty="0" smtClean="0"/>
              <a:t>Hidden Message…</a:t>
            </a:r>
            <a:endParaRPr lang="en-GB" dirty="0"/>
          </a:p>
        </p:txBody>
      </p:sp>
      <p:sp>
        <p:nvSpPr>
          <p:cNvPr id="4" name="TextBox 3">
            <a:hlinkClick r:id="rId3" action="ppaction://hlinksldjump"/>
          </p:cNvPr>
          <p:cNvSpPr txBox="1"/>
          <p:nvPr/>
        </p:nvSpPr>
        <p:spPr>
          <a:xfrm>
            <a:off x="323528" y="188640"/>
            <a:ext cx="1944216" cy="369332"/>
          </a:xfrm>
          <a:prstGeom prst="rect">
            <a:avLst/>
          </a:prstGeom>
          <a:noFill/>
        </p:spPr>
        <p:txBody>
          <a:bodyPr wrap="square" rtlCol="0">
            <a:spAutoFit/>
          </a:bodyPr>
          <a:lstStyle/>
          <a:p>
            <a:r>
              <a:rPr lang="en-GB" dirty="0" smtClean="0"/>
              <a:t>How it’s done…</a:t>
            </a:r>
            <a:endParaRPr lang="en-GB" dirty="0"/>
          </a:p>
        </p:txBody>
      </p:sp>
    </p:spTree>
    <p:extLst>
      <p:ext uri="{BB962C8B-B14F-4D97-AF65-F5344CB8AC3E}">
        <p14:creationId xmlns:p14="http://schemas.microsoft.com/office/powerpoint/2010/main" val="19343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1000"/>
                                        <p:tgtEl>
                                          <p:spTgt spid="2">
                                            <p:txEl>
                                              <p:pRg st="3" end="3"/>
                                            </p:txEl>
                                          </p:spTgt>
                                        </p:tgtEl>
                                      </p:cBhvr>
                                    </p:animEffect>
                                    <p:anim calcmode="lin" valueType="num">
                                      <p:cBhvr>
                                        <p:cTn id="4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do as the coded letter asks, and visit D.I. Hart at the police office. </a:t>
            </a:r>
          </a:p>
          <a:p>
            <a:r>
              <a:rPr lang="en-GB" dirty="0" smtClean="0"/>
              <a:t>He is secretly impressed with your work, and asks you to analyse the crime scene.</a:t>
            </a:r>
          </a:p>
          <a:p>
            <a:r>
              <a:rPr lang="en-GB" dirty="0" smtClean="0"/>
              <a:t>You arrive at the scene of the crime. What do you notice about the place that is strange? </a:t>
            </a:r>
          </a:p>
          <a:p>
            <a:pPr marL="18288" indent="0">
              <a:buNone/>
            </a:pPr>
            <a:endParaRPr lang="en-GB" dirty="0" smtClean="0"/>
          </a:p>
          <a:p>
            <a:r>
              <a:rPr lang="en-GB" dirty="0" smtClean="0"/>
              <a:t>D.I. Hart asks you to write out a report describing the crime &amp; scene. Good Luck.</a:t>
            </a:r>
            <a:endParaRPr lang="en-GB" dirty="0"/>
          </a:p>
        </p:txBody>
      </p:sp>
      <p:sp>
        <p:nvSpPr>
          <p:cNvPr id="3" name="Title 2"/>
          <p:cNvSpPr>
            <a:spLocks noGrp="1"/>
          </p:cNvSpPr>
          <p:nvPr>
            <p:ph type="title"/>
          </p:nvPr>
        </p:nvSpPr>
        <p:spPr/>
        <p:txBody>
          <a:bodyPr/>
          <a:lstStyle/>
          <a:p>
            <a:r>
              <a:rPr lang="en-GB" dirty="0" smtClean="0"/>
              <a:t>D.I. Hart</a:t>
            </a:r>
            <a:endParaRPr lang="en-GB" dirty="0"/>
          </a:p>
        </p:txBody>
      </p:sp>
    </p:spTree>
    <p:extLst>
      <p:ext uri="{BB962C8B-B14F-4D97-AF65-F5344CB8AC3E}">
        <p14:creationId xmlns:p14="http://schemas.microsoft.com/office/powerpoint/2010/main" val="19558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683568" y="5895428"/>
            <a:ext cx="7543800" cy="914400"/>
          </a:xfrm>
        </p:spPr>
        <p:txBody>
          <a:bodyPr/>
          <a:lstStyle/>
          <a:p>
            <a:r>
              <a:rPr lang="en-GB" dirty="0" smtClean="0"/>
              <a:t>Here is the crime scene…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31" y="332655"/>
            <a:ext cx="827722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631863" y="6021288"/>
            <a:ext cx="754380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do you notice?</a:t>
            </a:r>
            <a:endParaRPr lang="en-GB" dirty="0"/>
          </a:p>
        </p:txBody>
      </p:sp>
      <p:sp>
        <p:nvSpPr>
          <p:cNvPr id="4" name="Down Arrow 3"/>
          <p:cNvSpPr/>
          <p:nvPr/>
        </p:nvSpPr>
        <p:spPr>
          <a:xfrm rot="16200000">
            <a:off x="2201149" y="5013176"/>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Down Arrow 6"/>
          <p:cNvSpPr/>
          <p:nvPr/>
        </p:nvSpPr>
        <p:spPr>
          <a:xfrm rot="10800000">
            <a:off x="7236296" y="5427222"/>
            <a:ext cx="264479" cy="4852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Down Arrow 7"/>
          <p:cNvSpPr/>
          <p:nvPr/>
        </p:nvSpPr>
        <p:spPr>
          <a:xfrm rot="16200000">
            <a:off x="5598114" y="4347102"/>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Down Arrow 8"/>
          <p:cNvSpPr/>
          <p:nvPr/>
        </p:nvSpPr>
        <p:spPr>
          <a:xfrm rot="16200000">
            <a:off x="4241745" y="1970838"/>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Down Arrow 9"/>
          <p:cNvSpPr/>
          <p:nvPr/>
        </p:nvSpPr>
        <p:spPr>
          <a:xfrm rot="16200000">
            <a:off x="5346086" y="386662"/>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Down Arrow 10"/>
          <p:cNvSpPr/>
          <p:nvPr/>
        </p:nvSpPr>
        <p:spPr>
          <a:xfrm rot="16200000">
            <a:off x="6810622" y="3057282"/>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Down Arrow 11"/>
          <p:cNvSpPr/>
          <p:nvPr/>
        </p:nvSpPr>
        <p:spPr>
          <a:xfrm rot="16200000">
            <a:off x="3989717" y="1250758"/>
            <a:ext cx="324036" cy="504056"/>
          </a:xfrm>
          <a:prstGeom prst="downArrow">
            <a:avLst/>
          </a:prstGeom>
          <a:solidFill>
            <a:srgbClr val="FF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3"/>
                                        </p:tgtEl>
                                      </p:cBhvr>
                                    </p:animEffect>
                                    <p:anim calcmode="lin" valueType="num">
                                      <p:cBhvr>
                                        <p:cTn id="21" dur="1000"/>
                                        <p:tgtEl>
                                          <p:spTgt spid="3"/>
                                        </p:tgtEl>
                                        <p:attrNameLst>
                                          <p:attrName>ppt_x</p:attrName>
                                        </p:attrNameLst>
                                      </p:cBhvr>
                                      <p:tavLst>
                                        <p:tav tm="0">
                                          <p:val>
                                            <p:strVal val="ppt_x"/>
                                          </p:val>
                                        </p:tav>
                                        <p:tav tm="100000">
                                          <p:val>
                                            <p:strVal val="ppt_x"/>
                                          </p:val>
                                        </p:tav>
                                      </p:tavLst>
                                    </p:anim>
                                    <p:anim calcmode="lin" valueType="num">
                                      <p:cBhvr>
                                        <p:cTn id="22" dur="1000"/>
                                        <p:tgtEl>
                                          <p:spTgt spid="3"/>
                                        </p:tgtEl>
                                        <p:attrNameLst>
                                          <p:attrName>ppt_y</p:attrName>
                                        </p:attrNameLst>
                                      </p:cBhvr>
                                      <p:tavLst>
                                        <p:tav tm="0">
                                          <p:val>
                                            <p:strVal val="ppt_y"/>
                                          </p:val>
                                        </p:tav>
                                        <p:tav tm="100000">
                                          <p:val>
                                            <p:strVal val="ppt_y+.1"/>
                                          </p:val>
                                        </p:tav>
                                      </p:tavLst>
                                    </p:anim>
                                    <p:set>
                                      <p:cBhvr>
                                        <p:cTn id="23" dur="1" fill="hold">
                                          <p:stCondLst>
                                            <p:cond delay="9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4"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1484" y="310211"/>
            <a:ext cx="6326832" cy="4687415"/>
          </a:xfrm>
        </p:spPr>
        <p:txBody>
          <a:bodyPr>
            <a:normAutofit lnSpcReduction="10000"/>
          </a:bodyPr>
          <a:lstStyle/>
          <a:p>
            <a:pPr marL="18288" indent="0">
              <a:buNone/>
            </a:pPr>
            <a:r>
              <a:rPr lang="en-GB" b="1" dirty="0" smtClean="0"/>
              <a:t>You find the following:</a:t>
            </a:r>
          </a:p>
          <a:p>
            <a:pPr>
              <a:lnSpc>
                <a:spcPct val="150000"/>
              </a:lnSpc>
            </a:pPr>
            <a:r>
              <a:rPr lang="en-GB" dirty="0" smtClean="0"/>
              <a:t>A sign reading ‘</a:t>
            </a:r>
            <a:r>
              <a:rPr lang="en-GB" dirty="0" err="1" smtClean="0"/>
              <a:t>Fres</a:t>
            </a:r>
            <a:r>
              <a:rPr lang="en-GB" dirty="0" smtClean="0"/>
              <a:t>. Out!’ </a:t>
            </a:r>
          </a:p>
          <a:p>
            <a:pPr>
              <a:lnSpc>
                <a:spcPct val="150000"/>
              </a:lnSpc>
            </a:pPr>
            <a:r>
              <a:rPr lang="en-GB" dirty="0" smtClean="0"/>
              <a:t>An oil can with a pool of oil</a:t>
            </a:r>
          </a:p>
          <a:p>
            <a:pPr>
              <a:lnSpc>
                <a:spcPct val="150000"/>
              </a:lnSpc>
            </a:pPr>
            <a:r>
              <a:rPr lang="en-GB" dirty="0" smtClean="0"/>
              <a:t>A DVD reading ‘My Will’</a:t>
            </a:r>
          </a:p>
          <a:p>
            <a:pPr>
              <a:lnSpc>
                <a:spcPct val="150000"/>
              </a:lnSpc>
            </a:pPr>
            <a:r>
              <a:rPr lang="en-GB" dirty="0" smtClean="0"/>
              <a:t>A wedding/engagement ring</a:t>
            </a:r>
          </a:p>
          <a:p>
            <a:pPr>
              <a:lnSpc>
                <a:spcPct val="150000"/>
              </a:lnSpc>
            </a:pPr>
            <a:r>
              <a:rPr lang="en-GB" dirty="0" smtClean="0"/>
              <a:t>A spot of blood</a:t>
            </a:r>
          </a:p>
          <a:p>
            <a:pPr>
              <a:lnSpc>
                <a:spcPct val="150000"/>
              </a:lnSpc>
            </a:pPr>
            <a:r>
              <a:rPr lang="en-GB" dirty="0" smtClean="0"/>
              <a:t>A shot hole through the window</a:t>
            </a:r>
          </a:p>
          <a:p>
            <a:pPr>
              <a:lnSpc>
                <a:spcPct val="150000"/>
              </a:lnSpc>
            </a:pPr>
            <a:r>
              <a:rPr lang="en-GB" dirty="0" smtClean="0"/>
              <a:t>And a spot on the carpet that has red strips (maybe of blood) on it. </a:t>
            </a:r>
            <a:endParaRPr lang="en-GB" dirty="0"/>
          </a:p>
        </p:txBody>
      </p:sp>
      <p:sp>
        <p:nvSpPr>
          <p:cNvPr id="3" name="Title 2"/>
          <p:cNvSpPr>
            <a:spLocks noGrp="1"/>
          </p:cNvSpPr>
          <p:nvPr>
            <p:ph type="title"/>
          </p:nvPr>
        </p:nvSpPr>
        <p:spPr>
          <a:xfrm>
            <a:off x="755576" y="4995542"/>
            <a:ext cx="7543800" cy="914400"/>
          </a:xfrm>
        </p:spPr>
        <p:txBody>
          <a:bodyPr/>
          <a:lstStyle/>
          <a:p>
            <a:r>
              <a:rPr lang="en-GB" dirty="0" smtClean="0"/>
              <a:t>C.S.I…</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796" y="188640"/>
            <a:ext cx="972337" cy="116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555" y="1895341"/>
            <a:ext cx="680364" cy="61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82" y="2321321"/>
            <a:ext cx="630592" cy="71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949246"/>
            <a:ext cx="8001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310" y="1216129"/>
            <a:ext cx="670964" cy="88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374" y="3446237"/>
            <a:ext cx="8001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0655" y="4403575"/>
            <a:ext cx="685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6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5"/>
                                        </p:tgtEl>
                                        <p:attrNameLst>
                                          <p:attrName>style.visibility</p:attrName>
                                        </p:attrNameLst>
                                      </p:cBhvr>
                                      <p:to>
                                        <p:strVal val="visible"/>
                                      </p:to>
                                    </p:set>
                                    <p:animEffect transition="in" filter="fade">
                                      <p:cBhvr>
                                        <p:cTn id="42" dur="1000"/>
                                        <p:tgtEl>
                                          <p:spTgt spid="2055"/>
                                        </p:tgtEl>
                                      </p:cBhvr>
                                    </p:animEffect>
                                    <p:anim calcmode="lin" valueType="num">
                                      <p:cBhvr>
                                        <p:cTn id="43" dur="1000" fill="hold"/>
                                        <p:tgtEl>
                                          <p:spTgt spid="2055"/>
                                        </p:tgtEl>
                                        <p:attrNameLst>
                                          <p:attrName>ppt_x</p:attrName>
                                        </p:attrNameLst>
                                      </p:cBhvr>
                                      <p:tavLst>
                                        <p:tav tm="0">
                                          <p:val>
                                            <p:strVal val="#ppt_x"/>
                                          </p:val>
                                        </p:tav>
                                        <p:tav tm="100000">
                                          <p:val>
                                            <p:strVal val="#ppt_x"/>
                                          </p:val>
                                        </p:tav>
                                      </p:tavLst>
                                    </p:anim>
                                    <p:anim calcmode="lin" valueType="num">
                                      <p:cBhvr>
                                        <p:cTn id="44"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fade">
                                      <p:cBhvr>
                                        <p:cTn id="49" dur="1000"/>
                                        <p:tgtEl>
                                          <p:spTgt spid="2">
                                            <p:txEl>
                                              <p:pRg st="3" end="3"/>
                                            </p:txEl>
                                          </p:spTgt>
                                        </p:tgtEl>
                                      </p:cBhvr>
                                    </p:animEffect>
                                    <p:anim calcmode="lin" valueType="num">
                                      <p:cBhvr>
                                        <p:cTn id="5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51"/>
                                        </p:tgtEl>
                                        <p:attrNameLst>
                                          <p:attrName>style.visibility</p:attrName>
                                        </p:attrNameLst>
                                      </p:cBhvr>
                                      <p:to>
                                        <p:strVal val="visible"/>
                                      </p:to>
                                    </p:set>
                                    <p:animEffect transition="in" filter="fade">
                                      <p:cBhvr>
                                        <p:cTn id="56" dur="1000"/>
                                        <p:tgtEl>
                                          <p:spTgt spid="2051"/>
                                        </p:tgtEl>
                                      </p:cBhvr>
                                    </p:animEffect>
                                    <p:anim calcmode="lin" valueType="num">
                                      <p:cBhvr>
                                        <p:cTn id="57" dur="1000" fill="hold"/>
                                        <p:tgtEl>
                                          <p:spTgt spid="2051"/>
                                        </p:tgtEl>
                                        <p:attrNameLst>
                                          <p:attrName>ppt_x</p:attrName>
                                        </p:attrNameLst>
                                      </p:cBhvr>
                                      <p:tavLst>
                                        <p:tav tm="0">
                                          <p:val>
                                            <p:strVal val="#ppt_x"/>
                                          </p:val>
                                        </p:tav>
                                        <p:tav tm="100000">
                                          <p:val>
                                            <p:strVal val="#ppt_x"/>
                                          </p:val>
                                        </p:tav>
                                      </p:tavLst>
                                    </p:anim>
                                    <p:anim calcmode="lin" valueType="num">
                                      <p:cBhvr>
                                        <p:cTn id="58"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fade">
                                      <p:cBhvr>
                                        <p:cTn id="63" dur="1000"/>
                                        <p:tgtEl>
                                          <p:spTgt spid="2">
                                            <p:txEl>
                                              <p:pRg st="4" end="4"/>
                                            </p:txEl>
                                          </p:spTgt>
                                        </p:tgtEl>
                                      </p:cBhvr>
                                    </p:animEffect>
                                    <p:anim calcmode="lin" valueType="num">
                                      <p:cBhvr>
                                        <p:cTn id="6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53"/>
                                        </p:tgtEl>
                                        <p:attrNameLst>
                                          <p:attrName>style.visibility</p:attrName>
                                        </p:attrNameLst>
                                      </p:cBhvr>
                                      <p:to>
                                        <p:strVal val="visible"/>
                                      </p:to>
                                    </p:set>
                                    <p:animEffect transition="in" filter="fade">
                                      <p:cBhvr>
                                        <p:cTn id="70" dur="1000"/>
                                        <p:tgtEl>
                                          <p:spTgt spid="2053"/>
                                        </p:tgtEl>
                                      </p:cBhvr>
                                    </p:animEffect>
                                    <p:anim calcmode="lin" valueType="num">
                                      <p:cBhvr>
                                        <p:cTn id="71" dur="1000" fill="hold"/>
                                        <p:tgtEl>
                                          <p:spTgt spid="2053"/>
                                        </p:tgtEl>
                                        <p:attrNameLst>
                                          <p:attrName>ppt_x</p:attrName>
                                        </p:attrNameLst>
                                      </p:cBhvr>
                                      <p:tavLst>
                                        <p:tav tm="0">
                                          <p:val>
                                            <p:strVal val="#ppt_x"/>
                                          </p:val>
                                        </p:tav>
                                        <p:tav tm="100000">
                                          <p:val>
                                            <p:strVal val="#ppt_x"/>
                                          </p:val>
                                        </p:tav>
                                      </p:tavLst>
                                    </p:anim>
                                    <p:anim calcmode="lin" valueType="num">
                                      <p:cBhvr>
                                        <p:cTn id="72"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animEffect transition="in" filter="fade">
                                      <p:cBhvr>
                                        <p:cTn id="77" dur="1000"/>
                                        <p:tgtEl>
                                          <p:spTgt spid="2">
                                            <p:txEl>
                                              <p:pRg st="5" end="5"/>
                                            </p:txEl>
                                          </p:spTgt>
                                        </p:tgtEl>
                                      </p:cBhvr>
                                    </p:animEffect>
                                    <p:anim calcmode="lin" valueType="num">
                                      <p:cBhvr>
                                        <p:cTn id="7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54"/>
                                        </p:tgtEl>
                                        <p:attrNameLst>
                                          <p:attrName>style.visibility</p:attrName>
                                        </p:attrNameLst>
                                      </p:cBhvr>
                                      <p:to>
                                        <p:strVal val="visible"/>
                                      </p:to>
                                    </p:set>
                                    <p:animEffect transition="in" filter="fade">
                                      <p:cBhvr>
                                        <p:cTn id="84" dur="1000"/>
                                        <p:tgtEl>
                                          <p:spTgt spid="2054"/>
                                        </p:tgtEl>
                                      </p:cBhvr>
                                    </p:animEffect>
                                    <p:anim calcmode="lin" valueType="num">
                                      <p:cBhvr>
                                        <p:cTn id="85" dur="1000" fill="hold"/>
                                        <p:tgtEl>
                                          <p:spTgt spid="2054"/>
                                        </p:tgtEl>
                                        <p:attrNameLst>
                                          <p:attrName>ppt_x</p:attrName>
                                        </p:attrNameLst>
                                      </p:cBhvr>
                                      <p:tavLst>
                                        <p:tav tm="0">
                                          <p:val>
                                            <p:strVal val="#ppt_x"/>
                                          </p:val>
                                        </p:tav>
                                        <p:tav tm="100000">
                                          <p:val>
                                            <p:strVal val="#ppt_x"/>
                                          </p:val>
                                        </p:tav>
                                      </p:tavLst>
                                    </p:anim>
                                    <p:anim calcmode="lin" valueType="num">
                                      <p:cBhvr>
                                        <p:cTn id="8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fade">
                                      <p:cBhvr>
                                        <p:cTn id="91" dur="1000"/>
                                        <p:tgtEl>
                                          <p:spTgt spid="2">
                                            <p:txEl>
                                              <p:pRg st="6" end="6"/>
                                            </p:txEl>
                                          </p:spTgt>
                                        </p:tgtEl>
                                      </p:cBhvr>
                                    </p:animEffect>
                                    <p:anim calcmode="lin" valueType="num">
                                      <p:cBhvr>
                                        <p:cTn id="9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056"/>
                                        </p:tgtEl>
                                        <p:attrNameLst>
                                          <p:attrName>style.visibility</p:attrName>
                                        </p:attrNameLst>
                                      </p:cBhvr>
                                      <p:to>
                                        <p:strVal val="visible"/>
                                      </p:to>
                                    </p:set>
                                    <p:animEffect transition="in" filter="fade">
                                      <p:cBhvr>
                                        <p:cTn id="98" dur="1000"/>
                                        <p:tgtEl>
                                          <p:spTgt spid="2056"/>
                                        </p:tgtEl>
                                      </p:cBhvr>
                                    </p:animEffect>
                                    <p:anim calcmode="lin" valueType="num">
                                      <p:cBhvr>
                                        <p:cTn id="99" dur="1000" fill="hold"/>
                                        <p:tgtEl>
                                          <p:spTgt spid="2056"/>
                                        </p:tgtEl>
                                        <p:attrNameLst>
                                          <p:attrName>ppt_x</p:attrName>
                                        </p:attrNameLst>
                                      </p:cBhvr>
                                      <p:tavLst>
                                        <p:tav tm="0">
                                          <p:val>
                                            <p:strVal val="#ppt_x"/>
                                          </p:val>
                                        </p:tav>
                                        <p:tav tm="100000">
                                          <p:val>
                                            <p:strVal val="#ppt_x"/>
                                          </p:val>
                                        </p:tav>
                                      </p:tavLst>
                                    </p:anim>
                                    <p:anim calcmode="lin" valueType="num">
                                      <p:cBhvr>
                                        <p:cTn id="100"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
                                            <p:txEl>
                                              <p:pRg st="7" end="7"/>
                                            </p:txEl>
                                          </p:spTgt>
                                        </p:tgtEl>
                                        <p:attrNameLst>
                                          <p:attrName>style.visibility</p:attrName>
                                        </p:attrNameLst>
                                      </p:cBhvr>
                                      <p:to>
                                        <p:strVal val="visible"/>
                                      </p:to>
                                    </p:set>
                                    <p:animEffect transition="in" filter="fade">
                                      <p:cBhvr>
                                        <p:cTn id="105" dur="1000"/>
                                        <p:tgtEl>
                                          <p:spTgt spid="2">
                                            <p:txEl>
                                              <p:pRg st="7" end="7"/>
                                            </p:txEl>
                                          </p:spTgt>
                                        </p:tgtEl>
                                      </p:cBhvr>
                                    </p:animEffect>
                                    <p:anim calcmode="lin" valueType="num">
                                      <p:cBhvr>
                                        <p:cTn id="10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057"/>
                                        </p:tgtEl>
                                        <p:attrNameLst>
                                          <p:attrName>style.visibility</p:attrName>
                                        </p:attrNameLst>
                                      </p:cBhvr>
                                      <p:to>
                                        <p:strVal val="visible"/>
                                      </p:to>
                                    </p:set>
                                    <p:animEffect transition="in" filter="fade">
                                      <p:cBhvr>
                                        <p:cTn id="112" dur="1000"/>
                                        <p:tgtEl>
                                          <p:spTgt spid="2057"/>
                                        </p:tgtEl>
                                      </p:cBhvr>
                                    </p:animEffect>
                                    <p:anim calcmode="lin" valueType="num">
                                      <p:cBhvr>
                                        <p:cTn id="113" dur="1000" fill="hold"/>
                                        <p:tgtEl>
                                          <p:spTgt spid="2057"/>
                                        </p:tgtEl>
                                        <p:attrNameLst>
                                          <p:attrName>ppt_x</p:attrName>
                                        </p:attrNameLst>
                                      </p:cBhvr>
                                      <p:tavLst>
                                        <p:tav tm="0">
                                          <p:val>
                                            <p:strVal val="#ppt_x"/>
                                          </p:val>
                                        </p:tav>
                                        <p:tav tm="100000">
                                          <p:val>
                                            <p:strVal val="#ppt_x"/>
                                          </p:val>
                                        </p:tav>
                                      </p:tavLst>
                                    </p:anim>
                                    <p:anim calcmode="lin" valueType="num">
                                      <p:cBhvr>
                                        <p:cTn id="114"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Well done! When you get back to the station, D.I. Hart sends you to the interview room, without telling you your task.</a:t>
            </a:r>
          </a:p>
          <a:p>
            <a:r>
              <a:rPr lang="en-GB" dirty="0" smtClean="0"/>
              <a:t>You go to the room to find another officer finishing the interviews. </a:t>
            </a:r>
          </a:p>
          <a:p>
            <a:r>
              <a:rPr lang="en-GB" dirty="0" smtClean="0"/>
              <a:t>She gives you a map and the interview sheets and asks you to mark where each person states they were on the night of the crime. Good luck</a:t>
            </a:r>
            <a:r>
              <a:rPr lang="en-GB" dirty="0"/>
              <a:t>!</a:t>
            </a:r>
            <a:endParaRPr lang="en-GB" dirty="0" smtClean="0"/>
          </a:p>
        </p:txBody>
      </p:sp>
      <p:sp>
        <p:nvSpPr>
          <p:cNvPr id="3" name="Title 2"/>
          <p:cNvSpPr>
            <a:spLocks noGrp="1"/>
          </p:cNvSpPr>
          <p:nvPr>
            <p:ph type="title"/>
          </p:nvPr>
        </p:nvSpPr>
        <p:spPr/>
        <p:txBody>
          <a:bodyPr/>
          <a:lstStyle/>
          <a:p>
            <a:r>
              <a:rPr lang="en-GB" dirty="0" smtClean="0"/>
              <a:t>Interviews</a:t>
            </a:r>
            <a:endParaRPr lang="en-GB" dirty="0"/>
          </a:p>
        </p:txBody>
      </p:sp>
    </p:spTree>
    <p:extLst>
      <p:ext uri="{BB962C8B-B14F-4D97-AF65-F5344CB8AC3E}">
        <p14:creationId xmlns:p14="http://schemas.microsoft.com/office/powerpoint/2010/main" val="8955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323528" y="5707807"/>
            <a:ext cx="7543800" cy="914400"/>
          </a:xfrm>
        </p:spPr>
        <p:txBody>
          <a:bodyPr/>
          <a:lstStyle/>
          <a:p>
            <a:r>
              <a:rPr lang="en-GB" sz="2800" dirty="0" smtClean="0"/>
              <a:t>Mark on the map where each person was.</a:t>
            </a:r>
            <a:endParaRPr lang="en-GB"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404664"/>
            <a:ext cx="881062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5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820</TotalTime>
  <Words>1000</Words>
  <Application>Microsoft Office PowerPoint</Application>
  <PresentationFormat>On-screen Show (4:3)</PresentationFormat>
  <Paragraphs>118</Paragraphs>
  <Slides>21</Slides>
  <Notes>1</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Elemental</vt:lpstr>
      <vt:lpstr>Who Dunnit?</vt:lpstr>
      <vt:lpstr>Breaking News!</vt:lpstr>
      <vt:lpstr>How it’s done…</vt:lpstr>
      <vt:lpstr>Hidden Message…</vt:lpstr>
      <vt:lpstr>D.I. Hart</vt:lpstr>
      <vt:lpstr>Here is the crime scene…</vt:lpstr>
      <vt:lpstr>C.S.I…</vt:lpstr>
      <vt:lpstr>Interviews</vt:lpstr>
      <vt:lpstr>Mark on the map where each person was.</vt:lpstr>
      <vt:lpstr>The Weapon</vt:lpstr>
      <vt:lpstr>The Weapon (continued)</vt:lpstr>
      <vt:lpstr>What was the murder weapon?</vt:lpstr>
      <vt:lpstr>Evidence...</vt:lpstr>
      <vt:lpstr>Fresburg Out!</vt:lpstr>
      <vt:lpstr>My Will…</vt:lpstr>
      <vt:lpstr>The Ring</vt:lpstr>
      <vt:lpstr>Who is telling the truth?</vt:lpstr>
      <vt:lpstr>So… Whodunit?</vt:lpstr>
      <vt:lpstr>Let’s look back…</vt:lpstr>
      <vt:lpstr>Writing Task</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Boo Boo</dc:creator>
  <cp:lastModifiedBy>Gareth Pitchford</cp:lastModifiedBy>
  <cp:revision>34</cp:revision>
  <dcterms:created xsi:type="dcterms:W3CDTF">2013-06-15T12:23:35Z</dcterms:created>
  <dcterms:modified xsi:type="dcterms:W3CDTF">2013-09-17T11:29:44Z</dcterms:modified>
</cp:coreProperties>
</file>